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7" r:id="rId4"/>
    <p:sldId id="264" r:id="rId5"/>
    <p:sldId id="266" r:id="rId6"/>
    <p:sldId id="265" r:id="rId7"/>
    <p:sldId id="257"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981FFA4-B7A0-4E6F-A800-B007D473158E}"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C2FDB-C796-4B0E-B742-1B878E7B995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1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81FFA4-B7A0-4E6F-A800-B007D473158E}"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C2FDB-C796-4B0E-B742-1B878E7B995D}" type="slidenum">
              <a:rPr lang="en-US" smtClean="0"/>
              <a:t>‹#›</a:t>
            </a:fld>
            <a:endParaRPr lang="en-US"/>
          </a:p>
        </p:txBody>
      </p:sp>
    </p:spTree>
    <p:extLst>
      <p:ext uri="{BB962C8B-B14F-4D97-AF65-F5344CB8AC3E}">
        <p14:creationId xmlns:p14="http://schemas.microsoft.com/office/powerpoint/2010/main" val="224846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81FFA4-B7A0-4E6F-A800-B007D473158E}"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C2FDB-C796-4B0E-B742-1B878E7B995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72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81FFA4-B7A0-4E6F-A800-B007D473158E}"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C2FDB-C796-4B0E-B742-1B878E7B995D}" type="slidenum">
              <a:rPr lang="en-US" smtClean="0"/>
              <a:t>‹#›</a:t>
            </a:fld>
            <a:endParaRPr lang="en-US"/>
          </a:p>
        </p:txBody>
      </p:sp>
    </p:spTree>
    <p:extLst>
      <p:ext uri="{BB962C8B-B14F-4D97-AF65-F5344CB8AC3E}">
        <p14:creationId xmlns:p14="http://schemas.microsoft.com/office/powerpoint/2010/main" val="102727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81FFA4-B7A0-4E6F-A800-B007D473158E}"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C2FDB-C796-4B0E-B742-1B878E7B995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82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81FFA4-B7A0-4E6F-A800-B007D473158E}"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C2FDB-C796-4B0E-B742-1B878E7B995D}" type="slidenum">
              <a:rPr lang="en-US" smtClean="0"/>
              <a:t>‹#›</a:t>
            </a:fld>
            <a:endParaRPr lang="en-US"/>
          </a:p>
        </p:txBody>
      </p:sp>
    </p:spTree>
    <p:extLst>
      <p:ext uri="{BB962C8B-B14F-4D97-AF65-F5344CB8AC3E}">
        <p14:creationId xmlns:p14="http://schemas.microsoft.com/office/powerpoint/2010/main" val="69607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81FFA4-B7A0-4E6F-A800-B007D473158E}" type="datetimeFigureOut">
              <a:rPr lang="en-US" smtClean="0"/>
              <a:t>9/2/2018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C2FDB-C796-4B0E-B742-1B878E7B995D}" type="slidenum">
              <a:rPr lang="en-US" smtClean="0"/>
              <a:t>‹#›</a:t>
            </a:fld>
            <a:endParaRPr lang="en-US"/>
          </a:p>
        </p:txBody>
      </p:sp>
    </p:spTree>
    <p:extLst>
      <p:ext uri="{BB962C8B-B14F-4D97-AF65-F5344CB8AC3E}">
        <p14:creationId xmlns:p14="http://schemas.microsoft.com/office/powerpoint/2010/main" val="309177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81FFA4-B7A0-4E6F-A800-B007D473158E}" type="datetimeFigureOut">
              <a:rPr lang="en-US" smtClean="0"/>
              <a:t>9/2/2018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C2FDB-C796-4B0E-B742-1B878E7B995D}" type="slidenum">
              <a:rPr lang="en-US" smtClean="0"/>
              <a:t>‹#›</a:t>
            </a:fld>
            <a:endParaRPr lang="en-US"/>
          </a:p>
        </p:txBody>
      </p:sp>
    </p:spTree>
    <p:extLst>
      <p:ext uri="{BB962C8B-B14F-4D97-AF65-F5344CB8AC3E}">
        <p14:creationId xmlns:p14="http://schemas.microsoft.com/office/powerpoint/2010/main" val="1714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1FFA4-B7A0-4E6F-A800-B007D473158E}" type="datetimeFigureOut">
              <a:rPr lang="en-US" smtClean="0"/>
              <a:t>9/2/2018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C2FDB-C796-4B0E-B742-1B878E7B995D}" type="slidenum">
              <a:rPr lang="en-US" smtClean="0"/>
              <a:t>‹#›</a:t>
            </a:fld>
            <a:endParaRPr lang="en-US"/>
          </a:p>
        </p:txBody>
      </p:sp>
    </p:spTree>
    <p:extLst>
      <p:ext uri="{BB962C8B-B14F-4D97-AF65-F5344CB8AC3E}">
        <p14:creationId xmlns:p14="http://schemas.microsoft.com/office/powerpoint/2010/main" val="133483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1FFA4-B7A0-4E6F-A800-B007D473158E}"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C2FDB-C796-4B0E-B742-1B878E7B995D}" type="slidenum">
              <a:rPr lang="en-US" smtClean="0"/>
              <a:t>‹#›</a:t>
            </a:fld>
            <a:endParaRPr lang="en-US"/>
          </a:p>
        </p:txBody>
      </p:sp>
    </p:spTree>
    <p:extLst>
      <p:ext uri="{BB962C8B-B14F-4D97-AF65-F5344CB8AC3E}">
        <p14:creationId xmlns:p14="http://schemas.microsoft.com/office/powerpoint/2010/main" val="227708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1FFA4-B7A0-4E6F-A800-B007D473158E}"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C2FDB-C796-4B0E-B742-1B878E7B995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81FFA4-B7A0-4E6F-A800-B007D473158E}" type="datetimeFigureOut">
              <a:rPr lang="en-US" smtClean="0"/>
              <a:t>9/2/2018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0C2FDB-C796-4B0E-B742-1B878E7B995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992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Moving Average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384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 order</a:t>
            </a: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dirty="0" smtClean="0"/>
              <a:t> Like PCAF and Information criteria is used to determine the order of the AR , in case of MA, ACF is used. </a:t>
            </a:r>
          </a:p>
          <a:p>
            <a:pPr>
              <a:buFont typeface="Courier New" panose="02070309020205020404" pitchFamily="49" charset="0"/>
              <a:buChar char="o"/>
            </a:pPr>
            <a:r>
              <a:rPr lang="en-US" dirty="0"/>
              <a:t> </a:t>
            </a:r>
            <a:r>
              <a:rPr lang="en-US" dirty="0" smtClean="0"/>
              <a:t>This can be done as moving averages can be expressed as an combination of current value of the series and all previous shocks. In the subsequent sections we will see how this can be done. </a:t>
            </a:r>
          </a:p>
          <a:p>
            <a:pPr>
              <a:buFont typeface="Courier New" panose="02070309020205020404" pitchFamily="49" charset="0"/>
              <a:buChar char="o"/>
            </a:pPr>
            <a:r>
              <a:rPr lang="en-US" dirty="0"/>
              <a:t> </a:t>
            </a:r>
            <a:r>
              <a:rPr lang="en-US" dirty="0" smtClean="0"/>
              <a:t>If auto-correlation of order q is not zero , but auto-correlation higher than q is zero , then the order MA is  said to be q. </a:t>
            </a:r>
          </a:p>
          <a:p>
            <a:pPr>
              <a:buFont typeface="Courier New" panose="02070309020205020404" pitchFamily="49" charset="0"/>
              <a:buChar char="o"/>
            </a:pPr>
            <a:r>
              <a:rPr lang="en-US" dirty="0"/>
              <a:t> </a:t>
            </a:r>
            <a:r>
              <a:rPr lang="en-US" dirty="0" smtClean="0"/>
              <a:t>Visually one can identify the values which crosses or touches the confidence intervals – such values can be significant and the order of MA can be decided. </a:t>
            </a:r>
          </a:p>
        </p:txBody>
      </p:sp>
    </p:spTree>
    <p:extLst>
      <p:ext uri="{BB962C8B-B14F-4D97-AF65-F5344CB8AC3E}">
        <p14:creationId xmlns:p14="http://schemas.microsoft.com/office/powerpoint/2010/main" val="3084155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8870" y="543340"/>
            <a:ext cx="3595480" cy="5355312"/>
          </a:xfrm>
          <a:prstGeom prst="rect">
            <a:avLst/>
          </a:prstGeom>
          <a:noFill/>
        </p:spPr>
        <p:txBody>
          <a:bodyPr wrap="square" rtlCol="0">
            <a:spAutoFit/>
          </a:bodyPr>
          <a:lstStyle/>
          <a:p>
            <a:r>
              <a:rPr lang="en-US" dirty="0" smtClean="0"/>
              <a:t>Moving Averages can be construed as – </a:t>
            </a:r>
          </a:p>
          <a:p>
            <a:pPr marL="342900" indent="-342900">
              <a:buAutoNum type="arabicPeriod"/>
            </a:pPr>
            <a:r>
              <a:rPr lang="en-US" dirty="0" smtClean="0"/>
              <a:t>An extension of white noise series</a:t>
            </a:r>
          </a:p>
          <a:p>
            <a:pPr marL="342900" indent="-342900">
              <a:buAutoNum type="arabicPeriod"/>
            </a:pPr>
            <a:r>
              <a:rPr lang="en-US" dirty="0" smtClean="0"/>
              <a:t>The second approach could be as AR series with some parameter restriction.</a:t>
            </a:r>
          </a:p>
          <a:p>
            <a:endParaRPr lang="en-US" dirty="0"/>
          </a:p>
          <a:p>
            <a:pPr marL="285750" indent="-285750">
              <a:buFont typeface="Arial" panose="020B0604020202020204" pitchFamily="34" charset="0"/>
              <a:buChar char="•"/>
            </a:pPr>
            <a:r>
              <a:rPr lang="en-US" dirty="0" smtClean="0"/>
              <a:t>From the adjacent workout , it can be seen the any past value can be expressed as current value and summation of all fluctuation. </a:t>
            </a:r>
            <a:endParaRPr lang="en-US" dirty="0"/>
          </a:p>
          <a:p>
            <a:pPr marL="285750" indent="-285750">
              <a:buFont typeface="Arial" panose="020B0604020202020204" pitchFamily="34" charset="0"/>
              <a:buChar char="•"/>
            </a:pPr>
            <a:r>
              <a:rPr lang="en-US" dirty="0" smtClean="0"/>
              <a:t>Using the same property, it can be shown Moving Average can also be expressed as a combination of current value and all weighted fluctuations since the commencement of the series.</a:t>
            </a:r>
          </a:p>
          <a:p>
            <a:endParaRPr lang="en-US" dirty="0"/>
          </a:p>
          <a:p>
            <a:r>
              <a:rPr lang="en-US" dirty="0" smtClean="0"/>
              <a:t> </a:t>
            </a:r>
            <a:endParaRPr lang="en-US" dirty="0"/>
          </a:p>
        </p:txBody>
      </p:sp>
      <p:pic>
        <p:nvPicPr>
          <p:cNvPr id="6" name="Picture 5"/>
          <p:cNvPicPr>
            <a:picLocks noChangeAspect="1"/>
          </p:cNvPicPr>
          <p:nvPr/>
        </p:nvPicPr>
        <p:blipFill>
          <a:blip r:embed="rId2"/>
          <a:stretch>
            <a:fillRect/>
          </a:stretch>
        </p:blipFill>
        <p:spPr>
          <a:xfrm>
            <a:off x="5486400" y="0"/>
            <a:ext cx="6096000" cy="6858000"/>
          </a:xfrm>
          <a:prstGeom prst="rect">
            <a:avLst/>
          </a:prstGeom>
        </p:spPr>
      </p:pic>
    </p:spTree>
    <p:extLst>
      <p:ext uri="{BB962C8B-B14F-4D97-AF65-F5344CB8AC3E}">
        <p14:creationId xmlns:p14="http://schemas.microsoft.com/office/powerpoint/2010/main" val="4109465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4266329" cy="1165207"/>
          </a:xfrm>
        </p:spPr>
        <p:txBody>
          <a:bodyPr/>
          <a:lstStyle/>
          <a:p>
            <a:r>
              <a:rPr lang="en-US" dirty="0" smtClean="0"/>
              <a:t>MA…..</a:t>
            </a:r>
            <a:endParaRPr lang="en-US" dirty="0"/>
          </a:p>
        </p:txBody>
      </p:sp>
      <p:sp>
        <p:nvSpPr>
          <p:cNvPr id="3" name="Content Placeholder 2"/>
          <p:cNvSpPr>
            <a:spLocks noGrp="1"/>
          </p:cNvSpPr>
          <p:nvPr>
            <p:ph idx="1"/>
          </p:nvPr>
        </p:nvSpPr>
        <p:spPr>
          <a:xfrm>
            <a:off x="1024128" y="1841863"/>
            <a:ext cx="4266329" cy="4467497"/>
          </a:xfrm>
        </p:spPr>
        <p:txBody>
          <a:bodyPr/>
          <a:lstStyle/>
          <a:p>
            <a:pPr marL="0" indent="0">
              <a:buNone/>
            </a:pPr>
            <a:r>
              <a:rPr lang="en-US" dirty="0" smtClean="0"/>
              <a:t> </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smtClean="0"/>
              <a:t> From the adjacent workout, it can shown that the weighting scheme of Weighted Moving Average always </a:t>
            </a:r>
            <a:r>
              <a:rPr lang="en-US" dirty="0" err="1" smtClean="0"/>
              <a:t>favours</a:t>
            </a:r>
            <a:r>
              <a:rPr lang="en-US" dirty="0" smtClean="0"/>
              <a:t> the recent output compared to past. </a:t>
            </a:r>
          </a:p>
          <a:p>
            <a:pPr marL="0" indent="0">
              <a:buNone/>
            </a:pPr>
            <a:endParaRPr lang="en-US" dirty="0"/>
          </a:p>
        </p:txBody>
      </p:sp>
      <p:pic>
        <p:nvPicPr>
          <p:cNvPr id="4" name="Picture 3"/>
          <p:cNvPicPr>
            <a:picLocks noChangeAspect="1"/>
          </p:cNvPicPr>
          <p:nvPr/>
        </p:nvPicPr>
        <p:blipFill>
          <a:blip r:embed="rId2"/>
          <a:stretch>
            <a:fillRect/>
          </a:stretch>
        </p:blipFill>
        <p:spPr>
          <a:xfrm>
            <a:off x="5409523" y="585216"/>
            <a:ext cx="6268672" cy="5841710"/>
          </a:xfrm>
          <a:prstGeom prst="rect">
            <a:avLst/>
          </a:prstGeom>
        </p:spPr>
      </p:pic>
    </p:spTree>
    <p:extLst>
      <p:ext uri="{BB962C8B-B14F-4D97-AF65-F5344CB8AC3E}">
        <p14:creationId xmlns:p14="http://schemas.microsoft.com/office/powerpoint/2010/main" val="269537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460889" cy="899027"/>
          </a:xfrm>
        </p:spPr>
        <p:txBody>
          <a:bodyPr>
            <a:normAutofit/>
          </a:bodyPr>
          <a:lstStyle/>
          <a:p>
            <a:r>
              <a:rPr lang="en-US" dirty="0" smtClean="0"/>
              <a:t>EMA…..</a:t>
            </a:r>
            <a:endParaRPr lang="en-US" dirty="0"/>
          </a:p>
        </p:txBody>
      </p:sp>
      <p:sp>
        <p:nvSpPr>
          <p:cNvPr id="5" name="TextBox 4"/>
          <p:cNvSpPr txBox="1"/>
          <p:nvPr/>
        </p:nvSpPr>
        <p:spPr>
          <a:xfrm>
            <a:off x="848139" y="1484250"/>
            <a:ext cx="4320209"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EMA can be expressed as a linear combination of current value and previous shocks , in the same way exponential moving average can also be expressed. </a:t>
            </a:r>
          </a:p>
          <a:p>
            <a:pPr marL="285750" indent="-285750">
              <a:buFont typeface="Arial" panose="020B0604020202020204" pitchFamily="34" charset="0"/>
              <a:buChar char="•"/>
            </a:pPr>
            <a:r>
              <a:rPr lang="en-US" dirty="0" smtClean="0"/>
              <a:t>EMA at “t” can be expressed as the weighted moving average of current value at “t” i.e. x(t) and exponential moving average at (t-1). The weights are </a:t>
            </a:r>
            <a:r>
              <a:rPr lang="el-GR" dirty="0" smtClean="0">
                <a:latin typeface="Calibri" panose="020F0502020204030204" pitchFamily="34" charset="0"/>
                <a:cs typeface="Calibri" panose="020F0502020204030204" pitchFamily="34" charset="0"/>
              </a:rPr>
              <a:t>α</a:t>
            </a:r>
            <a:r>
              <a:rPr lang="en-US" dirty="0" smtClean="0">
                <a:latin typeface="Calibri" panose="020F0502020204030204" pitchFamily="34" charset="0"/>
                <a:cs typeface="Calibri" panose="020F0502020204030204" pitchFamily="34" charset="0"/>
              </a:rPr>
              <a:t> and (1- </a:t>
            </a:r>
            <a:r>
              <a:rPr lang="el-GR" dirty="0" smtClean="0">
                <a:cs typeface="Calibri" panose="020F0502020204030204" pitchFamily="34" charset="0"/>
              </a:rPr>
              <a:t>α</a:t>
            </a:r>
            <a:r>
              <a:rPr lang="en-US" dirty="0" smtClean="0">
                <a:cs typeface="Calibri" panose="020F0502020204030204" pitchFamily="34" charset="0"/>
              </a:rPr>
              <a:t>). </a:t>
            </a:r>
          </a:p>
          <a:p>
            <a:pPr marL="285750" indent="-285750">
              <a:buFont typeface="Arial" panose="020B0604020202020204" pitchFamily="34" charset="0"/>
              <a:buChar char="•"/>
            </a:pPr>
            <a:r>
              <a:rPr lang="en-US" dirty="0" smtClean="0">
                <a:cs typeface="Calibri" panose="020F0502020204030204" pitchFamily="34" charset="0"/>
              </a:rPr>
              <a:t>So, the choice of </a:t>
            </a:r>
            <a:r>
              <a:rPr lang="el-GR" dirty="0" smtClean="0">
                <a:cs typeface="Calibri" panose="020F0502020204030204" pitchFamily="34" charset="0"/>
              </a:rPr>
              <a:t>α</a:t>
            </a:r>
            <a:r>
              <a:rPr lang="en-US" dirty="0" smtClean="0">
                <a:cs typeface="Calibri" panose="020F0502020204030204" pitchFamily="34" charset="0"/>
              </a:rPr>
              <a:t> ,  determines the higher it is greater is the weight on current value.</a:t>
            </a:r>
          </a:p>
          <a:p>
            <a:pPr marL="285750" indent="-285750">
              <a:buFont typeface="Arial" panose="020B0604020202020204" pitchFamily="34" charset="0"/>
              <a:buChar char="•"/>
            </a:pPr>
            <a:r>
              <a:rPr lang="en-US" dirty="0" smtClean="0">
                <a:cs typeface="Calibri" panose="020F0502020204030204" pitchFamily="34" charset="0"/>
              </a:rPr>
              <a:t>The result of EMA and SMA will be very same if </a:t>
            </a:r>
            <a:r>
              <a:rPr lang="el-GR" dirty="0" smtClean="0">
                <a:latin typeface="Calibri" panose="020F0502020204030204" pitchFamily="34" charset="0"/>
                <a:cs typeface="Calibri" panose="020F0502020204030204" pitchFamily="34" charset="0"/>
              </a:rPr>
              <a:t>λ</a:t>
            </a:r>
            <a:r>
              <a:rPr lang="en-US" dirty="0" smtClean="0">
                <a:latin typeface="Calibri" panose="020F0502020204030204" pitchFamily="34" charset="0"/>
                <a:cs typeface="Calibri" panose="020F0502020204030204" pitchFamily="34" charset="0"/>
              </a:rPr>
              <a:t> is set at (n-1)/(n+1) , this has been arrived by equating average lag periods of EMA and SMA. </a:t>
            </a:r>
            <a:endParaRPr lang="en-US" dirty="0"/>
          </a:p>
        </p:txBody>
      </p:sp>
      <p:pic>
        <p:nvPicPr>
          <p:cNvPr id="7" name="Picture 6"/>
          <p:cNvPicPr>
            <a:picLocks noChangeAspect="1"/>
          </p:cNvPicPr>
          <p:nvPr/>
        </p:nvPicPr>
        <p:blipFill>
          <a:blip r:embed="rId2"/>
          <a:stretch>
            <a:fillRect/>
          </a:stretch>
        </p:blipFill>
        <p:spPr>
          <a:xfrm>
            <a:off x="5344337" y="822959"/>
            <a:ext cx="6553200" cy="5316583"/>
          </a:xfrm>
          <a:prstGeom prst="rect">
            <a:avLst/>
          </a:prstGeom>
        </p:spPr>
      </p:pic>
    </p:spTree>
    <p:extLst>
      <p:ext uri="{BB962C8B-B14F-4D97-AF65-F5344CB8AC3E}">
        <p14:creationId xmlns:p14="http://schemas.microsoft.com/office/powerpoint/2010/main" val="3429303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08453"/>
          </a:xfrm>
        </p:spPr>
        <p:txBody>
          <a:bodyPr/>
          <a:lstStyle/>
          <a:p>
            <a:r>
              <a:rPr lang="en-US" dirty="0" smtClean="0"/>
              <a:t>Ma and Smoothness…</a:t>
            </a:r>
            <a:endParaRPr lang="en-US" dirty="0"/>
          </a:p>
        </p:txBody>
      </p:sp>
      <p:sp>
        <p:nvSpPr>
          <p:cNvPr id="5" name="TextBox 4"/>
          <p:cNvSpPr txBox="1"/>
          <p:nvPr/>
        </p:nvSpPr>
        <p:spPr>
          <a:xfrm>
            <a:off x="755374" y="1987826"/>
            <a:ext cx="4916556" cy="4247317"/>
          </a:xfrm>
          <a:prstGeom prst="rect">
            <a:avLst/>
          </a:prstGeom>
          <a:noFill/>
        </p:spPr>
        <p:txBody>
          <a:bodyPr wrap="square" rtlCol="0">
            <a:spAutoFit/>
          </a:bodyPr>
          <a:lstStyle/>
          <a:p>
            <a:r>
              <a:rPr lang="en-US" dirty="0" smtClean="0"/>
              <a:t>From the following workout, we can see that 4 times simple moving average have been estimated with a window size of 4 periods. </a:t>
            </a:r>
          </a:p>
          <a:p>
            <a:r>
              <a:rPr lang="en-US" dirty="0" smtClean="0"/>
              <a:t>In case of SMA the weights are equal for each observations. </a:t>
            </a:r>
          </a:p>
          <a:p>
            <a:r>
              <a:rPr lang="en-US" dirty="0" smtClean="0"/>
              <a:t>As we take average of SMA, one can note that weighing scheme for the observations have been changed. </a:t>
            </a:r>
          </a:p>
          <a:p>
            <a:r>
              <a:rPr lang="en-US" dirty="0" smtClean="0"/>
              <a:t>The most frequent observations has got highest weight. This was not the case for WMA and EMA, where there was bias again the past observation and the weighing scheme </a:t>
            </a:r>
            <a:r>
              <a:rPr lang="en-US" dirty="0" err="1" smtClean="0"/>
              <a:t>favoured</a:t>
            </a:r>
            <a:r>
              <a:rPr lang="en-US" dirty="0" smtClean="0"/>
              <a:t> the recent events. </a:t>
            </a:r>
          </a:p>
          <a:p>
            <a:r>
              <a:rPr lang="en-US" dirty="0" err="1" smtClean="0"/>
              <a:t>Aa</a:t>
            </a:r>
            <a:r>
              <a:rPr lang="en-US" dirty="0" smtClean="0"/>
              <a:t> a results the window size also increased to 7 periods. </a:t>
            </a:r>
            <a:endParaRPr lang="en-US" dirty="0"/>
          </a:p>
        </p:txBody>
      </p:sp>
      <p:pic>
        <p:nvPicPr>
          <p:cNvPr id="7" name="Picture 6"/>
          <p:cNvPicPr>
            <a:picLocks noChangeAspect="1"/>
          </p:cNvPicPr>
          <p:nvPr/>
        </p:nvPicPr>
        <p:blipFill>
          <a:blip r:embed="rId2"/>
          <a:stretch>
            <a:fillRect/>
          </a:stretch>
        </p:blipFill>
        <p:spPr>
          <a:xfrm>
            <a:off x="6348549" y="470263"/>
            <a:ext cx="5120231" cy="5764879"/>
          </a:xfrm>
          <a:prstGeom prst="rect">
            <a:avLst/>
          </a:prstGeom>
        </p:spPr>
      </p:pic>
    </p:spTree>
    <p:extLst>
      <p:ext uri="{BB962C8B-B14F-4D97-AF65-F5344CB8AC3E}">
        <p14:creationId xmlns:p14="http://schemas.microsoft.com/office/powerpoint/2010/main" val="224607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 and smoothness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uses of MA has many dimensions like it helps to capture randomness in movement (i.e. random walk) , similarly MA plays an important role to capture smoothness of an time series. </a:t>
            </a:r>
          </a:p>
          <a:p>
            <a:pPr>
              <a:buFont typeface="Arial" panose="020B0604020202020204" pitchFamily="34" charset="0"/>
              <a:buChar char="•"/>
            </a:pPr>
            <a:r>
              <a:rPr lang="en-US" dirty="0"/>
              <a:t> </a:t>
            </a:r>
            <a:r>
              <a:rPr lang="en-US" dirty="0" smtClean="0"/>
              <a:t>we have already seen that as the window for estimating increases the lag of various averages increases at the same time smoothness increases. </a:t>
            </a:r>
          </a:p>
          <a:p>
            <a:pPr>
              <a:buFont typeface="Arial" panose="020B0604020202020204" pitchFamily="34" charset="0"/>
              <a:buChar char="•"/>
            </a:pPr>
            <a:r>
              <a:rPr lang="en-US" dirty="0"/>
              <a:t> </a:t>
            </a:r>
            <a:r>
              <a:rPr lang="en-US" dirty="0" smtClean="0"/>
              <a:t>But to enhance the smoothness of various moving average estimates increasing windows size is not only the option.</a:t>
            </a:r>
          </a:p>
          <a:p>
            <a:pPr>
              <a:buFont typeface="Arial" panose="020B0604020202020204" pitchFamily="34" charset="0"/>
              <a:buChar char="•"/>
            </a:pPr>
            <a:r>
              <a:rPr lang="en-US" dirty="0"/>
              <a:t> </a:t>
            </a:r>
            <a:r>
              <a:rPr lang="en-US" dirty="0" smtClean="0"/>
              <a:t>One can also take average of averages – as a result the weighing schemes is altered. Triangular Moving average  (TMA) is the simple moving average of SMA. </a:t>
            </a:r>
            <a:endParaRPr lang="en-US" dirty="0"/>
          </a:p>
        </p:txBody>
      </p:sp>
    </p:spTree>
    <p:extLst>
      <p:ext uri="{BB962C8B-B14F-4D97-AF65-F5344CB8AC3E}">
        <p14:creationId xmlns:p14="http://schemas.microsoft.com/office/powerpoint/2010/main" val="327495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667313"/>
          </a:xfrm>
        </p:spPr>
        <p:txBody>
          <a:bodyPr>
            <a:normAutofit fontScale="90000"/>
          </a:bodyPr>
          <a:lstStyle/>
          <a:p>
            <a:r>
              <a:rPr lang="en-US" dirty="0" smtClean="0"/>
              <a:t> Moving Average</a:t>
            </a:r>
            <a:endParaRPr lang="en-US" dirty="0"/>
          </a:p>
        </p:txBody>
      </p:sp>
      <p:sp>
        <p:nvSpPr>
          <p:cNvPr id="3" name="Content Placeholder 2"/>
          <p:cNvSpPr>
            <a:spLocks noGrp="1"/>
          </p:cNvSpPr>
          <p:nvPr>
            <p:ph idx="1"/>
          </p:nvPr>
        </p:nvSpPr>
        <p:spPr>
          <a:xfrm>
            <a:off x="1024128" y="1252529"/>
            <a:ext cx="9960864" cy="5056831"/>
          </a:xfrm>
        </p:spPr>
        <p:txBody>
          <a:bodyPr>
            <a:normAutofit/>
          </a:bodyPr>
          <a:lstStyle/>
          <a:p>
            <a:pPr marL="0" indent="0">
              <a:buNone/>
            </a:pPr>
            <a:endParaRPr lang="en-US" dirty="0"/>
          </a:p>
          <a:p>
            <a:pPr>
              <a:buFont typeface="Courier New" panose="02070309020205020404" pitchFamily="49" charset="0"/>
              <a:buChar char="o"/>
            </a:pPr>
            <a:r>
              <a:rPr lang="en-US" dirty="0" smtClean="0"/>
              <a:t>  </a:t>
            </a:r>
            <a:r>
              <a:rPr lang="en-US" dirty="0" smtClean="0"/>
              <a:t>Moving average can be expressed as an extension of AR models in the following manner , where thetas are the weights of past observations – </a:t>
            </a:r>
          </a:p>
          <a:p>
            <a:pPr marL="0" indent="0">
              <a:buNone/>
            </a:pPr>
            <a:endParaRPr lang="en-US" dirty="0" smtClean="0"/>
          </a:p>
          <a:p>
            <a:pPr marL="0" indent="0">
              <a:buNone/>
            </a:pPr>
            <a:r>
              <a:rPr lang="en-US" dirty="0" smtClean="0"/>
              <a:t>Where </a:t>
            </a:r>
          </a:p>
          <a:p>
            <a:pPr>
              <a:buFont typeface="Courier New" panose="02070309020205020404" pitchFamily="49" charset="0"/>
              <a:buChar char="o"/>
            </a:pPr>
            <a:endParaRPr lang="en-US" dirty="0"/>
          </a:p>
          <a:p>
            <a:pPr>
              <a:buFont typeface="Courier New" panose="02070309020205020404" pitchFamily="49" charset="0"/>
              <a:buChar char="o"/>
            </a:pPr>
            <a:r>
              <a:rPr lang="en-US" dirty="0" smtClean="0"/>
              <a:t> the same series from (t-1) can be expressed in the following manner – </a:t>
            </a:r>
          </a:p>
          <a:p>
            <a:pPr>
              <a:buFont typeface="Courier New" panose="02070309020205020404" pitchFamily="49" charset="0"/>
              <a:buChar char="o"/>
            </a:pPr>
            <a:endParaRPr lang="en-US" dirty="0"/>
          </a:p>
          <a:p>
            <a:pPr>
              <a:buFont typeface="Courier New" panose="02070309020205020404" pitchFamily="49" charset="0"/>
              <a:buChar char="o"/>
            </a:pPr>
            <a:r>
              <a:rPr lang="en-US" dirty="0" smtClean="0"/>
              <a:t>  If the above equation is multiplied by       and subtracted from the first equation we arrive at </a:t>
            </a:r>
          </a:p>
          <a:p>
            <a:pPr marL="0" indent="0">
              <a:buNone/>
            </a:pPr>
            <a:endParaRPr lang="en-US" dirty="0" smtClean="0"/>
          </a:p>
          <a:p>
            <a:pPr>
              <a:buFont typeface="Courier New" panose="02070309020205020404" pitchFamily="49" charset="0"/>
              <a:buChar char="o"/>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1024128" y="3418236"/>
            <a:ext cx="3309333" cy="467967"/>
          </a:xfrm>
          <a:prstGeom prst="rect">
            <a:avLst/>
          </a:prstGeom>
        </p:spPr>
      </p:pic>
      <p:pic>
        <p:nvPicPr>
          <p:cNvPr id="5" name="Picture 4"/>
          <p:cNvPicPr>
            <a:picLocks noChangeAspect="1"/>
          </p:cNvPicPr>
          <p:nvPr/>
        </p:nvPicPr>
        <p:blipFill>
          <a:blip r:embed="rId3"/>
          <a:stretch>
            <a:fillRect/>
          </a:stretch>
        </p:blipFill>
        <p:spPr>
          <a:xfrm>
            <a:off x="1373046" y="4431549"/>
            <a:ext cx="3517006" cy="444155"/>
          </a:xfrm>
          <a:prstGeom prst="rect">
            <a:avLst/>
          </a:prstGeom>
        </p:spPr>
      </p:pic>
      <p:pic>
        <p:nvPicPr>
          <p:cNvPr id="6" name="Picture 5"/>
          <p:cNvPicPr>
            <a:picLocks noChangeAspect="1"/>
          </p:cNvPicPr>
          <p:nvPr/>
        </p:nvPicPr>
        <p:blipFill>
          <a:blip r:embed="rId4"/>
          <a:stretch>
            <a:fillRect/>
          </a:stretch>
        </p:blipFill>
        <p:spPr>
          <a:xfrm>
            <a:off x="5691056" y="4875704"/>
            <a:ext cx="287198" cy="441843"/>
          </a:xfrm>
          <a:prstGeom prst="rect">
            <a:avLst/>
          </a:prstGeom>
        </p:spPr>
      </p:pic>
      <p:pic>
        <p:nvPicPr>
          <p:cNvPr id="7" name="Picture 6"/>
          <p:cNvPicPr>
            <a:picLocks noChangeAspect="1"/>
          </p:cNvPicPr>
          <p:nvPr/>
        </p:nvPicPr>
        <p:blipFill>
          <a:blip r:embed="rId5"/>
          <a:stretch>
            <a:fillRect/>
          </a:stretch>
        </p:blipFill>
        <p:spPr>
          <a:xfrm>
            <a:off x="2342113" y="5291669"/>
            <a:ext cx="2547939" cy="395906"/>
          </a:xfrm>
          <a:prstGeom prst="rect">
            <a:avLst/>
          </a:prstGeom>
        </p:spPr>
      </p:pic>
      <p:pic>
        <p:nvPicPr>
          <p:cNvPr id="8" name="Picture 7"/>
          <p:cNvPicPr>
            <a:picLocks noChangeAspect="1"/>
          </p:cNvPicPr>
          <p:nvPr/>
        </p:nvPicPr>
        <p:blipFill>
          <a:blip r:embed="rId6"/>
          <a:stretch>
            <a:fillRect/>
          </a:stretch>
        </p:blipFill>
        <p:spPr>
          <a:xfrm>
            <a:off x="1373046" y="2386484"/>
            <a:ext cx="3309332" cy="353487"/>
          </a:xfrm>
          <a:prstGeom prst="rect">
            <a:avLst/>
          </a:prstGeom>
        </p:spPr>
      </p:pic>
      <p:pic>
        <p:nvPicPr>
          <p:cNvPr id="9" name="Picture 8"/>
          <p:cNvPicPr>
            <a:picLocks noChangeAspect="1"/>
          </p:cNvPicPr>
          <p:nvPr/>
        </p:nvPicPr>
        <p:blipFill>
          <a:blip r:embed="rId7"/>
          <a:stretch>
            <a:fillRect/>
          </a:stretch>
        </p:blipFill>
        <p:spPr>
          <a:xfrm>
            <a:off x="1974987" y="3001118"/>
            <a:ext cx="972792" cy="322797"/>
          </a:xfrm>
          <a:prstGeom prst="rect">
            <a:avLst/>
          </a:prstGeom>
        </p:spPr>
      </p:pic>
    </p:spTree>
    <p:extLst>
      <p:ext uri="{BB962C8B-B14F-4D97-AF65-F5344CB8AC3E}">
        <p14:creationId xmlns:p14="http://schemas.microsoft.com/office/powerpoint/2010/main" val="104454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moving average</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The following equation can be interpreted as a function of present and </a:t>
            </a:r>
            <a:r>
              <a:rPr lang="en-US" smtClean="0"/>
              <a:t>past shocks</a:t>
            </a:r>
            <a:endParaRPr lang="en-US" dirty="0" smtClean="0"/>
          </a:p>
          <a:p>
            <a:endParaRPr lang="en-US" dirty="0" smtClean="0"/>
          </a:p>
          <a:p>
            <a:pPr>
              <a:buFont typeface="Courier New" panose="02070309020205020404" pitchFamily="49" charset="0"/>
              <a:buChar char="o"/>
            </a:pPr>
            <a:r>
              <a:rPr lang="en-US" dirty="0" smtClean="0"/>
              <a:t>The first term is a constant one (may expressed as Co) the remaining are the noise at point “t” and “t-1”,                                </a:t>
            </a:r>
          </a:p>
          <a:p>
            <a:pPr>
              <a:buFont typeface="Courier New" panose="02070309020205020404" pitchFamily="49" charset="0"/>
              <a:buChar char="o"/>
            </a:pPr>
            <a:r>
              <a:rPr lang="en-US" dirty="0"/>
              <a:t> </a:t>
            </a:r>
            <a:r>
              <a:rPr lang="en-US" dirty="0" smtClean="0"/>
              <a:t>With the help of a Backshift operator the above equation can be written as </a:t>
            </a:r>
          </a:p>
          <a:p>
            <a:endParaRPr lang="en-US" dirty="0"/>
          </a:p>
          <a:p>
            <a:pPr>
              <a:buFont typeface="Courier New" panose="02070309020205020404" pitchFamily="49" charset="0"/>
              <a:buChar char="o"/>
            </a:pPr>
            <a:r>
              <a:rPr lang="en-US" dirty="0" smtClean="0"/>
              <a:t>Similarly, MA(2) i.e. moving average order 2 can be written as </a:t>
            </a:r>
          </a:p>
          <a:p>
            <a:r>
              <a:rPr lang="en-US" dirty="0" smtClean="0"/>
              <a:t>And MA(q) can be written as </a:t>
            </a:r>
          </a:p>
        </p:txBody>
      </p:sp>
      <p:pic>
        <p:nvPicPr>
          <p:cNvPr id="4" name="Picture 3"/>
          <p:cNvPicPr>
            <a:picLocks noChangeAspect="1"/>
          </p:cNvPicPr>
          <p:nvPr/>
        </p:nvPicPr>
        <p:blipFill>
          <a:blip r:embed="rId2"/>
          <a:stretch>
            <a:fillRect/>
          </a:stretch>
        </p:blipFill>
        <p:spPr>
          <a:xfrm>
            <a:off x="1256038" y="2753288"/>
            <a:ext cx="2547939" cy="395906"/>
          </a:xfrm>
          <a:prstGeom prst="rect">
            <a:avLst/>
          </a:prstGeom>
        </p:spPr>
      </p:pic>
      <p:pic>
        <p:nvPicPr>
          <p:cNvPr id="5" name="Picture 4"/>
          <p:cNvPicPr>
            <a:picLocks noChangeAspect="1"/>
          </p:cNvPicPr>
          <p:nvPr/>
        </p:nvPicPr>
        <p:blipFill>
          <a:blip r:embed="rId3"/>
          <a:stretch>
            <a:fillRect/>
          </a:stretch>
        </p:blipFill>
        <p:spPr>
          <a:xfrm>
            <a:off x="3562777" y="3634217"/>
            <a:ext cx="2103728" cy="383599"/>
          </a:xfrm>
          <a:prstGeom prst="rect">
            <a:avLst/>
          </a:prstGeom>
        </p:spPr>
      </p:pic>
      <p:pic>
        <p:nvPicPr>
          <p:cNvPr id="6" name="Picture 5"/>
          <p:cNvPicPr>
            <a:picLocks noChangeAspect="1"/>
          </p:cNvPicPr>
          <p:nvPr/>
        </p:nvPicPr>
        <p:blipFill>
          <a:blip r:embed="rId4"/>
          <a:stretch>
            <a:fillRect/>
          </a:stretch>
        </p:blipFill>
        <p:spPr>
          <a:xfrm>
            <a:off x="1256037" y="4408520"/>
            <a:ext cx="2082907" cy="375515"/>
          </a:xfrm>
          <a:prstGeom prst="rect">
            <a:avLst/>
          </a:prstGeom>
        </p:spPr>
      </p:pic>
      <p:pic>
        <p:nvPicPr>
          <p:cNvPr id="7" name="Picture 6"/>
          <p:cNvPicPr>
            <a:picLocks noChangeAspect="1"/>
          </p:cNvPicPr>
          <p:nvPr/>
        </p:nvPicPr>
        <p:blipFill>
          <a:blip r:embed="rId5"/>
          <a:stretch>
            <a:fillRect/>
          </a:stretch>
        </p:blipFill>
        <p:spPr>
          <a:xfrm>
            <a:off x="8264769" y="4982817"/>
            <a:ext cx="2933318" cy="477079"/>
          </a:xfrm>
          <a:prstGeom prst="rect">
            <a:avLst/>
          </a:prstGeom>
        </p:spPr>
      </p:pic>
      <p:pic>
        <p:nvPicPr>
          <p:cNvPr id="8" name="Picture 7"/>
          <p:cNvPicPr>
            <a:picLocks noChangeAspect="1"/>
          </p:cNvPicPr>
          <p:nvPr/>
        </p:nvPicPr>
        <p:blipFill>
          <a:blip r:embed="rId6"/>
          <a:stretch>
            <a:fillRect/>
          </a:stretch>
        </p:blipFill>
        <p:spPr>
          <a:xfrm>
            <a:off x="4494555" y="5353878"/>
            <a:ext cx="2966419" cy="609600"/>
          </a:xfrm>
          <a:prstGeom prst="rect">
            <a:avLst/>
          </a:prstGeom>
        </p:spPr>
      </p:pic>
    </p:spTree>
    <p:extLst>
      <p:ext uri="{BB962C8B-B14F-4D97-AF65-F5344CB8AC3E}">
        <p14:creationId xmlns:p14="http://schemas.microsoft.com/office/powerpoint/2010/main" val="6892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MA </a:t>
            </a:r>
            <a:endParaRPr lang="en-US" dirty="0"/>
          </a:p>
        </p:txBody>
      </p:sp>
      <p:sp>
        <p:nvSpPr>
          <p:cNvPr id="3" name="Content Placeholder 2"/>
          <p:cNvSpPr>
            <a:spLocks noGrp="1"/>
          </p:cNvSpPr>
          <p:nvPr>
            <p:ph idx="1"/>
          </p:nvPr>
        </p:nvSpPr>
        <p:spPr>
          <a:xfrm>
            <a:off x="1024128" y="2226365"/>
            <a:ext cx="9720073" cy="4096247"/>
          </a:xfrm>
        </p:spPr>
        <p:txBody>
          <a:bodyPr/>
          <a:lstStyle/>
          <a:p>
            <a:pPr>
              <a:buFont typeface="Courier New" panose="02070309020205020404" pitchFamily="49" charset="0"/>
              <a:buChar char="o"/>
            </a:pPr>
            <a:r>
              <a:rPr lang="en-US" dirty="0" smtClean="0"/>
              <a:t> Stationarity condition for MA(1) </a:t>
            </a:r>
            <a:r>
              <a:rPr lang="en-US" dirty="0" smtClean="0"/>
              <a:t>: </a:t>
            </a:r>
            <a:r>
              <a:rPr lang="en-US" dirty="0" smtClean="0"/>
              <a:t>E(x(t</a:t>
            </a:r>
            <a:r>
              <a:rPr lang="en-US" dirty="0" smtClean="0"/>
              <a:t>)) = Co and </a:t>
            </a:r>
          </a:p>
          <a:p>
            <a:pPr marL="0" indent="0">
              <a:buNone/>
            </a:pPr>
            <a:r>
              <a:rPr lang="en-US" dirty="0" smtClean="0"/>
              <a:t> </a:t>
            </a:r>
          </a:p>
          <a:p>
            <a:pPr>
              <a:buFont typeface="Courier New" panose="02070309020205020404" pitchFamily="49" charset="0"/>
              <a:buChar char="o"/>
            </a:pPr>
            <a:r>
              <a:rPr lang="en-US" dirty="0" smtClean="0"/>
              <a:t> For MA(q) also same property holds , only the variance becomes </a:t>
            </a:r>
          </a:p>
          <a:p>
            <a:pPr>
              <a:buFont typeface="Courier New" panose="02070309020205020404" pitchFamily="49" charset="0"/>
              <a:buChar char="o"/>
            </a:pPr>
            <a:r>
              <a:rPr lang="en-US" dirty="0" smtClean="0"/>
              <a:t>  For MA(1) , it can be shown that auto-covariance                  and              for l &gt;0 , under the assumption that Co = 0.  </a:t>
            </a:r>
          </a:p>
          <a:p>
            <a:pPr>
              <a:buFont typeface="Courier New" panose="02070309020205020404" pitchFamily="49" charset="0"/>
              <a:buChar char="o"/>
            </a:pPr>
            <a:r>
              <a:rPr lang="en-US" dirty="0" smtClean="0"/>
              <a:t> And the auto-correlation can be written as                                                    </a:t>
            </a:r>
          </a:p>
          <a:p>
            <a:pPr>
              <a:buFont typeface="Courier New" panose="02070309020205020404" pitchFamily="49" charset="0"/>
              <a:buChar char="o"/>
            </a:pPr>
            <a:r>
              <a:rPr lang="en-US" dirty="0" smtClean="0"/>
              <a:t> For a MA(2) model the auto-correlations can be written as </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7383740" y="2087219"/>
            <a:ext cx="3580448" cy="708660"/>
          </a:xfrm>
          <a:prstGeom prst="rect">
            <a:avLst/>
          </a:prstGeom>
        </p:spPr>
      </p:pic>
      <p:pic>
        <p:nvPicPr>
          <p:cNvPr id="5" name="Picture 4"/>
          <p:cNvPicPr>
            <a:picLocks noChangeAspect="1"/>
          </p:cNvPicPr>
          <p:nvPr/>
        </p:nvPicPr>
        <p:blipFill>
          <a:blip r:embed="rId3"/>
          <a:stretch>
            <a:fillRect/>
          </a:stretch>
        </p:blipFill>
        <p:spPr>
          <a:xfrm>
            <a:off x="8504461" y="3101010"/>
            <a:ext cx="2687003" cy="569842"/>
          </a:xfrm>
          <a:prstGeom prst="rect">
            <a:avLst/>
          </a:prstGeom>
        </p:spPr>
      </p:pic>
      <p:pic>
        <p:nvPicPr>
          <p:cNvPr id="6" name="Picture 5"/>
          <p:cNvPicPr>
            <a:picLocks noChangeAspect="1"/>
          </p:cNvPicPr>
          <p:nvPr/>
        </p:nvPicPr>
        <p:blipFill>
          <a:blip r:embed="rId4"/>
          <a:stretch>
            <a:fillRect/>
          </a:stretch>
        </p:blipFill>
        <p:spPr>
          <a:xfrm>
            <a:off x="6860772" y="3670852"/>
            <a:ext cx="1196426" cy="424538"/>
          </a:xfrm>
          <a:prstGeom prst="rect">
            <a:avLst/>
          </a:prstGeom>
        </p:spPr>
      </p:pic>
      <p:pic>
        <p:nvPicPr>
          <p:cNvPr id="7" name="Picture 6"/>
          <p:cNvPicPr>
            <a:picLocks noChangeAspect="1"/>
          </p:cNvPicPr>
          <p:nvPr/>
        </p:nvPicPr>
        <p:blipFill>
          <a:blip r:embed="rId5"/>
          <a:stretch>
            <a:fillRect/>
          </a:stretch>
        </p:blipFill>
        <p:spPr>
          <a:xfrm>
            <a:off x="8716141" y="3712471"/>
            <a:ext cx="684558" cy="341299"/>
          </a:xfrm>
          <a:prstGeom prst="rect">
            <a:avLst/>
          </a:prstGeom>
        </p:spPr>
      </p:pic>
      <p:pic>
        <p:nvPicPr>
          <p:cNvPr id="8" name="Picture 7"/>
          <p:cNvPicPr>
            <a:picLocks noChangeAspect="1"/>
          </p:cNvPicPr>
          <p:nvPr/>
        </p:nvPicPr>
        <p:blipFill>
          <a:blip r:embed="rId6"/>
          <a:stretch>
            <a:fillRect/>
          </a:stretch>
        </p:blipFill>
        <p:spPr>
          <a:xfrm>
            <a:off x="6187397" y="4252551"/>
            <a:ext cx="4308325" cy="705916"/>
          </a:xfrm>
          <a:prstGeom prst="rect">
            <a:avLst/>
          </a:prstGeom>
        </p:spPr>
      </p:pic>
      <p:pic>
        <p:nvPicPr>
          <p:cNvPr id="9" name="Picture 8"/>
          <p:cNvPicPr>
            <a:picLocks noChangeAspect="1"/>
          </p:cNvPicPr>
          <p:nvPr/>
        </p:nvPicPr>
        <p:blipFill>
          <a:blip r:embed="rId7"/>
          <a:stretch>
            <a:fillRect/>
          </a:stretch>
        </p:blipFill>
        <p:spPr>
          <a:xfrm>
            <a:off x="1398269" y="5465444"/>
            <a:ext cx="4789127" cy="843916"/>
          </a:xfrm>
          <a:prstGeom prst="rect">
            <a:avLst/>
          </a:prstGeom>
        </p:spPr>
      </p:pic>
    </p:spTree>
    <p:extLst>
      <p:ext uri="{BB962C8B-B14F-4D97-AF65-F5344CB8AC3E}">
        <p14:creationId xmlns:p14="http://schemas.microsoft.com/office/powerpoint/2010/main" val="3522924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912</TotalTime>
  <Words>807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Tw Cen MT</vt:lpstr>
      <vt:lpstr>Tw Cen MT Condensed</vt:lpstr>
      <vt:lpstr>Wingdings 3</vt:lpstr>
      <vt:lpstr>Integral</vt:lpstr>
      <vt:lpstr>Moving Average</vt:lpstr>
      <vt:lpstr>PowerPoint Presentation</vt:lpstr>
      <vt:lpstr>MA…..</vt:lpstr>
      <vt:lpstr>EMA…..</vt:lpstr>
      <vt:lpstr>Ma and Smoothness…</vt:lpstr>
      <vt:lpstr>Ma and smoothness</vt:lpstr>
      <vt:lpstr> Moving Average</vt:lpstr>
      <vt:lpstr> moving average</vt:lpstr>
      <vt:lpstr>Properties of MA </vt:lpstr>
      <vt:lpstr>MA order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Avearage</dc:title>
  <dc:creator>Subhajit </dc:creator>
  <cp:lastModifiedBy>Subhajit </cp:lastModifiedBy>
  <cp:revision>88</cp:revision>
  <dcterms:created xsi:type="dcterms:W3CDTF">2018-08-17T17:00:20Z</dcterms:created>
  <dcterms:modified xsi:type="dcterms:W3CDTF">2018-09-02T07:31:41Z</dcterms:modified>
</cp:coreProperties>
</file>