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67" r:id="rId5"/>
    <p:sldId id="271" r:id="rId6"/>
    <p:sldId id="272" r:id="rId7"/>
    <p:sldId id="270"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E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6024" autoAdjust="0"/>
  </p:normalViewPr>
  <p:slideViewPr>
    <p:cSldViewPr snapToGrid="0" snapToObjects="1">
      <p:cViewPr>
        <p:scale>
          <a:sx n="117" d="100"/>
          <a:sy n="117" d="100"/>
        </p:scale>
        <p:origin x="-4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83284890-85D2-4D7B-8EF5-15A9C1DB8F42}" type="datetimeFigureOut">
              <a:rPr lang="en-US" smtClean="0"/>
              <a:t>5/26/2020</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4FAB73BC-B049-4115-A692-8D63A059BFB8}" type="slidenum">
              <a:rPr lang="en-US" smtClean="0"/>
              <a:pPr/>
              <a:t>‹#›</a:t>
            </a:fld>
            <a:endParaRPr lang="en-US"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64DA5-CD3D-4590-A511-FCD3BC7A793E}"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548D31E-DCDA-41A7-9C67-C4B11B94D21D}"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7919A6-33EB-49BD-A62F-1FA56B9F9712}"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A16AA21-1863-4931-97CB-99D0A168701B}" type="datetimeFigureOut">
              <a:rPr lang="en-US" smtClean="0"/>
              <a:t>5/26/2020</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5/26/2020</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8664C608-40B1-4030-A28D-5B74BC98ADCE}" type="datetimeFigureOut">
              <a:rPr lang="en-US" smtClean="0"/>
              <a:t>5/26/2020</a:t>
            </a:fld>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000">
              <a:schemeClr val="accent2">
                <a:lumMod val="75000"/>
              </a:schemeClr>
            </a:gs>
            <a:gs pos="0">
              <a:schemeClr val="accent1">
                <a:lumMod val="45000"/>
                <a:lumOff val="55000"/>
              </a:schemeClr>
            </a:gs>
            <a:gs pos="80000">
              <a:schemeClr val="bg1">
                <a:lumMod val="95000"/>
              </a:schemeClr>
            </a:gs>
            <a:gs pos="89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7F9CB7-47B6-B040-8F7A-8E2778C0B808}"/>
              </a:ext>
            </a:extLst>
          </p:cNvPr>
          <p:cNvSpPr>
            <a:spLocks noGrp="1"/>
          </p:cNvSpPr>
          <p:nvPr>
            <p:ph type="ctrTitle"/>
          </p:nvPr>
        </p:nvSpPr>
        <p:spPr>
          <a:xfrm>
            <a:off x="6311154" y="2708476"/>
            <a:ext cx="4947396" cy="1702160"/>
          </a:xfrm>
        </p:spPr>
        <p:txBody>
          <a:bodyPr>
            <a:normAutofit fontScale="90000"/>
          </a:bodyPr>
          <a:lstStyle/>
          <a:p>
            <a:r>
              <a:rPr lang="bs-Latn-BA" dirty="0" smtClean="0"/>
              <a:t>Accuweather</a:t>
            </a:r>
            <a:br>
              <a:rPr lang="bs-Latn-BA" dirty="0" smtClean="0"/>
            </a:br>
            <a:r>
              <a:rPr lang="bs-Latn-BA" dirty="0" smtClean="0"/>
              <a:t>(Vremenska prognoza)</a:t>
            </a:r>
            <a:endParaRPr lang="x-none" dirty="0"/>
          </a:p>
        </p:txBody>
      </p:sp>
      <p:sp>
        <p:nvSpPr>
          <p:cNvPr id="3" name="Subtitle 2">
            <a:extLst>
              <a:ext uri="{FF2B5EF4-FFF2-40B4-BE49-F238E27FC236}">
                <a16:creationId xmlns="" xmlns:a16="http://schemas.microsoft.com/office/drawing/2014/main" id="{FDA9B168-35F1-6247-9C43-5ADEF9D235F7}"/>
              </a:ext>
            </a:extLst>
          </p:cNvPr>
          <p:cNvSpPr>
            <a:spLocks noGrp="1"/>
          </p:cNvSpPr>
          <p:nvPr>
            <p:ph type="subTitle" idx="1"/>
          </p:nvPr>
        </p:nvSpPr>
        <p:spPr>
          <a:xfrm>
            <a:off x="898398" y="4655680"/>
            <a:ext cx="7891272" cy="1540193"/>
          </a:xfrm>
        </p:spPr>
        <p:txBody>
          <a:bodyPr>
            <a:normAutofit/>
          </a:bodyPr>
          <a:lstStyle/>
          <a:p>
            <a:r>
              <a:rPr lang="bs-Latn-BA" dirty="0" smtClean="0">
                <a:cs typeface="Apple Chancery" panose="03020702040506060504" pitchFamily="66" charset="-79"/>
              </a:rPr>
              <a:t>Asad Šahić</a:t>
            </a:r>
          </a:p>
          <a:p>
            <a:r>
              <a:rPr lang="bs-Latn-BA" dirty="0" smtClean="0">
                <a:cs typeface="Apple Chancery" panose="03020702040506060504" pitchFamily="66" charset="-79"/>
              </a:rPr>
              <a:t>Harun Skender</a:t>
            </a:r>
            <a:endParaRPr lang="x-none" dirty="0">
              <a:cs typeface="Apple Chancery" panose="03020702040506060504" pitchFamily="66" charset="-79"/>
            </a:endParaRPr>
          </a:p>
        </p:txBody>
      </p:sp>
    </p:spTree>
    <p:extLst>
      <p:ext uri="{BB962C8B-B14F-4D97-AF65-F5344CB8AC3E}">
        <p14:creationId xmlns:p14="http://schemas.microsoft.com/office/powerpoint/2010/main" val="101736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000">
              <a:schemeClr val="accent1">
                <a:lumMod val="5000"/>
                <a:lumOff val="95000"/>
              </a:schemeClr>
            </a:gs>
            <a:gs pos="0">
              <a:schemeClr val="accent1">
                <a:lumMod val="45000"/>
                <a:lumOff val="55000"/>
              </a:schemeClr>
            </a:gs>
            <a:gs pos="77000">
              <a:schemeClr val="bg1">
                <a:lumMod val="95000"/>
              </a:schemeClr>
            </a:gs>
            <a:gs pos="100000">
              <a:schemeClr val="accent1">
                <a:lumMod val="30000"/>
                <a:lumOff val="70000"/>
              </a:schemeClr>
            </a:gs>
          </a:gsLst>
          <a:lin ang="17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6A3C8-EFCC-DD45-A2DB-8B04DB055DFE}"/>
              </a:ext>
            </a:extLst>
          </p:cNvPr>
          <p:cNvSpPr>
            <a:spLocks noGrp="1"/>
          </p:cNvSpPr>
          <p:nvPr>
            <p:ph type="title"/>
          </p:nvPr>
        </p:nvSpPr>
        <p:spPr/>
        <p:txBody>
          <a:bodyPr>
            <a:normAutofit fontScale="90000"/>
          </a:bodyPr>
          <a:lstStyle/>
          <a:p>
            <a:r>
              <a:rPr lang="bs-Latn-BA" u="sng" dirty="0" smtClean="0">
                <a:solidFill>
                  <a:schemeClr val="bg2">
                    <a:lumMod val="50000"/>
                  </a:schemeClr>
                </a:solidFill>
              </a:rPr>
              <a:t>OPIS</a:t>
            </a:r>
            <a:r>
              <a:rPr lang="x-none" u="sng" smtClean="0">
                <a:solidFill>
                  <a:schemeClr val="bg2">
                    <a:lumMod val="50000"/>
                  </a:schemeClr>
                </a:solidFill>
              </a:rPr>
              <a:t> </a:t>
            </a:r>
            <a:r>
              <a:rPr lang="x-none" u="sng" dirty="0">
                <a:solidFill>
                  <a:schemeClr val="bg2">
                    <a:lumMod val="50000"/>
                  </a:schemeClr>
                </a:solidFill>
              </a:rPr>
              <a:t>SEMINARSKOG RADA:</a:t>
            </a:r>
            <a:r>
              <a:rPr lang="x-none" u="sng" dirty="0">
                <a:solidFill>
                  <a:schemeClr val="accent3">
                    <a:lumMod val="75000"/>
                  </a:schemeClr>
                </a:solidFill>
              </a:rPr>
              <a:t/>
            </a:r>
            <a:br>
              <a:rPr lang="x-none" u="sng" dirty="0">
                <a:solidFill>
                  <a:schemeClr val="accent3">
                    <a:lumMod val="75000"/>
                  </a:schemeClr>
                </a:solidFill>
              </a:rPr>
            </a:br>
            <a:endParaRPr lang="x-none" u="sng" dirty="0">
              <a:solidFill>
                <a:schemeClr val="accent3">
                  <a:lumMod val="75000"/>
                </a:schemeClr>
              </a:solidFill>
            </a:endParaRPr>
          </a:p>
        </p:txBody>
      </p:sp>
      <p:sp>
        <p:nvSpPr>
          <p:cNvPr id="3" name="Content Placeholder 2">
            <a:extLst>
              <a:ext uri="{FF2B5EF4-FFF2-40B4-BE49-F238E27FC236}">
                <a16:creationId xmlns="" xmlns:a16="http://schemas.microsoft.com/office/drawing/2014/main" id="{A80DBC07-B3A8-C24A-A3AF-AFAA4C0D0CF9}"/>
              </a:ext>
            </a:extLst>
          </p:cNvPr>
          <p:cNvSpPr>
            <a:spLocks noGrp="1"/>
          </p:cNvSpPr>
          <p:nvPr>
            <p:ph idx="1"/>
          </p:nvPr>
        </p:nvSpPr>
        <p:spPr>
          <a:xfrm>
            <a:off x="1069848" y="2121408"/>
            <a:ext cx="10058400" cy="4573306"/>
          </a:xfrm>
        </p:spPr>
        <p:txBody>
          <a:bodyPr>
            <a:normAutofit/>
          </a:bodyPr>
          <a:lstStyle/>
          <a:p>
            <a:pPr>
              <a:buFont typeface="Wingdings" pitchFamily="2" charset="2"/>
              <a:buChar char="Ø"/>
            </a:pPr>
            <a:r>
              <a:rPr lang="bs-Latn-BA" sz="2800" dirty="0">
                <a:solidFill>
                  <a:schemeClr val="bg2">
                    <a:lumMod val="25000"/>
                  </a:schemeClr>
                </a:solidFill>
              </a:rPr>
              <a:t>Zadatak aplikacije – 1-day forecast.</a:t>
            </a:r>
          </a:p>
          <a:p>
            <a:pPr>
              <a:buFont typeface="Wingdings" pitchFamily="2" charset="2"/>
              <a:buChar char="Ø"/>
            </a:pPr>
            <a:r>
              <a:rPr lang="bs-Latn-BA" sz="2800" dirty="0">
                <a:solidFill>
                  <a:schemeClr val="bg2">
                    <a:lumMod val="25000"/>
                  </a:schemeClr>
                </a:solidFill>
              </a:rPr>
              <a:t>Faza planiranja – odabir API-a, planiranje korisničkog interefejsa, struktura aplikacije</a:t>
            </a:r>
            <a:r>
              <a:rPr lang="bs-Latn-BA" sz="2800" dirty="0" smtClean="0">
                <a:solidFill>
                  <a:schemeClr val="bg2">
                    <a:lumMod val="25000"/>
                  </a:schemeClr>
                </a:solidFill>
              </a:rPr>
              <a:t>.</a:t>
            </a:r>
          </a:p>
          <a:p>
            <a:pPr>
              <a:buFont typeface="Wingdings" pitchFamily="2" charset="2"/>
              <a:buChar char="Ø"/>
            </a:pPr>
            <a:r>
              <a:rPr lang="bs-Latn-BA" sz="2800" dirty="0" smtClean="0">
                <a:solidFill>
                  <a:schemeClr val="bg2">
                    <a:lumMod val="25000"/>
                  </a:schemeClr>
                </a:solidFill>
              </a:rPr>
              <a:t>Faza dizajna </a:t>
            </a:r>
            <a:r>
              <a:rPr lang="bs-Latn-BA" sz="2800" dirty="0" smtClean="0">
                <a:solidFill>
                  <a:schemeClr val="bg2">
                    <a:lumMod val="25000"/>
                  </a:schemeClr>
                </a:solidFill>
              </a:rPr>
              <a:t>–HTML &amp; CSS, flexbox.</a:t>
            </a:r>
            <a:endParaRPr lang="bs-Latn-BA" sz="2800" dirty="0" smtClean="0">
              <a:solidFill>
                <a:schemeClr val="bg2">
                  <a:lumMod val="25000"/>
                </a:schemeClr>
              </a:solidFill>
            </a:endParaRPr>
          </a:p>
          <a:p>
            <a:pPr>
              <a:buFont typeface="Wingdings" pitchFamily="2" charset="2"/>
              <a:buChar char="Ø"/>
            </a:pPr>
            <a:r>
              <a:rPr lang="bs-Latn-BA" sz="2800" dirty="0" smtClean="0">
                <a:solidFill>
                  <a:schemeClr val="bg2">
                    <a:lumMod val="25000"/>
                  </a:schemeClr>
                </a:solidFill>
              </a:rPr>
              <a:t>Faza kodiranja </a:t>
            </a:r>
            <a:r>
              <a:rPr lang="bs-Latn-BA" sz="2800" dirty="0" smtClean="0">
                <a:solidFill>
                  <a:schemeClr val="bg2">
                    <a:lumMod val="25000"/>
                  </a:schemeClr>
                </a:solidFill>
              </a:rPr>
              <a:t>– JavaScript, PHP.</a:t>
            </a:r>
            <a:endParaRPr lang="bs-Latn-BA" sz="2800" dirty="0" smtClean="0">
              <a:solidFill>
                <a:schemeClr val="bg2">
                  <a:lumMod val="25000"/>
                </a:schemeClr>
              </a:solidFill>
            </a:endParaRPr>
          </a:p>
          <a:p>
            <a:pPr>
              <a:buFont typeface="Wingdings" pitchFamily="2" charset="2"/>
              <a:buChar char="Ø"/>
            </a:pPr>
            <a:r>
              <a:rPr lang="bs-Latn-BA" sz="2800" dirty="0" smtClean="0">
                <a:solidFill>
                  <a:schemeClr val="bg2">
                    <a:lumMod val="25000"/>
                  </a:schemeClr>
                </a:solidFill>
              </a:rPr>
              <a:t>Faza testiranja</a:t>
            </a:r>
            <a:endParaRPr lang="bs-Latn-BA" sz="2800" dirty="0">
              <a:solidFill>
                <a:schemeClr val="bg2">
                  <a:lumMod val="25000"/>
                </a:schemeClr>
              </a:solidFill>
            </a:endParaRPr>
          </a:p>
          <a:p>
            <a:pPr>
              <a:buFont typeface="Wingdings" pitchFamily="2" charset="2"/>
              <a:buChar char="Ø"/>
            </a:pPr>
            <a:endParaRPr lang="x-none" dirty="0">
              <a:solidFill>
                <a:schemeClr val="accent1">
                  <a:lumMod val="75000"/>
                </a:schemeClr>
              </a:solidFill>
            </a:endParaRPr>
          </a:p>
        </p:txBody>
      </p:sp>
    </p:spTree>
    <p:extLst>
      <p:ext uri="{BB962C8B-B14F-4D97-AF65-F5344CB8AC3E}">
        <p14:creationId xmlns:p14="http://schemas.microsoft.com/office/powerpoint/2010/main" val="202830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2843">
              <a:srgbClr val="CFC9C9">
                <a:alpha val="76000"/>
                <a:lumMod val="98000"/>
                <a:lumOff val="2000"/>
              </a:srgbClr>
            </a:gs>
            <a:gs pos="71687">
              <a:srgbClr val="D0CACA"/>
            </a:gs>
            <a:gs pos="69375">
              <a:srgbClr val="D1CCCC"/>
            </a:gs>
            <a:gs pos="64750">
              <a:srgbClr val="D4CFCF"/>
            </a:gs>
            <a:gs pos="55500">
              <a:srgbClr val="D9D5D5"/>
            </a:gs>
            <a:gs pos="37000">
              <a:srgbClr val="E4E1E1"/>
            </a:gs>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8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DFB4FB-3283-E947-9D09-E3F0B3BD5959}"/>
              </a:ext>
            </a:extLst>
          </p:cNvPr>
          <p:cNvSpPr>
            <a:spLocks noGrp="1"/>
          </p:cNvSpPr>
          <p:nvPr>
            <p:ph type="title"/>
          </p:nvPr>
        </p:nvSpPr>
        <p:spPr>
          <a:xfrm>
            <a:off x="2196194" y="495735"/>
            <a:ext cx="6490608" cy="1609344"/>
          </a:xfrm>
        </p:spPr>
        <p:txBody>
          <a:bodyPr>
            <a:normAutofit/>
          </a:bodyPr>
          <a:lstStyle/>
          <a:p>
            <a:r>
              <a:rPr lang="bs-Latn-BA" sz="2800" dirty="0" smtClean="0"/>
              <a:t>Alati potrebni za izradu aplikacije:</a:t>
            </a:r>
            <a:endParaRPr lang="x-none" sz="2800" dirty="0"/>
          </a:p>
        </p:txBody>
      </p:sp>
      <p:sp>
        <p:nvSpPr>
          <p:cNvPr id="3" name="Content Placeholder 2">
            <a:extLst>
              <a:ext uri="{FF2B5EF4-FFF2-40B4-BE49-F238E27FC236}">
                <a16:creationId xmlns="" xmlns:a16="http://schemas.microsoft.com/office/drawing/2014/main" id="{19049993-AF22-CE45-8549-E41403836FC4}"/>
              </a:ext>
            </a:extLst>
          </p:cNvPr>
          <p:cNvSpPr>
            <a:spLocks noGrp="1"/>
          </p:cNvSpPr>
          <p:nvPr>
            <p:ph idx="1"/>
          </p:nvPr>
        </p:nvSpPr>
        <p:spPr/>
        <p:txBody>
          <a:bodyPr>
            <a:noAutofit/>
          </a:bodyPr>
          <a:lstStyle/>
          <a:p>
            <a:pPr>
              <a:buFont typeface="Wingdings" pitchFamily="2" charset="2"/>
              <a:buChar char="Ø"/>
            </a:pPr>
            <a:r>
              <a:rPr lang="bs-Latn-BA" sz="2800" dirty="0" smtClean="0">
                <a:latin typeface="Arial" pitchFamily="34" charset="0"/>
                <a:ea typeface="Ayuthaya" pitchFamily="2" charset="-34"/>
                <a:cs typeface="Arial" pitchFamily="34" charset="0"/>
              </a:rPr>
              <a:t>Aplikacija je napisana u </a:t>
            </a:r>
            <a:r>
              <a:rPr lang="bs-Latn-BA" sz="2800" dirty="0" smtClean="0">
                <a:latin typeface="Arial" pitchFamily="34" charset="0"/>
                <a:ea typeface="Ayuthaya" pitchFamily="2" charset="-34"/>
                <a:cs typeface="Arial" pitchFamily="34" charset="0"/>
              </a:rPr>
              <a:t>programskim jezicima JavaScript i PHP.</a:t>
            </a:r>
            <a:endParaRPr lang="bs-Latn-BA" sz="2800" dirty="0" smtClean="0">
              <a:latin typeface="Arial" pitchFamily="34" charset="0"/>
              <a:ea typeface="Ayuthaya" pitchFamily="2" charset="-34"/>
              <a:cs typeface="Arial" pitchFamily="34" charset="0"/>
            </a:endParaRPr>
          </a:p>
          <a:p>
            <a:pPr>
              <a:buFont typeface="Wingdings" pitchFamily="2" charset="2"/>
              <a:buChar char="Ø"/>
            </a:pPr>
            <a:r>
              <a:rPr lang="bs-Latn-BA" sz="2800" dirty="0" smtClean="0">
                <a:latin typeface="Arial" pitchFamily="34" charset="0"/>
                <a:ea typeface="Ayuthaya" pitchFamily="2" charset="-34"/>
                <a:cs typeface="Arial" pitchFamily="34" charset="0"/>
              </a:rPr>
              <a:t>Alati</a:t>
            </a:r>
            <a:r>
              <a:rPr lang="x-none" sz="2800" smtClean="0">
                <a:latin typeface="Arial" pitchFamily="34" charset="0"/>
                <a:ea typeface="Ayuthaya" pitchFamily="2" charset="-34"/>
                <a:cs typeface="Arial" pitchFamily="34" charset="0"/>
              </a:rPr>
              <a:t> </a:t>
            </a:r>
            <a:r>
              <a:rPr lang="x-none" sz="2800">
                <a:latin typeface="Arial" pitchFamily="34" charset="0"/>
                <a:ea typeface="Ayuthaya" pitchFamily="2" charset="-34"/>
                <a:cs typeface="Arial" pitchFamily="34" charset="0"/>
              </a:rPr>
              <a:t>pomoću </a:t>
            </a:r>
            <a:r>
              <a:rPr lang="x-none" sz="2800" smtClean="0">
                <a:latin typeface="Arial" pitchFamily="34" charset="0"/>
                <a:ea typeface="Ayuthaya" pitchFamily="2" charset="-34"/>
                <a:cs typeface="Arial" pitchFamily="34" charset="0"/>
              </a:rPr>
              <a:t>koj</a:t>
            </a:r>
            <a:r>
              <a:rPr lang="bs-Latn-BA" sz="2800" dirty="0" smtClean="0">
                <a:latin typeface="Arial" pitchFamily="34" charset="0"/>
                <a:ea typeface="Ayuthaya" pitchFamily="2" charset="-34"/>
                <a:cs typeface="Arial" pitchFamily="34" charset="0"/>
              </a:rPr>
              <a:t>ih</a:t>
            </a:r>
            <a:r>
              <a:rPr lang="x-none" sz="2800" smtClean="0">
                <a:latin typeface="Arial" pitchFamily="34" charset="0"/>
                <a:ea typeface="Ayuthaya" pitchFamily="2" charset="-34"/>
                <a:cs typeface="Arial" pitchFamily="34" charset="0"/>
              </a:rPr>
              <a:t> </a:t>
            </a:r>
            <a:r>
              <a:rPr lang="bs-Latn-BA" sz="2800" dirty="0" smtClean="0">
                <a:latin typeface="Arial" pitchFamily="34" charset="0"/>
                <a:ea typeface="Ayuthaya" pitchFamily="2" charset="-34"/>
                <a:cs typeface="Arial" pitchFamily="34" charset="0"/>
              </a:rPr>
              <a:t>je</a:t>
            </a:r>
            <a:r>
              <a:rPr lang="x-none" sz="2800" smtClean="0">
                <a:latin typeface="Arial" pitchFamily="34" charset="0"/>
                <a:ea typeface="Ayuthaya" pitchFamily="2" charset="-34"/>
                <a:cs typeface="Arial" pitchFamily="34" charset="0"/>
              </a:rPr>
              <a:t> </a:t>
            </a:r>
            <a:r>
              <a:rPr lang="x-none" sz="2800" dirty="0">
                <a:latin typeface="Arial" pitchFamily="34" charset="0"/>
                <a:ea typeface="Ayuthaya" pitchFamily="2" charset="-34"/>
                <a:cs typeface="Arial" pitchFamily="34" charset="0"/>
              </a:rPr>
              <a:t>pisan </a:t>
            </a:r>
            <a:r>
              <a:rPr lang="x-none" sz="2800">
                <a:latin typeface="Arial" pitchFamily="34" charset="0"/>
                <a:ea typeface="Ayuthaya" pitchFamily="2" charset="-34"/>
                <a:cs typeface="Arial" pitchFamily="34" charset="0"/>
              </a:rPr>
              <a:t>dizajn </a:t>
            </a:r>
            <a:r>
              <a:rPr lang="bs-Latn-BA" sz="2800" dirty="0" smtClean="0">
                <a:latin typeface="Arial" pitchFamily="34" charset="0"/>
                <a:ea typeface="Ayuthaya" pitchFamily="2" charset="-34"/>
                <a:cs typeface="Arial" pitchFamily="34" charset="0"/>
              </a:rPr>
              <a:t>su</a:t>
            </a:r>
            <a:r>
              <a:rPr lang="x-none" sz="2800" smtClean="0">
                <a:latin typeface="Arial" pitchFamily="34" charset="0"/>
                <a:ea typeface="Ayuthaya" pitchFamily="2" charset="-34"/>
                <a:cs typeface="Arial" pitchFamily="34" charset="0"/>
              </a:rPr>
              <a:t> </a:t>
            </a:r>
            <a:r>
              <a:rPr lang="bs-Latn-BA" sz="2800" dirty="0" smtClean="0">
                <a:latin typeface="Arial" pitchFamily="34" charset="0"/>
                <a:ea typeface="Ayuthaya" pitchFamily="2" charset="-34"/>
                <a:cs typeface="Arial" pitchFamily="34" charset="0"/>
              </a:rPr>
              <a:t>HTML &amp; CSS</a:t>
            </a:r>
            <a:r>
              <a:rPr lang="x-none" sz="2800" smtClean="0">
                <a:latin typeface="Arial" pitchFamily="34" charset="0"/>
                <a:ea typeface="Ayuthaya" pitchFamily="2" charset="-34"/>
                <a:cs typeface="Arial" pitchFamily="34" charset="0"/>
              </a:rPr>
              <a:t>. </a:t>
            </a:r>
            <a:endParaRPr lang="x-none" sz="2800" dirty="0">
              <a:latin typeface="Arial" pitchFamily="34" charset="0"/>
              <a:ea typeface="Ayuthaya" pitchFamily="2" charset="-34"/>
              <a:cs typeface="Arial" pitchFamily="34" charset="0"/>
            </a:endParaRPr>
          </a:p>
          <a:p>
            <a:pPr>
              <a:buFont typeface="Wingdings" pitchFamily="2" charset="2"/>
              <a:buChar char="Ø"/>
            </a:pPr>
            <a:r>
              <a:rPr lang="x-none" sz="2800" dirty="0">
                <a:latin typeface="Arial" pitchFamily="34" charset="0"/>
                <a:ea typeface="Ayuthaya" pitchFamily="2" charset="-34"/>
                <a:cs typeface="Arial" pitchFamily="34" charset="0"/>
              </a:rPr>
              <a:t>Korišena baza </a:t>
            </a:r>
            <a:r>
              <a:rPr lang="x-none" sz="2800">
                <a:latin typeface="Arial" pitchFamily="34" charset="0"/>
                <a:ea typeface="Ayuthaya" pitchFamily="2" charset="-34"/>
                <a:cs typeface="Arial" pitchFamily="34" charset="0"/>
              </a:rPr>
              <a:t>podataka </a:t>
            </a:r>
            <a:r>
              <a:rPr lang="x-none" sz="2800" smtClean="0">
                <a:latin typeface="Arial" pitchFamily="34" charset="0"/>
                <a:ea typeface="Ayuthaya" pitchFamily="2" charset="-34"/>
                <a:cs typeface="Arial" pitchFamily="34" charset="0"/>
              </a:rPr>
              <a:t>je</a:t>
            </a:r>
            <a:r>
              <a:rPr lang="bs-Latn-BA" sz="2800" dirty="0" smtClean="0">
                <a:latin typeface="Arial" pitchFamily="34" charset="0"/>
                <a:ea typeface="Ayuthaya" pitchFamily="2" charset="-34"/>
                <a:cs typeface="Arial" pitchFamily="34" charset="0"/>
              </a:rPr>
              <a:t>MySQL Database</a:t>
            </a:r>
            <a:r>
              <a:rPr lang="x-none" sz="2800" smtClean="0">
                <a:latin typeface="Arial" pitchFamily="34" charset="0"/>
                <a:ea typeface="Ayuthaya" pitchFamily="2" charset="-34"/>
                <a:cs typeface="Arial" pitchFamily="34" charset="0"/>
              </a:rPr>
              <a:t>. </a:t>
            </a:r>
            <a:endParaRPr lang="bs-Latn-BA" sz="2800" dirty="0">
              <a:latin typeface="Arial" pitchFamily="34" charset="0"/>
              <a:cs typeface="Arial" pitchFamily="34" charset="0"/>
            </a:endParaRPr>
          </a:p>
          <a:p>
            <a:pPr>
              <a:buFont typeface="Wingdings" pitchFamily="2" charset="2"/>
              <a:buChar char="Ø"/>
            </a:pPr>
            <a:r>
              <a:rPr lang="bs-Latn-BA" sz="2800" dirty="0" smtClean="0">
                <a:latin typeface="Arial" pitchFamily="34" charset="0"/>
                <a:ea typeface="Ayuthaya" pitchFamily="2" charset="-34"/>
                <a:cs typeface="Arial" pitchFamily="34" charset="0"/>
              </a:rPr>
              <a:t>AccuWeather Api.</a:t>
            </a:r>
            <a:endParaRPr lang="x-none" sz="2800" dirty="0">
              <a:latin typeface="Arial" pitchFamily="34" charset="0"/>
              <a:ea typeface="Ayuthaya" pitchFamily="2" charset="-34"/>
              <a:cs typeface="Arial" pitchFamily="34" charset="0"/>
            </a:endParaRPr>
          </a:p>
        </p:txBody>
      </p:sp>
    </p:spTree>
    <p:extLst>
      <p:ext uri="{BB962C8B-B14F-4D97-AF65-F5344CB8AC3E}">
        <p14:creationId xmlns:p14="http://schemas.microsoft.com/office/powerpoint/2010/main" val="379171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323" y="816430"/>
            <a:ext cx="9036423" cy="5016200"/>
          </a:xfrm>
        </p:spPr>
        <p:txBody>
          <a:bodyPr>
            <a:normAutofit/>
          </a:bodyPr>
          <a:lstStyle/>
          <a:p>
            <a:r>
              <a:rPr lang="bs-Latn-BA" b="1" dirty="0" smtClean="0"/>
              <a:t>Aplikacija se sastoji iz 4 dijela:</a:t>
            </a:r>
          </a:p>
          <a:p>
            <a:r>
              <a:rPr lang="bs-Latn-BA" dirty="0" smtClean="0"/>
              <a:t>Registracija korisnika</a:t>
            </a:r>
          </a:p>
          <a:p>
            <a:r>
              <a:rPr lang="bs-Latn-BA" dirty="0" smtClean="0"/>
              <a:t>Prijava (login) korisnika</a:t>
            </a:r>
          </a:p>
          <a:p>
            <a:r>
              <a:rPr lang="bs-Latn-BA" dirty="0" smtClean="0"/>
              <a:t>Pretraživanje vremenske prognoze</a:t>
            </a:r>
          </a:p>
          <a:p>
            <a:r>
              <a:rPr lang="bs-Latn-BA" dirty="0" smtClean="0"/>
              <a:t>Logout (odjava) korisnika</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30" t="9523" r="42500" b="7779"/>
          <a:stretch/>
        </p:blipFill>
        <p:spPr bwMode="auto">
          <a:xfrm>
            <a:off x="8872536" y="387026"/>
            <a:ext cx="1636940" cy="578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256" t="12380" r="2574" b="8969"/>
          <a:stretch/>
        </p:blipFill>
        <p:spPr bwMode="auto">
          <a:xfrm>
            <a:off x="1061358" y="3143250"/>
            <a:ext cx="6738307" cy="319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8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32"/>
                                        </p:tgtEl>
                                        <p:attrNameLst>
                                          <p:attrName>style.visibility</p:attrName>
                                        </p:attrNameLst>
                                      </p:cBhvr>
                                      <p:to>
                                        <p:strVal val="visible"/>
                                      </p:to>
                                    </p:set>
                                    <p:anim calcmode="lin" valueType="num">
                                      <p:cBhvr>
                                        <p:cTn id="42" dur="500" fill="hold"/>
                                        <p:tgtEl>
                                          <p:spTgt spid="1032"/>
                                        </p:tgtEl>
                                        <p:attrNameLst>
                                          <p:attrName>ppt_w</p:attrName>
                                        </p:attrNameLst>
                                      </p:cBhvr>
                                      <p:tavLst>
                                        <p:tav tm="0">
                                          <p:val>
                                            <p:fltVal val="0"/>
                                          </p:val>
                                        </p:tav>
                                        <p:tav tm="100000">
                                          <p:val>
                                            <p:strVal val="#ppt_w"/>
                                          </p:val>
                                        </p:tav>
                                      </p:tavLst>
                                    </p:anim>
                                    <p:anim calcmode="lin" valueType="num">
                                      <p:cBhvr>
                                        <p:cTn id="43" dur="500" fill="hold"/>
                                        <p:tgtEl>
                                          <p:spTgt spid="1032"/>
                                        </p:tgtEl>
                                        <p:attrNameLst>
                                          <p:attrName>ppt_h</p:attrName>
                                        </p:attrNameLst>
                                      </p:cBhvr>
                                      <p:tavLst>
                                        <p:tav tm="0">
                                          <p:val>
                                            <p:fltVal val="0"/>
                                          </p:val>
                                        </p:tav>
                                        <p:tav tm="100000">
                                          <p:val>
                                            <p:strVal val="#ppt_h"/>
                                          </p:val>
                                        </p:tav>
                                      </p:tavLst>
                                    </p:anim>
                                    <p:animEffect transition="in" filter="fade">
                                      <p:cBhvr>
                                        <p:cTn id="44" dur="500"/>
                                        <p:tgtEl>
                                          <p:spTgt spid="103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026"/>
                                        </p:tgtEl>
                                        <p:attrNameLst>
                                          <p:attrName>style.visibility</p:attrName>
                                        </p:attrNameLst>
                                      </p:cBhvr>
                                      <p:to>
                                        <p:strVal val="visible"/>
                                      </p:to>
                                    </p:set>
                                    <p:anim calcmode="lin" valueType="num">
                                      <p:cBhvr>
                                        <p:cTn id="49" dur="500" fill="hold"/>
                                        <p:tgtEl>
                                          <p:spTgt spid="1026"/>
                                        </p:tgtEl>
                                        <p:attrNameLst>
                                          <p:attrName>ppt_w</p:attrName>
                                        </p:attrNameLst>
                                      </p:cBhvr>
                                      <p:tavLst>
                                        <p:tav tm="0">
                                          <p:val>
                                            <p:fltVal val="0"/>
                                          </p:val>
                                        </p:tav>
                                        <p:tav tm="100000">
                                          <p:val>
                                            <p:strVal val="#ppt_w"/>
                                          </p:val>
                                        </p:tav>
                                      </p:tavLst>
                                    </p:anim>
                                    <p:anim calcmode="lin" valueType="num">
                                      <p:cBhvr>
                                        <p:cTn id="50" dur="500" fill="hold"/>
                                        <p:tgtEl>
                                          <p:spTgt spid="1026"/>
                                        </p:tgtEl>
                                        <p:attrNameLst>
                                          <p:attrName>ppt_h</p:attrName>
                                        </p:attrNameLst>
                                      </p:cBhvr>
                                      <p:tavLst>
                                        <p:tav tm="0">
                                          <p:val>
                                            <p:fltVal val="0"/>
                                          </p:val>
                                        </p:tav>
                                        <p:tav tm="100000">
                                          <p:val>
                                            <p:strVal val="#ppt_h"/>
                                          </p:val>
                                        </p:tav>
                                      </p:tavLst>
                                    </p:anim>
                                    <p:animEffect transition="in" filter="fade">
                                      <p:cBhvr>
                                        <p:cTn id="5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170" y="432708"/>
            <a:ext cx="9366325" cy="1143000"/>
          </a:xfrm>
        </p:spPr>
        <p:txBody>
          <a:bodyPr/>
          <a:lstStyle/>
          <a:p>
            <a:r>
              <a:rPr lang="bs-Latn-BA" dirty="0" smtClean="0"/>
              <a:t>Baza podataka </a:t>
            </a:r>
            <a:r>
              <a:rPr lang="bs-Latn-BA" dirty="0" smtClean="0"/>
              <a:t>(MySQL)</a:t>
            </a:r>
            <a:endParaRPr lang="bs-Latn-BA" dirty="0"/>
          </a:p>
        </p:txBody>
      </p:sp>
      <p:sp>
        <p:nvSpPr>
          <p:cNvPr id="3" name="Content Placeholder 2"/>
          <p:cNvSpPr>
            <a:spLocks noGrp="1"/>
          </p:cNvSpPr>
          <p:nvPr>
            <p:ph idx="1"/>
          </p:nvPr>
        </p:nvSpPr>
        <p:spPr>
          <a:xfrm>
            <a:off x="1489291" y="1575708"/>
            <a:ext cx="9287565" cy="2552720"/>
          </a:xfrm>
        </p:spPr>
        <p:txBody>
          <a:bodyPr>
            <a:noAutofit/>
          </a:bodyPr>
          <a:lstStyle/>
          <a:p>
            <a:r>
              <a:rPr lang="vi-VN" sz="1800" b="1" dirty="0"/>
              <a:t>MySQL</a:t>
            </a:r>
            <a:r>
              <a:rPr lang="vi-VN" sz="1800" dirty="0"/>
              <a:t> je besplatan, open source sustav za upravljanje bazom podataka. Uz PostgreSQL MySQL je čest izbor baze za projekte otvorenog koda, te se distribuira kao sastavni dio serverskih Linux distribucija, no također postoje inačice i za ostale operacijske sustave poput Mac OS-a, Windowse itd.</a:t>
            </a:r>
          </a:p>
          <a:p>
            <a:r>
              <a:rPr lang="vi-VN" sz="1800" dirty="0"/>
              <a:t>MySQL baza je slobodna za većinu uporaba. Ranije u svom razvoju, MySQL baza podataka suočila se s raznim protivnicima MySQL sustava organiziranja podataka jer su joj nedostajale neke osnovne funcije definirane SQL standardom. Naime, MySQL baza je optimizirana kako bi bila brza nauštrb funkcionalnosti. Nasuprot tome, vrlo je stabilna i ima dobro dokumentirane module i ekstenzije te podršku od brojnih programskih jezika: PHP, </a:t>
            </a:r>
            <a:r>
              <a:rPr lang="vi-VN" sz="1800" dirty="0" smtClean="0"/>
              <a:t>Java</a:t>
            </a:r>
            <a:r>
              <a:rPr lang="vi-VN" sz="1800" dirty="0"/>
              <a:t> , Perl, Python...</a:t>
            </a:r>
          </a:p>
          <a:p>
            <a:r>
              <a:rPr lang="vi-VN" sz="1800" dirty="0"/>
              <a:t>MySQL baze su relacijskog tipa, koji se pokazao kao najbolji način skladištenja i pretraživanja velikih količina podataka i u suštini predstavljaju osnovu svakog informacijskog sustava, tj. temelj svakog poslovnog subjekta koji svoje poslovanje bazira na dostupnosti kvalitetnih i brzih informacija.</a:t>
            </a:r>
          </a:p>
          <a:p>
            <a:endParaRPr lang="bs-Latn-BA" sz="1700" dirty="0">
              <a:latin typeface="Arial" pitchFamily="34" charset="0"/>
              <a:cs typeface="Arial" pitchFamily="34" charset="0"/>
            </a:endParaRPr>
          </a:p>
        </p:txBody>
      </p:sp>
    </p:spTree>
    <p:extLst>
      <p:ext uri="{BB962C8B-B14F-4D97-AF65-F5344CB8AC3E}">
        <p14:creationId xmlns:p14="http://schemas.microsoft.com/office/powerpoint/2010/main" val="203031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s-Latn-BA" dirty="0" smtClean="0"/>
              <a:t>Struktura baze podataka AccuWeather web aplikacije</a:t>
            </a:r>
            <a:endParaRPr lang="bs-Latn-BA" dirty="0"/>
          </a:p>
        </p:txBody>
      </p:sp>
      <p:sp>
        <p:nvSpPr>
          <p:cNvPr id="3" name="Content Placeholder 2"/>
          <p:cNvSpPr>
            <a:spLocks noGrp="1"/>
          </p:cNvSpPr>
          <p:nvPr>
            <p:ph idx="1"/>
          </p:nvPr>
        </p:nvSpPr>
        <p:spPr/>
        <p:txBody>
          <a:bodyPr/>
          <a:lstStyle/>
          <a:p>
            <a:endParaRPr lang="bs-Latn-BA"/>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687" t="11508" b="51111"/>
          <a:stretch/>
        </p:blipFill>
        <p:spPr bwMode="auto">
          <a:xfrm>
            <a:off x="1202570" y="2388966"/>
            <a:ext cx="10023323" cy="290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65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p:cTn id="14" dur="500" fill="hold"/>
                                        <p:tgtEl>
                                          <p:spTgt spid="2050"/>
                                        </p:tgtEl>
                                        <p:attrNameLst>
                                          <p:attrName>ppt_w</p:attrName>
                                        </p:attrNameLst>
                                      </p:cBhvr>
                                      <p:tavLst>
                                        <p:tav tm="0">
                                          <p:val>
                                            <p:fltVal val="0"/>
                                          </p:val>
                                        </p:tav>
                                        <p:tav tm="100000">
                                          <p:val>
                                            <p:strVal val="#ppt_w"/>
                                          </p:val>
                                        </p:tav>
                                      </p:tavLst>
                                    </p:anim>
                                    <p:anim calcmode="lin" valueType="num">
                                      <p:cBhvr>
                                        <p:cTn id="15" dur="500" fill="hold"/>
                                        <p:tgtEl>
                                          <p:spTgt spid="2050"/>
                                        </p:tgtEl>
                                        <p:attrNameLst>
                                          <p:attrName>ppt_h</p:attrName>
                                        </p:attrNameLst>
                                      </p:cBhvr>
                                      <p:tavLst>
                                        <p:tav tm="0">
                                          <p:val>
                                            <p:fltVal val="0"/>
                                          </p:val>
                                        </p:tav>
                                        <p:tav tm="100000">
                                          <p:val>
                                            <p:strVal val="#ppt_h"/>
                                          </p:val>
                                        </p:tav>
                                      </p:tavLst>
                                    </p:anim>
                                    <p:animEffect transition="in" filter="fade">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s-Latn-BA"/>
          </a:p>
        </p:txBody>
      </p:sp>
      <p:sp>
        <p:nvSpPr>
          <p:cNvPr id="3" name="Content Placeholder 2"/>
          <p:cNvSpPr>
            <a:spLocks noGrp="1"/>
          </p:cNvSpPr>
          <p:nvPr>
            <p:ph idx="1"/>
          </p:nvPr>
        </p:nvSpPr>
        <p:spPr/>
        <p:txBody>
          <a:bodyPr>
            <a:normAutofit fontScale="85000" lnSpcReduction="10000"/>
          </a:bodyPr>
          <a:lstStyle/>
          <a:p>
            <a:pPr marL="68580" indent="0">
              <a:buNone/>
            </a:pPr>
            <a:r>
              <a:rPr lang="bs-Latn-BA" dirty="0" smtClean="0"/>
              <a:t>Danas postoji veliki broj aplikacija za vremenski prognozu, pa je potrebno da te aplikacije zadovoljavaju sljedeće uslove:</a:t>
            </a:r>
            <a:r>
              <a:rPr lang="hr-BA" dirty="0"/>
              <a:t/>
            </a:r>
            <a:br>
              <a:rPr lang="hr-BA" dirty="0"/>
            </a:br>
            <a:r>
              <a:rPr lang="hr-BA" dirty="0"/>
              <a:t>- </a:t>
            </a:r>
            <a:r>
              <a:rPr lang="hr-BA" b="1" dirty="0"/>
              <a:t>Tačna prognoza</a:t>
            </a:r>
            <a:r>
              <a:rPr lang="hr-BA" dirty="0"/>
              <a:t>: pruža </a:t>
            </a:r>
            <a:r>
              <a:rPr lang="hr-BA" dirty="0" smtClean="0"/>
              <a:t>prognozu </a:t>
            </a:r>
            <a:r>
              <a:rPr lang="hr-BA" dirty="0"/>
              <a:t>informacija o temperaturi i vremenskoj prognozi.</a:t>
            </a:r>
            <a:br>
              <a:rPr lang="hr-BA" dirty="0"/>
            </a:br>
            <a:r>
              <a:rPr lang="hr-BA" dirty="0"/>
              <a:t>- </a:t>
            </a:r>
            <a:r>
              <a:rPr lang="hr-BA" b="1" dirty="0" smtClean="0"/>
              <a:t>Globalno pokrivanje</a:t>
            </a:r>
            <a:r>
              <a:rPr lang="hr-BA" dirty="0" smtClean="0"/>
              <a:t>: tačno vrijeme za većinu gradova na planeti.</a:t>
            </a:r>
            <a:r>
              <a:rPr lang="hr-BA" dirty="0"/>
              <a:t/>
            </a:r>
            <a:br>
              <a:rPr lang="hr-BA" dirty="0"/>
            </a:br>
            <a:r>
              <a:rPr lang="hr-BA" dirty="0"/>
              <a:t>- </a:t>
            </a:r>
            <a:r>
              <a:rPr lang="hr-BA" b="1" dirty="0" smtClean="0"/>
              <a:t>Informacije u trenutnom vremenu</a:t>
            </a:r>
            <a:r>
              <a:rPr lang="hr-BA" dirty="0" smtClean="0"/>
              <a:t>: real-time dinamičke promjene o vremenskim informacijama.</a:t>
            </a:r>
            <a:r>
              <a:rPr lang="hr-BA" dirty="0"/>
              <a:t/>
            </a:r>
            <a:br>
              <a:rPr lang="hr-BA" dirty="0"/>
            </a:br>
            <a:r>
              <a:rPr lang="hr-BA" dirty="0"/>
              <a:t>- </a:t>
            </a:r>
            <a:r>
              <a:rPr lang="hr-BA" b="1" dirty="0"/>
              <a:t>Temperatura</a:t>
            </a:r>
            <a:r>
              <a:rPr lang="hr-BA" dirty="0"/>
              <a:t>: </a:t>
            </a:r>
            <a:r>
              <a:rPr lang="hr-BA" dirty="0" smtClean="0"/>
              <a:t>mijenjanje </a:t>
            </a:r>
            <a:r>
              <a:rPr lang="hr-BA" dirty="0"/>
              <a:t>između Celzijusa i Farenheita.</a:t>
            </a:r>
            <a:br>
              <a:rPr lang="hr-BA" dirty="0"/>
            </a:br>
            <a:r>
              <a:rPr lang="hr-BA" dirty="0"/>
              <a:t>- </a:t>
            </a:r>
            <a:r>
              <a:rPr lang="hr-BA" b="1" dirty="0" smtClean="0"/>
              <a:t>Jednostavan korisnički interfejs</a:t>
            </a:r>
            <a:r>
              <a:rPr lang="hr-BA" dirty="0"/>
              <a:t/>
            </a:r>
            <a:br>
              <a:rPr lang="hr-BA" dirty="0"/>
            </a:br>
            <a:r>
              <a:rPr lang="hr-BA" dirty="0"/>
              <a:t>- </a:t>
            </a:r>
            <a:r>
              <a:rPr lang="hr-BA" b="1" dirty="0" smtClean="0"/>
              <a:t>Prilagodba</a:t>
            </a:r>
            <a:r>
              <a:rPr lang="hr-BA" dirty="0"/>
              <a:t> </a:t>
            </a:r>
            <a:r>
              <a:rPr lang="hr-BA" dirty="0" smtClean="0"/>
              <a:t>prema </a:t>
            </a:r>
            <a:r>
              <a:rPr lang="hr-BA" dirty="0"/>
              <a:t>vremenu i jezicima različitih zemalja i regija</a:t>
            </a:r>
            <a:r>
              <a:rPr lang="hr-BA" dirty="0" smtClean="0"/>
              <a:t>.</a:t>
            </a:r>
            <a:r>
              <a:rPr lang="hr-BA" dirty="0"/>
              <a:t/>
            </a:r>
            <a:br>
              <a:rPr lang="hr-BA" dirty="0"/>
            </a:br>
            <a:r>
              <a:rPr lang="hr-BA" b="1" dirty="0"/>
              <a:t>- Precizno pozicioniranje</a:t>
            </a:r>
            <a:r>
              <a:rPr lang="hr-BA" dirty="0"/>
              <a:t>: </a:t>
            </a:r>
            <a:r>
              <a:rPr lang="hr-BA" dirty="0" smtClean="0"/>
              <a:t>automatsko pronalaženje korisničke lokacije i praćenje vremenskih prilika na </a:t>
            </a:r>
            <a:r>
              <a:rPr lang="hr-BA" dirty="0"/>
              <a:t>više lokacija.</a:t>
            </a:r>
          </a:p>
          <a:p>
            <a:pPr marL="68580" indent="0">
              <a:buNone/>
            </a:pPr>
            <a:endParaRPr lang="bs-Latn-BA" dirty="0"/>
          </a:p>
        </p:txBody>
      </p:sp>
    </p:spTree>
    <p:extLst>
      <p:ext uri="{BB962C8B-B14F-4D97-AF65-F5344CB8AC3E}">
        <p14:creationId xmlns:p14="http://schemas.microsoft.com/office/powerpoint/2010/main" val="14987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s-Latn-BA" dirty="0" smtClean="0"/>
              <a:t>HVALA NA PAŽNJI...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136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1311</TotalTime>
  <Words>141</Words>
  <Application>Microsoft Office PowerPoint</Application>
  <PresentationFormat>Custom</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Accuweather (Vremenska prognoza)</vt:lpstr>
      <vt:lpstr>OPIS SEMINARSKOG RADA: </vt:lpstr>
      <vt:lpstr>Alati potrebni za izradu aplikacije:</vt:lpstr>
      <vt:lpstr>PowerPoint Presentation</vt:lpstr>
      <vt:lpstr>Baza podataka (MySQL)</vt:lpstr>
      <vt:lpstr>Struktura baze podataka AccuWeather web aplikacije</vt:lpstr>
      <vt:lpstr>PowerPoint Presentation</vt:lpstr>
      <vt:lpstr>HVALA NA PAŽNJI...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database (mdb)</dc:title>
  <dc:creator>Microsoft Office User</dc:creator>
  <cp:lastModifiedBy>Sahaa</cp:lastModifiedBy>
  <cp:revision>34</cp:revision>
  <dcterms:created xsi:type="dcterms:W3CDTF">2020-05-11T10:07:27Z</dcterms:created>
  <dcterms:modified xsi:type="dcterms:W3CDTF">2020-05-26T11:00:56Z</dcterms:modified>
</cp:coreProperties>
</file>