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810" y="163060"/>
            <a:ext cx="10345723" cy="4257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6373" y="1015"/>
            <a:ext cx="1037925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6153" y="1198626"/>
            <a:ext cx="11362690" cy="4481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37.png"/><Relationship Id="rId4" Type="http://schemas.openxmlformats.org/officeDocument/2006/relationships/image" Target="../media/image41.png"/><Relationship Id="rId5" Type="http://schemas.openxmlformats.org/officeDocument/2006/relationships/image" Target="../media/image4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37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37.png"/><Relationship Id="rId4" Type="http://schemas.openxmlformats.org/officeDocument/2006/relationships/image" Target="../media/image47.png"/><Relationship Id="rId5" Type="http://schemas.openxmlformats.org/officeDocument/2006/relationships/image" Target="../media/image4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6529" y="1594840"/>
            <a:ext cx="10029190" cy="4590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5295" marR="5080" indent="2345690">
              <a:lnSpc>
                <a:spcPct val="115900"/>
              </a:lnSpc>
              <a:spcBef>
                <a:spcPts val="100"/>
              </a:spcBef>
            </a:pPr>
            <a:r>
              <a:rPr dirty="0" sz="3200" spc="-40" b="1">
                <a:latin typeface="Times New Roman"/>
                <a:cs typeface="Times New Roman"/>
              </a:rPr>
              <a:t>DEPARTMENT</a:t>
            </a:r>
            <a:r>
              <a:rPr dirty="0" sz="3200" spc="-114" b="1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Times New Roman"/>
                <a:cs typeface="Times New Roman"/>
              </a:rPr>
              <a:t>OF</a:t>
            </a:r>
            <a:r>
              <a:rPr dirty="0" sz="3200" spc="80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COMPUTER</a:t>
            </a:r>
            <a:r>
              <a:rPr dirty="0" sz="3200" spc="-2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SCIENCE</a:t>
            </a:r>
            <a:r>
              <a:rPr dirty="0" sz="3200" spc="-17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AND</a:t>
            </a:r>
            <a:r>
              <a:rPr dirty="0" sz="3200" spc="1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ENGINEERING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3200">
              <a:latin typeface="Times New Roman"/>
              <a:cs typeface="Times New Roman"/>
            </a:endParaRPr>
          </a:p>
          <a:p>
            <a:pPr marL="1948180">
              <a:lnSpc>
                <a:spcPct val="100000"/>
              </a:lnSpc>
            </a:pPr>
            <a:r>
              <a:rPr dirty="0" sz="4400" b="1">
                <a:latin typeface="Times New Roman"/>
                <a:cs typeface="Times New Roman"/>
              </a:rPr>
              <a:t>20CS5501 DESIGN</a:t>
            </a:r>
            <a:r>
              <a:rPr dirty="0" sz="4400" spc="45" b="1">
                <a:latin typeface="Times New Roman"/>
                <a:cs typeface="Times New Roman"/>
              </a:rPr>
              <a:t> </a:t>
            </a:r>
            <a:r>
              <a:rPr dirty="0" sz="4400" spc="-65" b="1">
                <a:latin typeface="Times New Roman"/>
                <a:cs typeface="Times New Roman"/>
              </a:rPr>
              <a:t>PROJECT-</a:t>
            </a:r>
            <a:r>
              <a:rPr dirty="0" sz="4400" spc="-50" b="1"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90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 marR="6921500">
              <a:lnSpc>
                <a:spcPct val="116199"/>
              </a:lnSpc>
              <a:tabLst>
                <a:tab pos="1028700" algn="l"/>
              </a:tabLst>
            </a:pPr>
            <a:r>
              <a:rPr dirty="0" sz="3200" b="1">
                <a:latin typeface="Times New Roman"/>
                <a:cs typeface="Times New Roman"/>
              </a:rPr>
              <a:t>Batch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No.</a:t>
            </a:r>
            <a:r>
              <a:rPr dirty="0" sz="3200" spc="1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:</a:t>
            </a:r>
            <a:r>
              <a:rPr dirty="0" sz="3200" spc="-10" b="1">
                <a:latin typeface="Times New Roman"/>
                <a:cs typeface="Times New Roman"/>
              </a:rPr>
              <a:t> </a:t>
            </a:r>
            <a:r>
              <a:rPr dirty="0" sz="3200" spc="-50" b="1">
                <a:latin typeface="Times New Roman"/>
                <a:cs typeface="Times New Roman"/>
              </a:rPr>
              <a:t>3 </a:t>
            </a:r>
            <a:r>
              <a:rPr dirty="0" sz="3200" spc="-20" b="1">
                <a:latin typeface="Times New Roman"/>
                <a:cs typeface="Times New Roman"/>
              </a:rPr>
              <a:t>Date</a:t>
            </a:r>
            <a:r>
              <a:rPr dirty="0" sz="3200" b="1">
                <a:latin typeface="Times New Roman"/>
                <a:cs typeface="Times New Roman"/>
              </a:rPr>
              <a:t>	:</a:t>
            </a:r>
            <a:r>
              <a:rPr dirty="0" sz="3200" spc="-10" b="1">
                <a:latin typeface="Times New Roman"/>
                <a:cs typeface="Times New Roman"/>
              </a:rPr>
              <a:t> 07.12.2024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852" y="315632"/>
            <a:ext cx="1054347" cy="104069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7700" y="332041"/>
            <a:ext cx="1154112" cy="11033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0022" y="259841"/>
            <a:ext cx="879157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65655" marR="5080" indent="-2053589">
              <a:lnSpc>
                <a:spcPct val="100000"/>
              </a:lnSpc>
              <a:spcBef>
                <a:spcPts val="100"/>
              </a:spcBef>
            </a:pPr>
            <a:r>
              <a:rPr dirty="0" spc="-455">
                <a:solidFill>
                  <a:srgbClr val="FF0066"/>
                </a:solidFill>
                <a:latin typeface="Arial"/>
                <a:cs typeface="Arial"/>
              </a:rPr>
              <a:t>K.RAMAKRISHNAN</a:t>
            </a:r>
            <a:r>
              <a:rPr dirty="0" spc="-185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dirty="0" spc="-465">
                <a:solidFill>
                  <a:srgbClr val="FF0066"/>
                </a:solidFill>
                <a:latin typeface="Arial"/>
                <a:cs typeface="Arial"/>
              </a:rPr>
              <a:t>COLLEGE</a:t>
            </a:r>
            <a:r>
              <a:rPr dirty="0" spc="-18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dirty="0" spc="-450">
                <a:solidFill>
                  <a:srgbClr val="FF0066"/>
                </a:solidFill>
                <a:latin typeface="Arial"/>
                <a:cs typeface="Arial"/>
              </a:rPr>
              <a:t>OF</a:t>
            </a:r>
            <a:r>
              <a:rPr dirty="0" spc="-165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dirty="0" spc="-470">
                <a:solidFill>
                  <a:srgbClr val="FF0066"/>
                </a:solidFill>
                <a:latin typeface="Arial"/>
                <a:cs typeface="Arial"/>
              </a:rPr>
              <a:t>TECHNOLOGY </a:t>
            </a:r>
            <a:r>
              <a:rPr dirty="0" spc="-430">
                <a:solidFill>
                  <a:srgbClr val="FF0066"/>
                </a:solidFill>
                <a:latin typeface="Arial"/>
                <a:cs typeface="Arial"/>
              </a:rPr>
              <a:t>(AUTONOMOUS),</a:t>
            </a:r>
            <a:r>
              <a:rPr dirty="0" spc="-14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dirty="0" spc="-445">
                <a:solidFill>
                  <a:srgbClr val="FF0066"/>
                </a:solidFill>
                <a:latin typeface="Arial"/>
                <a:cs typeface="Arial"/>
              </a:rPr>
              <a:t>TRICHY.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1849100" y="6528748"/>
            <a:ext cx="1651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 sz="1200" spc="-50" b="1">
                <a:latin typeface="Times New Roman"/>
                <a:cs typeface="Times New Roman"/>
              </a:rPr>
              <a:t>1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456375" y="0"/>
            <a:ext cx="5571490" cy="868044"/>
            <a:chOff x="3456375" y="0"/>
            <a:chExt cx="5571490" cy="86804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6375" y="218115"/>
              <a:ext cx="3039730" cy="313541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0"/>
              <a:ext cx="2362961" cy="86791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6448" y="0"/>
              <a:ext cx="666750" cy="86791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92084" y="0"/>
              <a:ext cx="735329" cy="86791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074" rIns="0" bIns="0" rtlCol="0" vert="horz">
            <a:spAutoFit/>
          </a:bodyPr>
          <a:lstStyle/>
          <a:p>
            <a:pPr marL="253746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GUI</a:t>
            </a:r>
            <a:r>
              <a:rPr dirty="0" sz="3200" spc="-80"/>
              <a:t> </a:t>
            </a:r>
            <a:r>
              <a:rPr dirty="0" sz="3200" spc="-10"/>
              <a:t>CREATION</a:t>
            </a:r>
            <a:r>
              <a:rPr dirty="0" sz="3200" spc="-85"/>
              <a:t> </a:t>
            </a:r>
            <a:r>
              <a:rPr dirty="0" sz="3200"/>
              <a:t>MODULE-</a:t>
            </a:r>
            <a:r>
              <a:rPr dirty="0" sz="3200" spc="-50"/>
              <a:t>1</a:t>
            </a:r>
            <a:endParaRPr sz="3200"/>
          </a:p>
        </p:txBody>
      </p:sp>
      <p:sp>
        <p:nvSpPr>
          <p:cNvPr id="8" name="object 8" descr=""/>
          <p:cNvSpPr txBox="1"/>
          <p:nvPr/>
        </p:nvSpPr>
        <p:spPr>
          <a:xfrm>
            <a:off x="609701" y="688593"/>
            <a:ext cx="1116076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7359" marR="5080" indent="-45529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GUI</a:t>
            </a:r>
            <a:r>
              <a:rPr dirty="0" sz="2800" spc="5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(Graphical</a:t>
            </a:r>
            <a:r>
              <a:rPr dirty="0" sz="2800" spc="5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User</a:t>
            </a:r>
            <a:r>
              <a:rPr dirty="0" sz="2800" spc="5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Interface)</a:t>
            </a:r>
            <a:r>
              <a:rPr dirty="0" sz="2800" spc="5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module</a:t>
            </a:r>
            <a:r>
              <a:rPr dirty="0" sz="2800" spc="5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5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5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essential</a:t>
            </a:r>
            <a:r>
              <a:rPr dirty="0" sz="2800" spc="5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</a:t>
            </a:r>
            <a:r>
              <a:rPr dirty="0" sz="2800" spc="5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4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system</a:t>
            </a:r>
            <a:r>
              <a:rPr dirty="0" sz="2800" spc="2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allows</a:t>
            </a:r>
            <a:r>
              <a:rPr dirty="0" sz="2800" spc="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users</a:t>
            </a:r>
            <a:r>
              <a:rPr dirty="0" sz="2800" spc="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interact</a:t>
            </a:r>
            <a:r>
              <a:rPr dirty="0" sz="2800" spc="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4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Face</a:t>
            </a:r>
            <a:r>
              <a:rPr dirty="0" sz="2800" spc="30">
                <a:latin typeface="Times New Roman"/>
                <a:cs typeface="Times New Roman"/>
              </a:rPr>
              <a:t>  </a:t>
            </a:r>
            <a:r>
              <a:rPr dirty="0" sz="2800" spc="-10">
                <a:latin typeface="Times New Roman"/>
                <a:cs typeface="Times New Roman"/>
              </a:rPr>
              <a:t>Recognition-Based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Attendance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Monitoring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algn="just" marL="469265" marR="5715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549275" algn="l"/>
              </a:tabLst>
            </a:pP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GUI</a:t>
            </a:r>
            <a:r>
              <a:rPr dirty="0" sz="2800" spc="4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allows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tasks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like</a:t>
            </a:r>
            <a:r>
              <a:rPr dirty="0" sz="2800" spc="4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enrolling</a:t>
            </a:r>
            <a:r>
              <a:rPr dirty="0" sz="2800" spc="4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students,</a:t>
            </a:r>
            <a:r>
              <a:rPr dirty="0" sz="2800" spc="43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capturing</a:t>
            </a:r>
            <a:r>
              <a:rPr dirty="0" sz="2800" spc="4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attendance, </a:t>
            </a:r>
            <a:r>
              <a:rPr dirty="0" sz="2800">
                <a:latin typeface="Times New Roman"/>
                <a:cs typeface="Times New Roman"/>
              </a:rPr>
              <a:t>viewing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records.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34664" y="3243326"/>
            <a:ext cx="5696203" cy="347814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488662" y="0"/>
            <a:ext cx="7535545" cy="901700"/>
            <a:chOff x="2488662" y="0"/>
            <a:chExt cx="7535545" cy="9017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8662" y="172135"/>
              <a:ext cx="6852726" cy="35333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4940" y="0"/>
              <a:ext cx="750570" cy="9014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97340" y="0"/>
              <a:ext cx="826770" cy="9014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7353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FACE</a:t>
            </a:r>
            <a:r>
              <a:rPr dirty="0" spc="-70"/>
              <a:t> </a:t>
            </a:r>
            <a:r>
              <a:rPr dirty="0"/>
              <a:t>RECOGNITION</a:t>
            </a:r>
            <a:r>
              <a:rPr dirty="0" spc="-65"/>
              <a:t> </a:t>
            </a:r>
            <a:r>
              <a:rPr dirty="0" spc="-20"/>
              <a:t>MODULE-</a:t>
            </a:r>
            <a:r>
              <a:rPr dirty="0" spc="-50"/>
              <a:t>2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55751" y="1012952"/>
            <a:ext cx="1132268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core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component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attendance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system.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This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module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handles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process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detecting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recognizing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faces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images.</a:t>
            </a:r>
            <a:endParaRPr sz="2800">
              <a:latin typeface="Times New Roman"/>
              <a:cs typeface="Times New Roman"/>
            </a:endParaRPr>
          </a:p>
          <a:p>
            <a:pPr marL="469900" marR="6985" indent="-457200">
              <a:lnSpc>
                <a:spcPct val="100000"/>
              </a:lnSpc>
              <a:buChar char="•"/>
              <a:tabLst>
                <a:tab pos="469900" algn="l"/>
                <a:tab pos="558165" algn="l"/>
                <a:tab pos="962025" algn="l"/>
                <a:tab pos="1385570" algn="l"/>
                <a:tab pos="3191510" algn="l"/>
                <a:tab pos="3793490" algn="l"/>
                <a:tab pos="5300980" algn="l"/>
                <a:tab pos="5643880" algn="l"/>
                <a:tab pos="6981190" algn="l"/>
                <a:tab pos="7758430" algn="l"/>
                <a:tab pos="8223250" algn="l"/>
                <a:tab pos="8566150" algn="l"/>
                <a:tab pos="9622155" algn="l"/>
                <a:tab pos="10794365" algn="l"/>
              </a:tabLst>
            </a:pP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responsible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for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matching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person's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face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stored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dataset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updating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attendance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records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accordingly.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4238" y="3327743"/>
            <a:ext cx="3805046" cy="2895981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484090" y="0"/>
            <a:ext cx="7545070" cy="901700"/>
            <a:chOff x="2484090" y="0"/>
            <a:chExt cx="7545070" cy="9017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4090" y="172135"/>
              <a:ext cx="6861870" cy="35333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9511" y="0"/>
              <a:ext cx="750570" cy="9014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1911" y="0"/>
              <a:ext cx="826770" cy="9014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69085">
              <a:lnSpc>
                <a:spcPct val="100000"/>
              </a:lnSpc>
              <a:spcBef>
                <a:spcPts val="100"/>
              </a:spcBef>
            </a:pPr>
            <a:r>
              <a:rPr dirty="0"/>
              <a:t>IMAGE</a:t>
            </a:r>
            <a:r>
              <a:rPr dirty="0" spc="35"/>
              <a:t> </a:t>
            </a:r>
            <a:r>
              <a:rPr dirty="0"/>
              <a:t>PROCESSING</a:t>
            </a:r>
            <a:r>
              <a:rPr dirty="0" spc="15"/>
              <a:t> </a:t>
            </a:r>
            <a:r>
              <a:rPr dirty="0" spc="-10"/>
              <a:t>MODULE-</a:t>
            </a:r>
            <a:r>
              <a:rPr dirty="0" spc="-50"/>
              <a:t>3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56336" y="974217"/>
            <a:ext cx="1088263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7359" marR="5080" indent="-45529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Image</a:t>
            </a:r>
            <a:r>
              <a:rPr dirty="0" sz="2800" spc="3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Processing</a:t>
            </a:r>
            <a:r>
              <a:rPr dirty="0" sz="2800" spc="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Module</a:t>
            </a:r>
            <a:r>
              <a:rPr dirty="0" sz="2800" spc="2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3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essential</a:t>
            </a:r>
            <a:r>
              <a:rPr dirty="0" sz="2800" spc="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component</a:t>
            </a:r>
            <a:r>
              <a:rPr dirty="0" sz="2800" spc="2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5">
                <a:latin typeface="Times New Roman"/>
                <a:cs typeface="Times New Roman"/>
              </a:rPr>
              <a:t>  </a:t>
            </a:r>
            <a:r>
              <a:rPr dirty="0" sz="2800" spc="-20">
                <a:latin typeface="Times New Roman"/>
                <a:cs typeface="Times New Roman"/>
              </a:rPr>
              <a:t>face </a:t>
            </a:r>
            <a:r>
              <a:rPr dirty="0" sz="2800" spc="-2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recognition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system,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deals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handling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preprocessing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images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ensure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accurate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face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detection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recognition.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8005" y="2846070"/>
            <a:ext cx="6691503" cy="351027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51013" y="0"/>
            <a:ext cx="6406515" cy="901700"/>
            <a:chOff x="3051013" y="0"/>
            <a:chExt cx="6406515" cy="9017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1013" y="172135"/>
              <a:ext cx="5723453" cy="35333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8011" y="0"/>
              <a:ext cx="750570" cy="9014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0411" y="0"/>
              <a:ext cx="826770" cy="9014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4122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DATA</a:t>
            </a:r>
            <a:r>
              <a:rPr dirty="0" spc="-210"/>
              <a:t> </a:t>
            </a:r>
            <a:r>
              <a:rPr dirty="0"/>
              <a:t>STORAGE</a:t>
            </a:r>
            <a:r>
              <a:rPr dirty="0" spc="5"/>
              <a:t> </a:t>
            </a:r>
            <a:r>
              <a:rPr dirty="0" spc="-10"/>
              <a:t>MODULE-</a:t>
            </a:r>
            <a:r>
              <a:rPr dirty="0" spc="-50"/>
              <a:t>4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94182" y="630681"/>
            <a:ext cx="11205210" cy="2585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7995" marR="5080" indent="-45529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4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Date</a:t>
            </a:r>
            <a:r>
              <a:rPr dirty="0" sz="2800" spc="4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Storage</a:t>
            </a:r>
            <a:r>
              <a:rPr dirty="0" sz="2800" spc="4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Module</a:t>
            </a:r>
            <a:r>
              <a:rPr dirty="0" sz="2800" spc="4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4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4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essential</a:t>
            </a:r>
            <a:r>
              <a:rPr dirty="0" sz="2800" spc="4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component</a:t>
            </a:r>
            <a:r>
              <a:rPr dirty="0" sz="2800" spc="4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4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4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system</a:t>
            </a:r>
            <a:r>
              <a:rPr dirty="0" sz="2800" spc="45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that </a:t>
            </a:r>
            <a:r>
              <a:rPr dirty="0" sz="2800" spc="-2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manages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storing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accessing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attendance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data,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such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student</a:t>
            </a:r>
            <a:r>
              <a:rPr dirty="0" sz="2800" spc="25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IDs,</a:t>
            </a:r>
            <a:r>
              <a:rPr dirty="0" sz="2800" spc="27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face </a:t>
            </a:r>
            <a:r>
              <a:rPr dirty="0" sz="2800" spc="-2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recognition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attendance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status.</a:t>
            </a:r>
            <a:endParaRPr sz="2800">
              <a:latin typeface="Times New Roman"/>
              <a:cs typeface="Times New Roman"/>
            </a:endParaRPr>
          </a:p>
          <a:p>
            <a:pPr algn="just" marL="469900" marR="508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  <a:tab pos="549910" algn="l"/>
              </a:tabLst>
            </a:pP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This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module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handles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recording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retrieval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related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1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student </a:t>
            </a:r>
            <a:r>
              <a:rPr dirty="0" sz="2800">
                <a:latin typeface="Times New Roman"/>
                <a:cs typeface="Times New Roman"/>
              </a:rPr>
              <a:t>attendance,</a:t>
            </a:r>
            <a:r>
              <a:rPr dirty="0" sz="2800" spc="1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ensuring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securely</a:t>
            </a:r>
            <a:r>
              <a:rPr dirty="0" sz="2800" spc="1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saved</a:t>
            </a:r>
            <a:r>
              <a:rPr dirty="0" sz="2800" spc="1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1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easily</a:t>
            </a:r>
            <a:r>
              <a:rPr dirty="0" sz="2800" spc="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accessible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1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analysis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reporting.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9907" y="3077121"/>
            <a:ext cx="6575552" cy="3471164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907758" y="0"/>
            <a:ext cx="6694805" cy="901700"/>
            <a:chOff x="2907758" y="0"/>
            <a:chExt cx="6694805" cy="9017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7758" y="172135"/>
              <a:ext cx="6011486" cy="35333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2792" y="0"/>
              <a:ext cx="750570" cy="9014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5192" y="0"/>
              <a:ext cx="826770" cy="9014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9771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DATA</a:t>
            </a:r>
            <a:r>
              <a:rPr dirty="0" spc="-210"/>
              <a:t> </a:t>
            </a:r>
            <a:r>
              <a:rPr dirty="0"/>
              <a:t>HANDLING</a:t>
            </a:r>
            <a:r>
              <a:rPr dirty="0" spc="-15"/>
              <a:t> </a:t>
            </a:r>
            <a:r>
              <a:rPr dirty="0" spc="-10"/>
              <a:t>MODULE-</a:t>
            </a:r>
            <a:r>
              <a:rPr dirty="0" spc="-50"/>
              <a:t>5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98475" y="702055"/>
            <a:ext cx="11396980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7995" marR="5080" indent="-45529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Handling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Module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responsible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processing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managing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all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interactions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 algn="just" marL="467995" marR="5080" indent="-455295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This</a:t>
            </a:r>
            <a:r>
              <a:rPr dirty="0" sz="2800" spc="6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module</a:t>
            </a:r>
            <a:r>
              <a:rPr dirty="0" sz="2800" spc="6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handles</a:t>
            </a:r>
            <a:r>
              <a:rPr dirty="0" sz="2800" spc="6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various</a:t>
            </a:r>
            <a:r>
              <a:rPr dirty="0" sz="2800" spc="6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6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operations,</a:t>
            </a:r>
            <a:r>
              <a:rPr dirty="0" sz="2800" spc="6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such</a:t>
            </a:r>
            <a:r>
              <a:rPr dirty="0" sz="2800" spc="6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6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6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input/output,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processing</a:t>
            </a:r>
            <a:r>
              <a:rPr dirty="0" sz="2800" spc="16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attendance</a:t>
            </a:r>
            <a:r>
              <a:rPr dirty="0" sz="2800" spc="17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records,</a:t>
            </a:r>
            <a:r>
              <a:rPr dirty="0" sz="2800" spc="17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storing</a:t>
            </a:r>
            <a:r>
              <a:rPr dirty="0" sz="2800" spc="17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17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17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databases</a:t>
            </a:r>
            <a:r>
              <a:rPr dirty="0" sz="2800" spc="16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17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files,</a:t>
            </a:r>
            <a:r>
              <a:rPr dirty="0" sz="2800" spc="165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generating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reports.</a:t>
            </a:r>
            <a:endParaRPr sz="2800">
              <a:latin typeface="Times New Roman"/>
              <a:cs typeface="Times New Roman"/>
            </a:endParaRPr>
          </a:p>
          <a:p>
            <a:pPr algn="just" marL="467995" marR="5080" indent="-455295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This</a:t>
            </a:r>
            <a:r>
              <a:rPr dirty="0" sz="2800" spc="3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module</a:t>
            </a:r>
            <a:r>
              <a:rPr dirty="0" sz="2800" spc="3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interacts</a:t>
            </a:r>
            <a:r>
              <a:rPr dirty="0" sz="2800" spc="3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Image</a:t>
            </a:r>
            <a:r>
              <a:rPr dirty="0" sz="2800" spc="3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Processing,</a:t>
            </a:r>
            <a:r>
              <a:rPr dirty="0" sz="2800" spc="3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Date</a:t>
            </a:r>
            <a:r>
              <a:rPr dirty="0" sz="2800" spc="3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Storage,</a:t>
            </a:r>
            <a:r>
              <a:rPr dirty="0" sz="2800" spc="3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38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Face </a:t>
            </a:r>
            <a:r>
              <a:rPr dirty="0" sz="2800" spc="-2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Recognition</a:t>
            </a:r>
            <a:r>
              <a:rPr dirty="0" sz="2800" spc="26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modules</a:t>
            </a:r>
            <a:r>
              <a:rPr dirty="0" sz="2800" spc="254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54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provide</a:t>
            </a:r>
            <a:r>
              <a:rPr dirty="0" sz="2800" spc="25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5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seamless</a:t>
            </a:r>
            <a:r>
              <a:rPr dirty="0" sz="2800" spc="26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experience</a:t>
            </a:r>
            <a:r>
              <a:rPr dirty="0" sz="2800" spc="25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260">
                <a:latin typeface="Times New Roman"/>
                <a:cs typeface="Times New Roman"/>
              </a:rPr>
              <a:t>  </a:t>
            </a:r>
            <a:r>
              <a:rPr dirty="0" sz="2800" spc="-10">
                <a:latin typeface="Times New Roman"/>
                <a:cs typeface="Times New Roman"/>
              </a:rPr>
              <a:t>managing 	attendance.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1400" y="3962527"/>
            <a:ext cx="5128895" cy="265176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7523" y="172135"/>
            <a:ext cx="6046671" cy="3533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7297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RESULTS</a:t>
            </a:r>
            <a:r>
              <a:rPr dirty="0" spc="-180"/>
              <a:t> </a:t>
            </a:r>
            <a:r>
              <a:rPr dirty="0"/>
              <a:t>AND</a:t>
            </a:r>
            <a:r>
              <a:rPr dirty="0" spc="25"/>
              <a:t> </a:t>
            </a:r>
            <a:r>
              <a:rPr dirty="0" spc="-10"/>
              <a:t>DISCUSSION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01497" y="1084579"/>
            <a:ext cx="11191875" cy="4781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system  was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able</a:t>
            </a:r>
            <a:r>
              <a:rPr dirty="0" sz="2400" spc="5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accurately  detect  and</a:t>
            </a:r>
            <a:r>
              <a:rPr dirty="0" sz="2400" spc="5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recognize</a:t>
            </a:r>
            <a:r>
              <a:rPr dirty="0" sz="2400" spc="5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faces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  students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5">
                <a:latin typeface="Times New Roman"/>
                <a:cs typeface="Times New Roman"/>
              </a:rPr>
              <a:t> 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 spc="-5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webcam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time.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Haar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Cascade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Classifiers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detection,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combined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LBPH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(Local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Binary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Patterns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Histogram)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deep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learning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models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recognition,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ensured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robust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efficient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identification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faces.</a:t>
            </a:r>
            <a:endParaRPr sz="2400">
              <a:latin typeface="Times New Roman"/>
              <a:cs typeface="Times New Roman"/>
            </a:endParaRPr>
          </a:p>
          <a:p>
            <a:pPr algn="just" marL="353060" marR="5080" indent="-340360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equipped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simple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password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protection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mechanism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restrict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unauthorized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access.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Admin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could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set,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change,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verify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passwords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secure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operations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training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recognition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system,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registering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students,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changing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settings.</a:t>
            </a:r>
            <a:endParaRPr sz="2400">
              <a:latin typeface="Times New Roman"/>
              <a:cs typeface="Times New Roman"/>
            </a:endParaRPr>
          </a:p>
          <a:p>
            <a:pPr algn="just" marL="353060" marR="8255" indent="-34036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application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featured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clock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displayed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GUI,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helping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keep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track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student's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attendance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marked.</a:t>
            </a:r>
            <a:endParaRPr sz="2400">
              <a:latin typeface="Times New Roman"/>
              <a:cs typeface="Times New Roman"/>
            </a:endParaRPr>
          </a:p>
          <a:p>
            <a:pPr algn="just" marL="353060" marR="5080" indent="-340360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image</a:t>
            </a:r>
            <a:r>
              <a:rPr dirty="0" sz="2400" spc="4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capturing</a:t>
            </a:r>
            <a:r>
              <a:rPr dirty="0" sz="2400" spc="45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4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training</a:t>
            </a:r>
            <a:r>
              <a:rPr dirty="0" sz="2400" spc="4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4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efficient,</a:t>
            </a:r>
            <a:r>
              <a:rPr dirty="0" sz="2400" spc="4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4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4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capturing</a:t>
            </a:r>
            <a:r>
              <a:rPr dirty="0" sz="2400" spc="434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 spc="-5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sufficient</a:t>
            </a:r>
            <a:r>
              <a:rPr dirty="0" sz="2400" spc="3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number</a:t>
            </a:r>
            <a:r>
              <a:rPr dirty="0" sz="2400" spc="409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faces.</a:t>
            </a:r>
            <a:r>
              <a:rPr dirty="0" sz="2400" spc="4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4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helped</a:t>
            </a:r>
            <a:r>
              <a:rPr dirty="0" sz="2400" spc="4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improve</a:t>
            </a:r>
            <a:r>
              <a:rPr dirty="0" sz="2400" spc="409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9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accuracy</a:t>
            </a:r>
            <a:r>
              <a:rPr dirty="0" sz="2400" spc="4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9">
                <a:latin typeface="Times New Roman"/>
                <a:cs typeface="Times New Roman"/>
              </a:rPr>
              <a:t>  </a:t>
            </a:r>
            <a:r>
              <a:rPr dirty="0" sz="2400" spc="-20">
                <a:latin typeface="Times New Roman"/>
                <a:cs typeface="Times New Roman"/>
              </a:rPr>
              <a:t>face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recognition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2545" y="181211"/>
            <a:ext cx="3105761" cy="3533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3918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" y="2855976"/>
            <a:ext cx="525005" cy="68503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" y="4567428"/>
            <a:ext cx="525005" cy="68503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2075" rIns="0" bIns="0" rtlCol="0" vert="horz">
            <a:spAutoFit/>
          </a:bodyPr>
          <a:lstStyle/>
          <a:p>
            <a:pPr algn="just" marL="241300" marR="5080" indent="-228600">
              <a:lnSpc>
                <a:spcPct val="80000"/>
              </a:lnSpc>
              <a:spcBef>
                <a:spcPts val="725"/>
              </a:spcBef>
              <a:buClr>
                <a:srgbClr val="FF000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/>
              <a:t>In</a:t>
            </a:r>
            <a:r>
              <a:rPr dirty="0" spc="215"/>
              <a:t> </a:t>
            </a:r>
            <a:r>
              <a:rPr dirty="0"/>
              <a:t>conclusion,</a:t>
            </a:r>
            <a:r>
              <a:rPr dirty="0" spc="220"/>
              <a:t> </a:t>
            </a:r>
            <a:r>
              <a:rPr dirty="0"/>
              <a:t>a</a:t>
            </a:r>
            <a:r>
              <a:rPr dirty="0" spc="204"/>
              <a:t> </a:t>
            </a:r>
            <a:r>
              <a:rPr dirty="0"/>
              <a:t>face</a:t>
            </a:r>
            <a:r>
              <a:rPr dirty="0" spc="210"/>
              <a:t> </a:t>
            </a:r>
            <a:r>
              <a:rPr dirty="0"/>
              <a:t>recognition</a:t>
            </a:r>
            <a:r>
              <a:rPr dirty="0" spc="204"/>
              <a:t> </a:t>
            </a:r>
            <a:r>
              <a:rPr dirty="0"/>
              <a:t>system</a:t>
            </a:r>
            <a:r>
              <a:rPr dirty="0" spc="210"/>
              <a:t> </a:t>
            </a:r>
            <a:r>
              <a:rPr dirty="0"/>
              <a:t>is</a:t>
            </a:r>
            <a:r>
              <a:rPr dirty="0" spc="215"/>
              <a:t> </a:t>
            </a:r>
            <a:r>
              <a:rPr dirty="0"/>
              <a:t>a</a:t>
            </a:r>
            <a:r>
              <a:rPr dirty="0" spc="220"/>
              <a:t> </a:t>
            </a:r>
            <a:r>
              <a:rPr dirty="0"/>
              <a:t>powerful</a:t>
            </a:r>
            <a:r>
              <a:rPr dirty="0" spc="215"/>
              <a:t> </a:t>
            </a:r>
            <a:r>
              <a:rPr dirty="0"/>
              <a:t>tool</a:t>
            </a:r>
            <a:r>
              <a:rPr dirty="0" spc="215"/>
              <a:t> </a:t>
            </a:r>
            <a:r>
              <a:rPr dirty="0"/>
              <a:t>for</a:t>
            </a:r>
            <a:r>
              <a:rPr dirty="0" spc="215"/>
              <a:t> </a:t>
            </a:r>
            <a:r>
              <a:rPr dirty="0"/>
              <a:t>enhancing</a:t>
            </a:r>
            <a:r>
              <a:rPr dirty="0" spc="220"/>
              <a:t> </a:t>
            </a:r>
            <a:r>
              <a:rPr dirty="0" spc="-10"/>
              <a:t>security </a:t>
            </a:r>
            <a:r>
              <a:rPr dirty="0"/>
              <a:t>by</a:t>
            </a:r>
            <a:r>
              <a:rPr dirty="0" spc="325"/>
              <a:t> </a:t>
            </a:r>
            <a:r>
              <a:rPr dirty="0"/>
              <a:t>verifying</a:t>
            </a:r>
            <a:r>
              <a:rPr dirty="0" spc="330"/>
              <a:t> </a:t>
            </a:r>
            <a:r>
              <a:rPr dirty="0"/>
              <a:t>identities</a:t>
            </a:r>
            <a:r>
              <a:rPr dirty="0" spc="335"/>
              <a:t> </a:t>
            </a:r>
            <a:r>
              <a:rPr dirty="0"/>
              <a:t>through</a:t>
            </a:r>
            <a:r>
              <a:rPr dirty="0" spc="330"/>
              <a:t> </a:t>
            </a:r>
            <a:r>
              <a:rPr dirty="0"/>
              <a:t>facial</a:t>
            </a:r>
            <a:r>
              <a:rPr dirty="0" spc="315"/>
              <a:t> </a:t>
            </a:r>
            <a:r>
              <a:rPr dirty="0"/>
              <a:t>features.</a:t>
            </a:r>
            <a:r>
              <a:rPr dirty="0" spc="325"/>
              <a:t> </a:t>
            </a:r>
            <a:r>
              <a:rPr dirty="0"/>
              <a:t>By</a:t>
            </a:r>
            <a:r>
              <a:rPr dirty="0" spc="335"/>
              <a:t> </a:t>
            </a:r>
            <a:r>
              <a:rPr dirty="0"/>
              <a:t>integrating</a:t>
            </a:r>
            <a:r>
              <a:rPr dirty="0" spc="340"/>
              <a:t> </a:t>
            </a:r>
            <a:r>
              <a:rPr dirty="0"/>
              <a:t>key</a:t>
            </a:r>
            <a:r>
              <a:rPr dirty="0" spc="325"/>
              <a:t> </a:t>
            </a:r>
            <a:r>
              <a:rPr dirty="0" spc="-10"/>
              <a:t>modules—</a:t>
            </a:r>
            <a:r>
              <a:rPr dirty="0" spc="-25"/>
              <a:t>GUI </a:t>
            </a:r>
            <a:r>
              <a:rPr dirty="0"/>
              <a:t>Creation,</a:t>
            </a:r>
            <a:r>
              <a:rPr dirty="0" spc="75"/>
              <a:t> </a:t>
            </a:r>
            <a:r>
              <a:rPr dirty="0"/>
              <a:t>Face</a:t>
            </a:r>
            <a:r>
              <a:rPr dirty="0" spc="75"/>
              <a:t> </a:t>
            </a:r>
            <a:r>
              <a:rPr dirty="0"/>
              <a:t>Recognition,</a:t>
            </a:r>
            <a:r>
              <a:rPr dirty="0" spc="80"/>
              <a:t> </a:t>
            </a:r>
            <a:r>
              <a:rPr dirty="0"/>
              <a:t>Image</a:t>
            </a:r>
            <a:r>
              <a:rPr dirty="0" spc="80"/>
              <a:t> </a:t>
            </a:r>
            <a:r>
              <a:rPr dirty="0"/>
              <a:t>Processing,</a:t>
            </a:r>
            <a:r>
              <a:rPr dirty="0" spc="75"/>
              <a:t> </a:t>
            </a:r>
            <a:r>
              <a:rPr dirty="0"/>
              <a:t>Data</a:t>
            </a:r>
            <a:r>
              <a:rPr dirty="0" spc="70"/>
              <a:t> </a:t>
            </a:r>
            <a:r>
              <a:rPr dirty="0"/>
              <a:t>Storage,</a:t>
            </a:r>
            <a:r>
              <a:rPr dirty="0" spc="75"/>
              <a:t> </a:t>
            </a:r>
            <a:r>
              <a:rPr dirty="0"/>
              <a:t>and</a:t>
            </a:r>
            <a:r>
              <a:rPr dirty="0" spc="85"/>
              <a:t> </a:t>
            </a:r>
            <a:r>
              <a:rPr dirty="0"/>
              <a:t>Data</a:t>
            </a:r>
            <a:r>
              <a:rPr dirty="0" spc="70"/>
              <a:t> </a:t>
            </a:r>
            <a:r>
              <a:rPr dirty="0" spc="-10"/>
              <a:t>Handling— </a:t>
            </a:r>
            <a:r>
              <a:rPr dirty="0"/>
              <a:t>the</a:t>
            </a:r>
            <a:r>
              <a:rPr dirty="0" spc="100"/>
              <a:t>  </a:t>
            </a:r>
            <a:r>
              <a:rPr dirty="0"/>
              <a:t>system</a:t>
            </a:r>
            <a:r>
              <a:rPr dirty="0" spc="100"/>
              <a:t>  </a:t>
            </a:r>
            <a:r>
              <a:rPr dirty="0"/>
              <a:t>ensures</a:t>
            </a:r>
            <a:r>
              <a:rPr dirty="0" spc="100"/>
              <a:t>  </a:t>
            </a:r>
            <a:r>
              <a:rPr dirty="0"/>
              <a:t>seamless</a:t>
            </a:r>
            <a:r>
              <a:rPr dirty="0" spc="95"/>
              <a:t>  </a:t>
            </a:r>
            <a:r>
              <a:rPr dirty="0"/>
              <a:t>operation,</a:t>
            </a:r>
            <a:r>
              <a:rPr dirty="0" spc="95"/>
              <a:t>  </a:t>
            </a:r>
            <a:r>
              <a:rPr dirty="0"/>
              <a:t>accurate</a:t>
            </a:r>
            <a:r>
              <a:rPr dirty="0" spc="100"/>
              <a:t>  </a:t>
            </a:r>
            <a:r>
              <a:rPr dirty="0"/>
              <a:t>recognition,</a:t>
            </a:r>
            <a:r>
              <a:rPr dirty="0" spc="105"/>
              <a:t>  </a:t>
            </a:r>
            <a:r>
              <a:rPr dirty="0"/>
              <a:t>and</a:t>
            </a:r>
            <a:r>
              <a:rPr dirty="0" spc="105"/>
              <a:t>  </a:t>
            </a:r>
            <a:r>
              <a:rPr dirty="0"/>
              <a:t>secure</a:t>
            </a:r>
            <a:r>
              <a:rPr dirty="0" spc="100"/>
              <a:t>  </a:t>
            </a:r>
            <a:r>
              <a:rPr dirty="0" spc="-20"/>
              <a:t>data </a:t>
            </a:r>
            <a:r>
              <a:rPr dirty="0" spc="-10"/>
              <a:t>management.</a:t>
            </a:r>
          </a:p>
          <a:p>
            <a:pPr algn="just" marL="241300" marR="5080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323850" algn="l"/>
              </a:tabLst>
            </a:pPr>
            <a:r>
              <a:rPr dirty="0">
                <a:solidFill>
                  <a:srgbClr val="FF0000"/>
                </a:solidFill>
              </a:rPr>
              <a:t>	</a:t>
            </a:r>
            <a:r>
              <a:rPr dirty="0"/>
              <a:t>Effective</a:t>
            </a:r>
            <a:r>
              <a:rPr dirty="0" spc="95"/>
              <a:t>  </a:t>
            </a:r>
            <a:r>
              <a:rPr dirty="0"/>
              <a:t>preprocessing,</a:t>
            </a:r>
            <a:r>
              <a:rPr dirty="0" spc="105"/>
              <a:t>  </a:t>
            </a:r>
            <a:r>
              <a:rPr dirty="0"/>
              <a:t>feature</a:t>
            </a:r>
            <a:r>
              <a:rPr dirty="0" spc="95"/>
              <a:t>  </a:t>
            </a:r>
            <a:r>
              <a:rPr dirty="0"/>
              <a:t>extraction,</a:t>
            </a:r>
            <a:r>
              <a:rPr dirty="0" spc="100"/>
              <a:t>  </a:t>
            </a:r>
            <a:r>
              <a:rPr dirty="0"/>
              <a:t>and</a:t>
            </a:r>
            <a:r>
              <a:rPr dirty="0" spc="105"/>
              <a:t>  </a:t>
            </a:r>
            <a:r>
              <a:rPr dirty="0"/>
              <a:t>robust</a:t>
            </a:r>
            <a:r>
              <a:rPr dirty="0" spc="100"/>
              <a:t>  </a:t>
            </a:r>
            <a:r>
              <a:rPr dirty="0"/>
              <a:t>recognition</a:t>
            </a:r>
            <a:r>
              <a:rPr dirty="0" spc="110"/>
              <a:t>  </a:t>
            </a:r>
            <a:r>
              <a:rPr dirty="0" spc="-10"/>
              <a:t>algorithms </a:t>
            </a:r>
            <a:r>
              <a:rPr dirty="0"/>
              <a:t>enable</a:t>
            </a:r>
            <a:r>
              <a:rPr dirty="0" spc="165"/>
              <a:t> </a:t>
            </a:r>
            <a:r>
              <a:rPr dirty="0"/>
              <a:t>the</a:t>
            </a:r>
            <a:r>
              <a:rPr dirty="0" spc="165"/>
              <a:t> </a:t>
            </a:r>
            <a:r>
              <a:rPr dirty="0"/>
              <a:t>system</a:t>
            </a:r>
            <a:r>
              <a:rPr dirty="0" spc="170"/>
              <a:t> </a:t>
            </a:r>
            <a:r>
              <a:rPr dirty="0"/>
              <a:t>to</a:t>
            </a:r>
            <a:r>
              <a:rPr dirty="0" spc="170"/>
              <a:t> </a:t>
            </a:r>
            <a:r>
              <a:rPr dirty="0"/>
              <a:t>distinguish</a:t>
            </a:r>
            <a:r>
              <a:rPr dirty="0" spc="165"/>
              <a:t> </a:t>
            </a:r>
            <a:r>
              <a:rPr dirty="0"/>
              <a:t>genuine</a:t>
            </a:r>
            <a:r>
              <a:rPr dirty="0" spc="170"/>
              <a:t> </a:t>
            </a:r>
            <a:r>
              <a:rPr dirty="0"/>
              <a:t>users</a:t>
            </a:r>
            <a:r>
              <a:rPr dirty="0" spc="160"/>
              <a:t> </a:t>
            </a:r>
            <a:r>
              <a:rPr dirty="0"/>
              <a:t>from</a:t>
            </a:r>
            <a:r>
              <a:rPr dirty="0" spc="160"/>
              <a:t> </a:t>
            </a:r>
            <a:r>
              <a:rPr dirty="0"/>
              <a:t>imposters</a:t>
            </a:r>
            <a:r>
              <a:rPr dirty="0" spc="165"/>
              <a:t> </a:t>
            </a:r>
            <a:r>
              <a:rPr dirty="0"/>
              <a:t>with</a:t>
            </a:r>
            <a:r>
              <a:rPr dirty="0" spc="170"/>
              <a:t> </a:t>
            </a:r>
            <a:r>
              <a:rPr dirty="0"/>
              <a:t>high</a:t>
            </a:r>
            <a:r>
              <a:rPr dirty="0" spc="180"/>
              <a:t> </a:t>
            </a:r>
            <a:r>
              <a:rPr dirty="0" spc="-10"/>
              <a:t>accuracy. </a:t>
            </a:r>
            <a:r>
              <a:rPr dirty="0"/>
              <a:t>The</a:t>
            </a:r>
            <a:r>
              <a:rPr dirty="0" spc="245"/>
              <a:t> </a:t>
            </a:r>
            <a:r>
              <a:rPr dirty="0"/>
              <a:t>GUI</a:t>
            </a:r>
            <a:r>
              <a:rPr dirty="0" spc="254"/>
              <a:t> </a:t>
            </a:r>
            <a:r>
              <a:rPr dirty="0"/>
              <a:t>Creation</a:t>
            </a:r>
            <a:r>
              <a:rPr dirty="0" spc="270"/>
              <a:t> </a:t>
            </a:r>
            <a:r>
              <a:rPr dirty="0"/>
              <a:t>Module</a:t>
            </a:r>
            <a:r>
              <a:rPr dirty="0" spc="240"/>
              <a:t> </a:t>
            </a:r>
            <a:r>
              <a:rPr dirty="0"/>
              <a:t>provides</a:t>
            </a:r>
            <a:r>
              <a:rPr dirty="0" spc="254"/>
              <a:t> </a:t>
            </a:r>
            <a:r>
              <a:rPr dirty="0"/>
              <a:t>an</a:t>
            </a:r>
            <a:r>
              <a:rPr dirty="0" spc="265"/>
              <a:t> </a:t>
            </a:r>
            <a:r>
              <a:rPr dirty="0"/>
              <a:t>intuitive</a:t>
            </a:r>
            <a:r>
              <a:rPr dirty="0" spc="254"/>
              <a:t> </a:t>
            </a:r>
            <a:r>
              <a:rPr dirty="0"/>
              <a:t>interface,</a:t>
            </a:r>
            <a:r>
              <a:rPr dirty="0" spc="235"/>
              <a:t> </a:t>
            </a:r>
            <a:r>
              <a:rPr dirty="0"/>
              <a:t>while</a:t>
            </a:r>
            <a:r>
              <a:rPr dirty="0" spc="254"/>
              <a:t> </a:t>
            </a:r>
            <a:r>
              <a:rPr dirty="0"/>
              <a:t>the</a:t>
            </a:r>
            <a:r>
              <a:rPr dirty="0" spc="254"/>
              <a:t> </a:t>
            </a:r>
            <a:r>
              <a:rPr dirty="0"/>
              <a:t>Data</a:t>
            </a:r>
            <a:r>
              <a:rPr dirty="0" spc="250"/>
              <a:t> </a:t>
            </a:r>
            <a:r>
              <a:rPr dirty="0" spc="-10"/>
              <a:t>Storage </a:t>
            </a:r>
            <a:r>
              <a:rPr dirty="0"/>
              <a:t>and</a:t>
            </a:r>
            <a:r>
              <a:rPr dirty="0" spc="229"/>
              <a:t>  </a:t>
            </a:r>
            <a:r>
              <a:rPr dirty="0"/>
              <a:t>Data</a:t>
            </a:r>
            <a:r>
              <a:rPr dirty="0" spc="225"/>
              <a:t>  </a:t>
            </a:r>
            <a:r>
              <a:rPr dirty="0"/>
              <a:t>Handling</a:t>
            </a:r>
            <a:r>
              <a:rPr dirty="0" spc="229"/>
              <a:t>  </a:t>
            </a:r>
            <a:r>
              <a:rPr dirty="0"/>
              <a:t>Modules</a:t>
            </a:r>
            <a:r>
              <a:rPr dirty="0" spc="229"/>
              <a:t>  </a:t>
            </a:r>
            <a:r>
              <a:rPr dirty="0"/>
              <a:t>ensure</a:t>
            </a:r>
            <a:r>
              <a:rPr dirty="0" spc="225"/>
              <a:t>  </a:t>
            </a:r>
            <a:r>
              <a:rPr dirty="0"/>
              <a:t>secure,</a:t>
            </a:r>
            <a:r>
              <a:rPr dirty="0" spc="229"/>
              <a:t>  </a:t>
            </a:r>
            <a:r>
              <a:rPr dirty="0"/>
              <a:t>efficient</a:t>
            </a:r>
            <a:r>
              <a:rPr dirty="0" spc="225"/>
              <a:t>  </a:t>
            </a:r>
            <a:r>
              <a:rPr dirty="0"/>
              <a:t>management</a:t>
            </a:r>
            <a:r>
              <a:rPr dirty="0" spc="229"/>
              <a:t>  </a:t>
            </a:r>
            <a:r>
              <a:rPr dirty="0"/>
              <a:t>of</a:t>
            </a:r>
            <a:r>
              <a:rPr dirty="0" spc="229"/>
              <a:t>  </a:t>
            </a:r>
            <a:r>
              <a:rPr dirty="0" spc="-10"/>
              <a:t>facial </a:t>
            </a:r>
            <a:r>
              <a:rPr dirty="0"/>
              <a:t>templates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related</a:t>
            </a:r>
            <a:r>
              <a:rPr dirty="0" spc="-25"/>
              <a:t> </a:t>
            </a:r>
            <a:r>
              <a:rPr dirty="0" spc="-10"/>
              <a:t>data.</a:t>
            </a:r>
          </a:p>
          <a:p>
            <a:pPr algn="just" marL="241300" marR="5715" indent="-228600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323850" algn="l"/>
              </a:tabLst>
            </a:pPr>
            <a:r>
              <a:rPr dirty="0">
                <a:solidFill>
                  <a:srgbClr val="FF0000"/>
                </a:solidFill>
              </a:rPr>
              <a:t>	</a:t>
            </a:r>
            <a:r>
              <a:rPr dirty="0"/>
              <a:t>Overall,</a:t>
            </a:r>
            <a:r>
              <a:rPr dirty="0" spc="285"/>
              <a:t> </a:t>
            </a:r>
            <a:r>
              <a:rPr dirty="0"/>
              <a:t>the</a:t>
            </a:r>
            <a:r>
              <a:rPr dirty="0" spc="290"/>
              <a:t> </a:t>
            </a:r>
            <a:r>
              <a:rPr dirty="0"/>
              <a:t>face</a:t>
            </a:r>
            <a:r>
              <a:rPr dirty="0" spc="290"/>
              <a:t> </a:t>
            </a:r>
            <a:r>
              <a:rPr dirty="0"/>
              <a:t>recognition</a:t>
            </a:r>
            <a:r>
              <a:rPr dirty="0" spc="295"/>
              <a:t> </a:t>
            </a:r>
            <a:r>
              <a:rPr dirty="0"/>
              <a:t>system</a:t>
            </a:r>
            <a:r>
              <a:rPr dirty="0" spc="285"/>
              <a:t> </a:t>
            </a:r>
            <a:r>
              <a:rPr dirty="0"/>
              <a:t>delivers</a:t>
            </a:r>
            <a:r>
              <a:rPr dirty="0" spc="285"/>
              <a:t> </a:t>
            </a:r>
            <a:r>
              <a:rPr dirty="0"/>
              <a:t>a</a:t>
            </a:r>
            <a:r>
              <a:rPr dirty="0" spc="285"/>
              <a:t> </a:t>
            </a:r>
            <a:r>
              <a:rPr dirty="0"/>
              <a:t>reliable,</a:t>
            </a:r>
            <a:r>
              <a:rPr dirty="0" spc="290"/>
              <a:t> </a:t>
            </a:r>
            <a:r>
              <a:rPr dirty="0" spc="-20"/>
              <a:t>user-</a:t>
            </a:r>
            <a:r>
              <a:rPr dirty="0"/>
              <a:t>friendly,</a:t>
            </a:r>
            <a:r>
              <a:rPr dirty="0" spc="290"/>
              <a:t> </a:t>
            </a:r>
            <a:r>
              <a:rPr dirty="0"/>
              <a:t>and</a:t>
            </a:r>
            <a:r>
              <a:rPr dirty="0" spc="300"/>
              <a:t> </a:t>
            </a:r>
            <a:r>
              <a:rPr dirty="0" spc="-10"/>
              <a:t>secure </a:t>
            </a:r>
            <a:r>
              <a:rPr dirty="0"/>
              <a:t>solution</a:t>
            </a:r>
            <a:r>
              <a:rPr dirty="0" spc="315"/>
              <a:t>  </a:t>
            </a:r>
            <a:r>
              <a:rPr dirty="0"/>
              <a:t>for</a:t>
            </a:r>
            <a:r>
              <a:rPr dirty="0" spc="315"/>
              <a:t>  </a:t>
            </a:r>
            <a:r>
              <a:rPr dirty="0"/>
              <a:t>identity</a:t>
            </a:r>
            <a:r>
              <a:rPr dirty="0" spc="310"/>
              <a:t>  </a:t>
            </a:r>
            <a:r>
              <a:rPr dirty="0"/>
              <a:t>verification,</a:t>
            </a:r>
            <a:r>
              <a:rPr dirty="0" spc="315"/>
              <a:t>  </a:t>
            </a:r>
            <a:r>
              <a:rPr dirty="0"/>
              <a:t>making</a:t>
            </a:r>
            <a:r>
              <a:rPr dirty="0" spc="310"/>
              <a:t>  </a:t>
            </a:r>
            <a:r>
              <a:rPr dirty="0"/>
              <a:t>it</a:t>
            </a:r>
            <a:r>
              <a:rPr dirty="0" spc="315"/>
              <a:t>  </a:t>
            </a:r>
            <a:r>
              <a:rPr dirty="0"/>
              <a:t>invaluable</a:t>
            </a:r>
            <a:r>
              <a:rPr dirty="0" spc="305"/>
              <a:t>  </a:t>
            </a:r>
            <a:r>
              <a:rPr dirty="0"/>
              <a:t>in</a:t>
            </a:r>
            <a:r>
              <a:rPr dirty="0" spc="310"/>
              <a:t>  </a:t>
            </a:r>
            <a:r>
              <a:rPr dirty="0"/>
              <a:t>various</a:t>
            </a:r>
            <a:r>
              <a:rPr dirty="0" spc="315"/>
              <a:t>  </a:t>
            </a:r>
            <a:r>
              <a:rPr dirty="0" spc="-10"/>
              <a:t>security applications.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39" y="6426504"/>
            <a:ext cx="7423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04-12-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2024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3854" y="181211"/>
            <a:ext cx="2824866" cy="3533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795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REFERENCE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83540" y="1275969"/>
            <a:ext cx="11593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5833"/>
              <a:buChar char="•"/>
              <a:tabLst>
                <a:tab pos="118745" algn="l"/>
                <a:tab pos="988060" algn="l"/>
                <a:tab pos="1620520" algn="l"/>
                <a:tab pos="2068195" algn="l"/>
                <a:tab pos="3418840" algn="l"/>
                <a:tab pos="3924935" algn="l"/>
                <a:tab pos="5025390" algn="l"/>
                <a:tab pos="6570980" algn="l"/>
                <a:tab pos="7136130" algn="l"/>
                <a:tab pos="8808720" algn="l"/>
                <a:tab pos="9916795" algn="l"/>
                <a:tab pos="10380345" algn="l"/>
              </a:tabLst>
            </a:pPr>
            <a:r>
              <a:rPr dirty="0" sz="2400" spc="-10">
                <a:latin typeface="Times New Roman"/>
                <a:cs typeface="Times New Roman"/>
              </a:rPr>
              <a:t>Turk,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M.,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&amp;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Pentland,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(1991).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Eigenfaces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recognition.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Journal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Cognitive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3540" y="1515236"/>
            <a:ext cx="11595100" cy="260159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95"/>
              </a:spcBef>
            </a:pPr>
            <a:r>
              <a:rPr dirty="0" sz="2400">
                <a:latin typeface="Times New Roman"/>
                <a:cs typeface="Times New Roman"/>
              </a:rPr>
              <a:t>Neuroscience,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3(1),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71–86.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 indent="-8255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SzPct val="95833"/>
              <a:buChar char="•"/>
              <a:tabLst>
                <a:tab pos="118745" algn="l"/>
              </a:tabLst>
            </a:pP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Taigman,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Y.,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Yang,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M.,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Ranzato,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M.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A.,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Wolf,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L.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(2014).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DeepFace: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Closing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gap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 spc="-10">
                <a:latin typeface="Times New Roman"/>
                <a:cs typeface="Times New Roman"/>
              </a:rPr>
              <a:t>human-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performance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verification.</a:t>
            </a:r>
            <a:r>
              <a:rPr dirty="0" sz="2400" spc="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Proceedings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IEEE</a:t>
            </a:r>
            <a:r>
              <a:rPr dirty="0" sz="2400" spc="10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Conference</a:t>
            </a:r>
            <a:r>
              <a:rPr dirty="0" sz="2400" spc="10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on </a:t>
            </a:r>
            <a:r>
              <a:rPr dirty="0" sz="2400">
                <a:latin typeface="Times New Roman"/>
                <a:cs typeface="Times New Roman"/>
              </a:rPr>
              <a:t>Computer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Vision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Pattern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Recognition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(CVPR),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1701–1708.</a:t>
            </a:r>
            <a:endParaRPr sz="2400">
              <a:latin typeface="Times New Roman"/>
              <a:cs typeface="Times New Roman"/>
            </a:endParaRPr>
          </a:p>
          <a:p>
            <a:pPr algn="just" marL="12700" marR="5715" indent="-8255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SzPct val="95833"/>
              <a:buChar char="•"/>
              <a:tabLst>
                <a:tab pos="118745" algn="l"/>
              </a:tabLst>
            </a:pP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Parkhi,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O. M.,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Vedaldi,</a:t>
            </a:r>
            <a:r>
              <a:rPr dirty="0" sz="2400">
                <a:latin typeface="Times New Roman"/>
                <a:cs typeface="Times New Roman"/>
              </a:rPr>
              <a:t> A.,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&amp;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Zisserman,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A.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(2015).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Deep Face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Recognition.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British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Machine Vision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Conference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(BMVC).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3540" y="4217923"/>
            <a:ext cx="115944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825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5833"/>
              <a:buChar char="•"/>
              <a:tabLst>
                <a:tab pos="118745" algn="l"/>
                <a:tab pos="768350" algn="l"/>
                <a:tab pos="1240790" algn="l"/>
                <a:tab pos="2129155" algn="l"/>
                <a:tab pos="2668905" algn="l"/>
                <a:tab pos="3909695" algn="l"/>
                <a:tab pos="4432300" algn="l"/>
                <a:tab pos="4871720" algn="l"/>
                <a:tab pos="5622925" algn="l"/>
                <a:tab pos="6120130" algn="l"/>
                <a:tab pos="7211059" algn="l"/>
                <a:tab pos="10319385" algn="l"/>
              </a:tabLst>
            </a:pP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Hu,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J.,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Shen,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L.,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Albanie,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S.,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&amp;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Sun,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G.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(2018).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Squeeze-and-Excitation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Networks. </a:t>
            </a:r>
            <a:r>
              <a:rPr dirty="0" sz="2400">
                <a:latin typeface="Times New Roman"/>
                <a:cs typeface="Times New Roman"/>
              </a:rPr>
              <a:t>Proceedings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IEEE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Conference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Computer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Vision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Pattern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Recognition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(CVPR),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pp.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7132-</a:t>
            </a:r>
            <a:r>
              <a:rPr dirty="0" sz="2400" spc="-20">
                <a:latin typeface="Times New Roman"/>
                <a:cs typeface="Times New Roman"/>
              </a:rPr>
              <a:t>7141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5917" y="2953091"/>
            <a:ext cx="5671281" cy="8681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3504" y="2514041"/>
            <a:ext cx="574992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30" b="0">
                <a:latin typeface="Calibri Light"/>
                <a:cs typeface="Calibri Light"/>
              </a:rPr>
              <a:t>THANK</a:t>
            </a:r>
            <a:r>
              <a:rPr dirty="0" sz="9600" spc="-495" b="0">
                <a:latin typeface="Calibri Light"/>
                <a:cs typeface="Calibri Light"/>
              </a:rPr>
              <a:t> </a:t>
            </a:r>
            <a:r>
              <a:rPr dirty="0" sz="9600" spc="-95" b="0">
                <a:latin typeface="Calibri Light"/>
                <a:cs typeface="Calibri Light"/>
              </a:rPr>
              <a:t>YOU</a:t>
            </a:r>
            <a:endParaRPr sz="9600">
              <a:latin typeface="Calibri Light"/>
              <a:cs typeface="Calibri 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932411" y="6563055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08659" y="4519135"/>
            <a:ext cx="3271520" cy="946785"/>
            <a:chOff x="708659" y="4519135"/>
            <a:chExt cx="3271520" cy="94678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9394" y="4519135"/>
              <a:ext cx="1373208" cy="29551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59" y="4788408"/>
              <a:ext cx="962405" cy="67741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7968" y="4788408"/>
              <a:ext cx="1587245" cy="67741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3743" y="4788408"/>
              <a:ext cx="1456182" cy="677418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886155" y="4318046"/>
            <a:ext cx="2894330" cy="93789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solidFill>
                  <a:srgbClr val="00AF50"/>
                </a:solidFill>
                <a:latin typeface="Times New Roman"/>
                <a:cs typeface="Times New Roman"/>
              </a:rPr>
              <a:t>Guided</a:t>
            </a:r>
            <a:r>
              <a:rPr dirty="0" sz="2400" spc="-15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00AF50"/>
                </a:solidFill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2400" b="1">
                <a:latin typeface="Times New Roman"/>
                <a:cs typeface="Times New Roman"/>
              </a:rPr>
              <a:t>Ms.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Sowmiya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75" b="1">
                <a:latin typeface="Times New Roman"/>
                <a:cs typeface="Times New Roman"/>
              </a:rPr>
              <a:t>V,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M.E.,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195059" y="4523682"/>
            <a:ext cx="4408170" cy="1855470"/>
            <a:chOff x="6195059" y="4523682"/>
            <a:chExt cx="4408170" cy="1855470"/>
          </a:xfrm>
        </p:grpSpPr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2197" y="4523682"/>
              <a:ext cx="2031359" cy="23186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5059" y="4788407"/>
              <a:ext cx="1520189" cy="67741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9875" y="4788407"/>
              <a:ext cx="2666237" cy="67741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5059" y="5245607"/>
              <a:ext cx="1521714" cy="67741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88351" y="5245607"/>
              <a:ext cx="2666238" cy="67741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5059" y="5701283"/>
              <a:ext cx="4408170" cy="677418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359397" y="4318046"/>
            <a:ext cx="4043679" cy="185102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spc="-30" b="1">
                <a:solidFill>
                  <a:srgbClr val="00AF50"/>
                </a:solidFill>
                <a:latin typeface="Times New Roman"/>
                <a:cs typeface="Times New Roman"/>
              </a:rPr>
              <a:t>Team</a:t>
            </a:r>
            <a:r>
              <a:rPr dirty="0" sz="2400" spc="-114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AF50"/>
                </a:solidFill>
                <a:latin typeface="Times New Roman"/>
                <a:cs typeface="Times New Roman"/>
              </a:rPr>
              <a:t>Members</a:t>
            </a:r>
            <a:endParaRPr sz="2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715"/>
              </a:spcBef>
            </a:pPr>
            <a:r>
              <a:rPr dirty="0" sz="2400" b="1">
                <a:latin typeface="Times New Roman"/>
                <a:cs typeface="Times New Roman"/>
              </a:rPr>
              <a:t>Sahaana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(811722104127)</a:t>
            </a:r>
            <a:endParaRPr sz="2400">
              <a:latin typeface="Times New Roman"/>
              <a:cs typeface="Times New Roman"/>
            </a:endParaRPr>
          </a:p>
          <a:p>
            <a:pPr marL="26034" marR="5080">
              <a:lnSpc>
                <a:spcPct val="124600"/>
              </a:lnSpc>
              <a:spcBef>
                <a:spcPts val="10"/>
              </a:spcBef>
            </a:pPr>
            <a:r>
              <a:rPr dirty="0" sz="2400" b="1">
                <a:latin typeface="Times New Roman"/>
                <a:cs typeface="Times New Roman"/>
              </a:rPr>
              <a:t>Sharvini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 </a:t>
            </a:r>
            <a:r>
              <a:rPr dirty="0" sz="2400" spc="-10" b="1">
                <a:latin typeface="Times New Roman"/>
                <a:cs typeface="Times New Roman"/>
              </a:rPr>
              <a:t>(811722104145) </a:t>
            </a:r>
            <a:r>
              <a:rPr dirty="0" sz="2400" b="1">
                <a:latin typeface="Times New Roman"/>
                <a:cs typeface="Times New Roman"/>
              </a:rPr>
              <a:t>Sridarseni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(811722104152)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316704" y="987552"/>
            <a:ext cx="9881235" cy="1503680"/>
            <a:chOff x="1316704" y="987552"/>
            <a:chExt cx="9881235" cy="1503680"/>
          </a:xfrm>
        </p:grpSpPr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6704" y="1261665"/>
              <a:ext cx="6322388" cy="35634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9500" y="987552"/>
              <a:ext cx="3768090" cy="1009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43072" y="1481328"/>
              <a:ext cx="3740658" cy="100965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98335" y="1481328"/>
              <a:ext cx="2478786" cy="100965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295780" y="1106804"/>
            <a:ext cx="9603105" cy="106807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2231390" marR="5080" indent="-2219325">
              <a:lnSpc>
                <a:spcPts val="3890"/>
              </a:lnSpc>
              <a:spcBef>
                <a:spcPts val="585"/>
              </a:spcBef>
            </a:pPr>
            <a:r>
              <a:rPr dirty="0" spc="-25"/>
              <a:t>FACE</a:t>
            </a:r>
            <a:r>
              <a:rPr dirty="0" spc="-105"/>
              <a:t> </a:t>
            </a:r>
            <a:r>
              <a:rPr dirty="0"/>
              <a:t>RECOGNITION</a:t>
            </a:r>
            <a:r>
              <a:rPr dirty="0" spc="-70"/>
              <a:t> </a:t>
            </a:r>
            <a:r>
              <a:rPr dirty="0"/>
              <a:t>BASED</a:t>
            </a:r>
            <a:r>
              <a:rPr dirty="0" spc="-225"/>
              <a:t> </a:t>
            </a:r>
            <a:r>
              <a:rPr dirty="0" spc="-30"/>
              <a:t>ATTENDANCE </a:t>
            </a:r>
            <a:r>
              <a:rPr dirty="0"/>
              <a:t>MONITORING</a:t>
            </a:r>
            <a:r>
              <a:rPr dirty="0" spc="-95"/>
              <a:t> </a:t>
            </a:r>
            <a:r>
              <a:rPr dirty="0" spc="-10"/>
              <a:t>SYSTEM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1849100" y="6528748"/>
            <a:ext cx="16510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 sz="1200" spc="-50" b="1">
                <a:latin typeface="Times New Roman"/>
                <a:cs typeface="Times New Roman"/>
              </a:rPr>
              <a:t>1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2856" y="190289"/>
            <a:ext cx="6694480" cy="3533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2135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 </a:t>
            </a:r>
            <a:r>
              <a:rPr dirty="0" spc="-25"/>
              <a:t>OF</a:t>
            </a:r>
            <a:r>
              <a:rPr dirty="0" spc="-200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 spc="-10"/>
              <a:t>PROJECT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490524" y="1149477"/>
            <a:ext cx="11214735" cy="458851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just" marL="240029" marR="5715" indent="-227329">
              <a:lnSpc>
                <a:spcPts val="2690"/>
              </a:lnSpc>
              <a:spcBef>
                <a:spcPts val="740"/>
              </a:spcBef>
              <a:buClr>
                <a:srgbClr val="FF000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4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develop</a:t>
            </a:r>
            <a:r>
              <a:rPr dirty="0" sz="2800" spc="4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face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recognition-</a:t>
            </a:r>
            <a:r>
              <a:rPr dirty="0" sz="2800">
                <a:latin typeface="Times New Roman"/>
                <a:cs typeface="Times New Roman"/>
              </a:rPr>
              <a:t>based</a:t>
            </a:r>
            <a:r>
              <a:rPr dirty="0" sz="2800" spc="4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attendance</a:t>
            </a:r>
            <a:r>
              <a:rPr dirty="0" sz="2800" spc="4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system</a:t>
            </a:r>
            <a:r>
              <a:rPr dirty="0" sz="2800" spc="43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addresses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limitations</a:t>
            </a:r>
            <a:r>
              <a:rPr dirty="0" sz="2800" spc="229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2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existing</a:t>
            </a:r>
            <a:r>
              <a:rPr dirty="0" sz="2800" spc="2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methods</a:t>
            </a:r>
            <a:r>
              <a:rPr dirty="0" sz="2800" spc="24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by</a:t>
            </a:r>
            <a:r>
              <a:rPr dirty="0" sz="2800" spc="229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improving</a:t>
            </a:r>
            <a:r>
              <a:rPr dirty="0" sz="2800" spc="24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accuracy,</a:t>
            </a:r>
            <a:r>
              <a:rPr dirty="0" sz="2800" spc="23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especially</a:t>
            </a:r>
            <a:r>
              <a:rPr dirty="0" sz="2800" spc="229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in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scenarios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involving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sophisticated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disguises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alterations.</a:t>
            </a:r>
            <a:endParaRPr sz="2800">
              <a:latin typeface="Times New Roman"/>
              <a:cs typeface="Times New Roman"/>
            </a:endParaRPr>
          </a:p>
          <a:p>
            <a:pPr algn="just" marL="240029" marR="5715" indent="-227329">
              <a:lnSpc>
                <a:spcPct val="80000"/>
              </a:lnSpc>
              <a:spcBef>
                <a:spcPts val="1030"/>
              </a:spcBef>
              <a:buClr>
                <a:srgbClr val="FF000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Evaluate</a:t>
            </a:r>
            <a:r>
              <a:rPr dirty="0" sz="2800" spc="6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6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Compare</a:t>
            </a:r>
            <a:r>
              <a:rPr dirty="0" sz="2800" spc="6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Techniques:</a:t>
            </a:r>
            <a:r>
              <a:rPr dirty="0" sz="2800" spc="6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Analyze</a:t>
            </a:r>
            <a:r>
              <a:rPr dirty="0" sz="2800" spc="6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6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performance</a:t>
            </a:r>
            <a:r>
              <a:rPr dirty="0" sz="2800" spc="6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6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various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existing</a:t>
            </a:r>
            <a:r>
              <a:rPr dirty="0" sz="2800" spc="4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face</a:t>
            </a:r>
            <a:r>
              <a:rPr dirty="0" sz="2800" spc="3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recognition</a:t>
            </a:r>
            <a:r>
              <a:rPr dirty="0" sz="2800" spc="4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techniques</a:t>
            </a:r>
            <a:r>
              <a:rPr dirty="0" sz="2800" spc="4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4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identify</a:t>
            </a:r>
            <a:r>
              <a:rPr dirty="0" sz="2800" spc="4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4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most</a:t>
            </a:r>
            <a:r>
              <a:rPr dirty="0" sz="2800" spc="4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effective</a:t>
            </a:r>
            <a:r>
              <a:rPr dirty="0" sz="2800" spc="409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method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reliable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recognition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authentication.</a:t>
            </a:r>
            <a:endParaRPr sz="2800">
              <a:latin typeface="Times New Roman"/>
              <a:cs typeface="Times New Roman"/>
            </a:endParaRPr>
          </a:p>
          <a:p>
            <a:pPr algn="just" marL="240029" marR="5080" indent="-227329">
              <a:lnSpc>
                <a:spcPct val="80000"/>
              </a:lnSpc>
              <a:spcBef>
                <a:spcPts val="994"/>
              </a:spcBef>
              <a:buClr>
                <a:srgbClr val="FF000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Optimize</a:t>
            </a:r>
            <a:r>
              <a:rPr dirty="0" sz="2800" spc="5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Training</a:t>
            </a:r>
            <a:r>
              <a:rPr dirty="0" sz="2800" spc="5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Requirements:</a:t>
            </a:r>
            <a:r>
              <a:rPr dirty="0" sz="2800" spc="5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Minimize</a:t>
            </a:r>
            <a:r>
              <a:rPr dirty="0" sz="2800" spc="5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5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5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facial</a:t>
            </a:r>
            <a:r>
              <a:rPr dirty="0" sz="2800" spc="5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images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required</a:t>
            </a:r>
            <a:r>
              <a:rPr dirty="0" sz="2800" spc="32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32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training</a:t>
            </a:r>
            <a:r>
              <a:rPr dirty="0" sz="2800" spc="32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2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model,</a:t>
            </a:r>
            <a:r>
              <a:rPr dirty="0" sz="2800" spc="31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thereby</a:t>
            </a:r>
            <a:r>
              <a:rPr dirty="0" sz="2800" spc="32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enhancing</a:t>
            </a:r>
            <a:r>
              <a:rPr dirty="0" sz="2800" spc="32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efficiency</a:t>
            </a:r>
            <a:r>
              <a:rPr dirty="0" sz="2800" spc="320">
                <a:latin typeface="Times New Roman"/>
                <a:cs typeface="Times New Roman"/>
              </a:rPr>
              <a:t>  </a:t>
            </a:r>
            <a:r>
              <a:rPr dirty="0" sz="2800" spc="-10">
                <a:latin typeface="Times New Roman"/>
                <a:cs typeface="Times New Roman"/>
              </a:rPr>
              <a:t>while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maintaining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high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accuracy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reliability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real-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world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applications.</a:t>
            </a:r>
            <a:endParaRPr sz="2800">
              <a:latin typeface="Times New Roman"/>
              <a:cs typeface="Times New Roman"/>
            </a:endParaRPr>
          </a:p>
          <a:p>
            <a:pPr algn="just" marL="240029" marR="6985" indent="-227329">
              <a:lnSpc>
                <a:spcPct val="80000"/>
              </a:lnSpc>
              <a:spcBef>
                <a:spcPts val="994"/>
              </a:spcBef>
              <a:buClr>
                <a:srgbClr val="FF0000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Enhance</a:t>
            </a:r>
            <a:r>
              <a:rPr dirty="0" sz="2800" spc="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Accuracy:</a:t>
            </a:r>
            <a:r>
              <a:rPr dirty="0" sz="2800" spc="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Improve</a:t>
            </a:r>
            <a:r>
              <a:rPr dirty="0" sz="2800" spc="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recognition</a:t>
            </a:r>
            <a:r>
              <a:rPr dirty="0" sz="2800" spc="1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performance,</a:t>
            </a:r>
            <a:r>
              <a:rPr dirty="0" sz="2800" spc="1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particularly</a:t>
            </a:r>
            <a:r>
              <a:rPr dirty="0" sz="2800">
                <a:latin typeface="Times New Roman"/>
                <a:cs typeface="Times New Roman"/>
              </a:rPr>
              <a:t>  </a:t>
            </a:r>
            <a:r>
              <a:rPr dirty="0" sz="2800" spc="-10">
                <a:latin typeface="Times New Roman"/>
                <a:cs typeface="Times New Roman"/>
              </a:rPr>
              <a:t>under </a:t>
            </a:r>
            <a:r>
              <a:rPr dirty="0" sz="2800" spc="-1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challenging</a:t>
            </a:r>
            <a:r>
              <a:rPr dirty="0" sz="2800" spc="25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conditions,</a:t>
            </a:r>
            <a:r>
              <a:rPr dirty="0" sz="2800" spc="254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5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ensure</a:t>
            </a:r>
            <a:r>
              <a:rPr dirty="0" sz="2800" spc="25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dependable</a:t>
            </a:r>
            <a:r>
              <a:rPr dirty="0" sz="2800" spc="254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attendance</a:t>
            </a:r>
            <a:r>
              <a:rPr dirty="0" sz="2800" spc="25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tracking</a:t>
            </a:r>
            <a:r>
              <a:rPr dirty="0" sz="2800" spc="250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authentication.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3868" y="231522"/>
            <a:ext cx="2504838" cy="3540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7938" y="71754"/>
            <a:ext cx="25171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ABSTRACT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23443" y="1115948"/>
            <a:ext cx="11147425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9144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"Face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Recognition-</a:t>
            </a:r>
            <a:r>
              <a:rPr dirty="0" sz="2400">
                <a:latin typeface="Times New Roman"/>
                <a:cs typeface="Times New Roman"/>
              </a:rPr>
              <a:t>Based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Attendance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System"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efficient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solution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automate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attendance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tracking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academic</a:t>
            </a:r>
            <a:r>
              <a:rPr dirty="0" sz="2400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professional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environments.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project </a:t>
            </a:r>
            <a:r>
              <a:rPr dirty="0" sz="2400">
                <a:latin typeface="Times New Roman"/>
                <a:cs typeface="Times New Roman"/>
              </a:rPr>
              <a:t>leverages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advancements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facial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recognition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technology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common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challenges, </a:t>
            </a:r>
            <a:r>
              <a:rPr dirty="0" sz="2400">
                <a:latin typeface="Times New Roman"/>
                <a:cs typeface="Times New Roman"/>
              </a:rPr>
              <a:t>including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accuracy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usability.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traditional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extensive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training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data,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seeks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minimize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training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samples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without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compromising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reliability.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proposed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incorporates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Haar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Cascades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robust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Local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Binary </a:t>
            </a:r>
            <a:r>
              <a:rPr dirty="0" sz="2400">
                <a:latin typeface="Times New Roman"/>
                <a:cs typeface="Times New Roman"/>
              </a:rPr>
              <a:t>Patterns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Histogram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(LBPH)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deep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learning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models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20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accurate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recognition.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image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processing,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grayscale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conversion 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face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cropping,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ensures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efficient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handling.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built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user-</a:t>
            </a:r>
            <a:r>
              <a:rPr dirty="0" sz="2400">
                <a:latin typeface="Times New Roman"/>
                <a:cs typeface="Times New Roman"/>
              </a:rPr>
              <a:t>friendly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interface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Tkinter,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which </a:t>
            </a:r>
            <a:r>
              <a:rPr dirty="0" sz="2400">
                <a:latin typeface="Times New Roman"/>
                <a:cs typeface="Times New Roman"/>
              </a:rPr>
              <a:t>facilitates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interaction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visualization.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combination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CSV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management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image </a:t>
            </a:r>
            <a:r>
              <a:rPr dirty="0" sz="2400">
                <a:latin typeface="Times New Roman"/>
                <a:cs typeface="Times New Roman"/>
              </a:rPr>
              <a:t>storage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ensures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secure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systematic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record-</a:t>
            </a:r>
            <a:r>
              <a:rPr dirty="0" sz="2400">
                <a:latin typeface="Times New Roman"/>
                <a:cs typeface="Times New Roman"/>
              </a:rPr>
              <a:t>keeping,</a:t>
            </a:r>
            <a:r>
              <a:rPr dirty="0" sz="2400" spc="4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5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clock</a:t>
            </a:r>
            <a:r>
              <a:rPr dirty="0" sz="2400" spc="5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enables </a:t>
            </a:r>
            <a:r>
              <a:rPr dirty="0" sz="2400">
                <a:latin typeface="Times New Roman"/>
                <a:cs typeface="Times New Roman"/>
              </a:rPr>
              <a:t>accurate</a:t>
            </a:r>
            <a:r>
              <a:rPr dirty="0" sz="2400" spc="18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time-</a:t>
            </a:r>
            <a:r>
              <a:rPr dirty="0" sz="2400">
                <a:latin typeface="Times New Roman"/>
                <a:cs typeface="Times New Roman"/>
              </a:rPr>
              <a:t>stamping</a:t>
            </a:r>
            <a:r>
              <a:rPr dirty="0" sz="2400" spc="1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attendance</a:t>
            </a:r>
            <a:r>
              <a:rPr dirty="0" sz="2400" spc="1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logging.</a:t>
            </a:r>
            <a:r>
              <a:rPr dirty="0" sz="2400" spc="1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1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innovative</a:t>
            </a:r>
            <a:r>
              <a:rPr dirty="0" sz="2400" spc="1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approach</a:t>
            </a:r>
            <a:r>
              <a:rPr dirty="0" sz="2400" spc="1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185">
                <a:latin typeface="Times New Roman"/>
                <a:cs typeface="Times New Roman"/>
              </a:rPr>
              <a:t>  </a:t>
            </a:r>
            <a:r>
              <a:rPr dirty="0" sz="2400" spc="-20">
                <a:latin typeface="Times New Roman"/>
                <a:cs typeface="Times New Roman"/>
              </a:rPr>
              <a:t>only </a:t>
            </a:r>
            <a:r>
              <a:rPr dirty="0" sz="2400">
                <a:latin typeface="Times New Roman"/>
                <a:cs typeface="Times New Roman"/>
              </a:rPr>
              <a:t>enhances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recognition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accuracy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improves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scalability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efficiency,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making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>
                <a:latin typeface="Times New Roman"/>
                <a:cs typeface="Times New Roman"/>
              </a:rPr>
              <a:t>viable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solution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modern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attendance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management </a:t>
            </a:r>
            <a:r>
              <a:rPr dirty="0" sz="2400" spc="-10"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184635" y="6477380"/>
            <a:ext cx="77470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spc="-6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6603" y="171844"/>
            <a:ext cx="4986004" cy="35273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93134" y="17475"/>
            <a:ext cx="49942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LITERATURE</a:t>
            </a:r>
            <a:r>
              <a:rPr dirty="0" spc="-200"/>
              <a:t> </a:t>
            </a:r>
            <a:r>
              <a:rPr dirty="0" spc="-10"/>
              <a:t>SURVEY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639952"/>
            <a:ext cx="12192000" cy="6218555"/>
            <a:chOff x="0" y="639952"/>
            <a:chExt cx="12192000" cy="6218555"/>
          </a:xfrm>
        </p:grpSpPr>
        <p:sp>
          <p:nvSpPr>
            <p:cNvPr id="6" name="object 6" descr=""/>
            <p:cNvSpPr/>
            <p:nvPr/>
          </p:nvSpPr>
          <p:spPr>
            <a:xfrm>
              <a:off x="0" y="646302"/>
              <a:ext cx="12192000" cy="1352550"/>
            </a:xfrm>
            <a:custGeom>
              <a:avLst/>
              <a:gdLst/>
              <a:ahLst/>
              <a:cxnLst/>
              <a:rect l="l" t="t" r="r" b="b"/>
              <a:pathLst>
                <a:path w="12192000" h="1352550">
                  <a:moveTo>
                    <a:pt x="3400298" y="0"/>
                  </a:moveTo>
                  <a:lnTo>
                    <a:pt x="1561744" y="0"/>
                  </a:lnTo>
                  <a:lnTo>
                    <a:pt x="0" y="0"/>
                  </a:lnTo>
                  <a:lnTo>
                    <a:pt x="0" y="1352550"/>
                  </a:lnTo>
                  <a:lnTo>
                    <a:pt x="1561719" y="1352550"/>
                  </a:lnTo>
                  <a:lnTo>
                    <a:pt x="3400298" y="1352550"/>
                  </a:lnTo>
                  <a:lnTo>
                    <a:pt x="3400298" y="0"/>
                  </a:lnTo>
                  <a:close/>
                </a:path>
                <a:path w="12192000" h="1352550">
                  <a:moveTo>
                    <a:pt x="7688453" y="0"/>
                  </a:moveTo>
                  <a:lnTo>
                    <a:pt x="5607939" y="0"/>
                  </a:lnTo>
                  <a:lnTo>
                    <a:pt x="5607812" y="0"/>
                  </a:lnTo>
                  <a:lnTo>
                    <a:pt x="3400425" y="0"/>
                  </a:lnTo>
                  <a:lnTo>
                    <a:pt x="3400425" y="1352550"/>
                  </a:lnTo>
                  <a:lnTo>
                    <a:pt x="5607812" y="1352550"/>
                  </a:lnTo>
                  <a:lnTo>
                    <a:pt x="5607939" y="1352550"/>
                  </a:lnTo>
                  <a:lnTo>
                    <a:pt x="7688453" y="1352550"/>
                  </a:lnTo>
                  <a:lnTo>
                    <a:pt x="7688453" y="0"/>
                  </a:lnTo>
                  <a:close/>
                </a:path>
                <a:path w="12192000" h="1352550">
                  <a:moveTo>
                    <a:pt x="12191987" y="0"/>
                  </a:moveTo>
                  <a:lnTo>
                    <a:pt x="9858375" y="0"/>
                  </a:lnTo>
                  <a:lnTo>
                    <a:pt x="7688580" y="0"/>
                  </a:lnTo>
                  <a:lnTo>
                    <a:pt x="7688580" y="1352550"/>
                  </a:lnTo>
                  <a:lnTo>
                    <a:pt x="9858375" y="1352550"/>
                  </a:lnTo>
                  <a:lnTo>
                    <a:pt x="12191987" y="135255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2036952"/>
              <a:ext cx="12192000" cy="1261110"/>
            </a:xfrm>
            <a:custGeom>
              <a:avLst/>
              <a:gdLst/>
              <a:ahLst/>
              <a:cxnLst/>
              <a:rect l="l" t="t" r="r" b="b"/>
              <a:pathLst>
                <a:path w="12192000" h="1261110">
                  <a:moveTo>
                    <a:pt x="3400298" y="0"/>
                  </a:moveTo>
                  <a:lnTo>
                    <a:pt x="1561744" y="0"/>
                  </a:lnTo>
                  <a:lnTo>
                    <a:pt x="0" y="0"/>
                  </a:lnTo>
                  <a:lnTo>
                    <a:pt x="0" y="1261110"/>
                  </a:lnTo>
                  <a:lnTo>
                    <a:pt x="1561719" y="1261110"/>
                  </a:lnTo>
                  <a:lnTo>
                    <a:pt x="3400298" y="1261110"/>
                  </a:lnTo>
                  <a:lnTo>
                    <a:pt x="3400298" y="0"/>
                  </a:lnTo>
                  <a:close/>
                </a:path>
                <a:path w="12192000" h="1261110">
                  <a:moveTo>
                    <a:pt x="7688453" y="0"/>
                  </a:moveTo>
                  <a:lnTo>
                    <a:pt x="5607939" y="0"/>
                  </a:lnTo>
                  <a:lnTo>
                    <a:pt x="5607812" y="0"/>
                  </a:lnTo>
                  <a:lnTo>
                    <a:pt x="3400425" y="0"/>
                  </a:lnTo>
                  <a:lnTo>
                    <a:pt x="3400425" y="1261110"/>
                  </a:lnTo>
                  <a:lnTo>
                    <a:pt x="5607812" y="1261110"/>
                  </a:lnTo>
                  <a:lnTo>
                    <a:pt x="5607939" y="1261110"/>
                  </a:lnTo>
                  <a:lnTo>
                    <a:pt x="7688453" y="1261110"/>
                  </a:lnTo>
                  <a:lnTo>
                    <a:pt x="7688453" y="0"/>
                  </a:lnTo>
                  <a:close/>
                </a:path>
                <a:path w="12192000" h="1261110">
                  <a:moveTo>
                    <a:pt x="12191987" y="0"/>
                  </a:moveTo>
                  <a:lnTo>
                    <a:pt x="9858375" y="0"/>
                  </a:lnTo>
                  <a:lnTo>
                    <a:pt x="7688580" y="0"/>
                  </a:lnTo>
                  <a:lnTo>
                    <a:pt x="7688580" y="1261110"/>
                  </a:lnTo>
                  <a:lnTo>
                    <a:pt x="9858375" y="1261110"/>
                  </a:lnTo>
                  <a:lnTo>
                    <a:pt x="12191987" y="126111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D4E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298062"/>
              <a:ext cx="12192000" cy="1584960"/>
            </a:xfrm>
            <a:custGeom>
              <a:avLst/>
              <a:gdLst/>
              <a:ahLst/>
              <a:cxnLst/>
              <a:rect l="l" t="t" r="r" b="b"/>
              <a:pathLst>
                <a:path w="12192000" h="1584960">
                  <a:moveTo>
                    <a:pt x="3400298" y="0"/>
                  </a:moveTo>
                  <a:lnTo>
                    <a:pt x="1561744" y="0"/>
                  </a:lnTo>
                  <a:lnTo>
                    <a:pt x="0" y="0"/>
                  </a:lnTo>
                  <a:lnTo>
                    <a:pt x="0" y="1584960"/>
                  </a:lnTo>
                  <a:lnTo>
                    <a:pt x="1561719" y="1584960"/>
                  </a:lnTo>
                  <a:lnTo>
                    <a:pt x="3400298" y="1584960"/>
                  </a:lnTo>
                  <a:lnTo>
                    <a:pt x="3400298" y="0"/>
                  </a:lnTo>
                  <a:close/>
                </a:path>
                <a:path w="12192000" h="1584960">
                  <a:moveTo>
                    <a:pt x="7688453" y="0"/>
                  </a:moveTo>
                  <a:lnTo>
                    <a:pt x="5607939" y="0"/>
                  </a:lnTo>
                  <a:lnTo>
                    <a:pt x="5607812" y="0"/>
                  </a:lnTo>
                  <a:lnTo>
                    <a:pt x="3400425" y="0"/>
                  </a:lnTo>
                  <a:lnTo>
                    <a:pt x="3400425" y="1584960"/>
                  </a:lnTo>
                  <a:lnTo>
                    <a:pt x="5607812" y="1584960"/>
                  </a:lnTo>
                  <a:lnTo>
                    <a:pt x="5607939" y="1584960"/>
                  </a:lnTo>
                  <a:lnTo>
                    <a:pt x="7688453" y="1584960"/>
                  </a:lnTo>
                  <a:lnTo>
                    <a:pt x="7688453" y="0"/>
                  </a:lnTo>
                  <a:close/>
                </a:path>
                <a:path w="12192000" h="1584960">
                  <a:moveTo>
                    <a:pt x="12191987" y="0"/>
                  </a:moveTo>
                  <a:lnTo>
                    <a:pt x="9858375" y="0"/>
                  </a:lnTo>
                  <a:lnTo>
                    <a:pt x="7688580" y="0"/>
                  </a:lnTo>
                  <a:lnTo>
                    <a:pt x="7688580" y="1584960"/>
                  </a:lnTo>
                  <a:lnTo>
                    <a:pt x="9858375" y="1584960"/>
                  </a:lnTo>
                  <a:lnTo>
                    <a:pt x="12191987" y="158496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EBF0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4883048"/>
              <a:ext cx="12192000" cy="1158240"/>
            </a:xfrm>
            <a:custGeom>
              <a:avLst/>
              <a:gdLst/>
              <a:ahLst/>
              <a:cxnLst/>
              <a:rect l="l" t="t" r="r" b="b"/>
              <a:pathLst>
                <a:path w="12192000" h="1158239">
                  <a:moveTo>
                    <a:pt x="3400298" y="0"/>
                  </a:moveTo>
                  <a:lnTo>
                    <a:pt x="1561744" y="0"/>
                  </a:lnTo>
                  <a:lnTo>
                    <a:pt x="0" y="0"/>
                  </a:lnTo>
                  <a:lnTo>
                    <a:pt x="0" y="1158240"/>
                  </a:lnTo>
                  <a:lnTo>
                    <a:pt x="1561719" y="1158240"/>
                  </a:lnTo>
                  <a:lnTo>
                    <a:pt x="3400298" y="1158240"/>
                  </a:lnTo>
                  <a:lnTo>
                    <a:pt x="3400298" y="0"/>
                  </a:lnTo>
                  <a:close/>
                </a:path>
                <a:path w="12192000" h="1158239">
                  <a:moveTo>
                    <a:pt x="7688453" y="0"/>
                  </a:moveTo>
                  <a:lnTo>
                    <a:pt x="5607939" y="0"/>
                  </a:lnTo>
                  <a:lnTo>
                    <a:pt x="5607812" y="0"/>
                  </a:lnTo>
                  <a:lnTo>
                    <a:pt x="3400425" y="0"/>
                  </a:lnTo>
                  <a:lnTo>
                    <a:pt x="3400425" y="1158240"/>
                  </a:lnTo>
                  <a:lnTo>
                    <a:pt x="5607812" y="1158240"/>
                  </a:lnTo>
                  <a:lnTo>
                    <a:pt x="5607939" y="1158240"/>
                  </a:lnTo>
                  <a:lnTo>
                    <a:pt x="7688453" y="1158240"/>
                  </a:lnTo>
                  <a:lnTo>
                    <a:pt x="7688453" y="0"/>
                  </a:lnTo>
                  <a:close/>
                </a:path>
                <a:path w="12192000" h="1158239">
                  <a:moveTo>
                    <a:pt x="12191987" y="0"/>
                  </a:moveTo>
                  <a:lnTo>
                    <a:pt x="9858375" y="0"/>
                  </a:lnTo>
                  <a:lnTo>
                    <a:pt x="7688580" y="0"/>
                  </a:lnTo>
                  <a:lnTo>
                    <a:pt x="7688580" y="1158240"/>
                  </a:lnTo>
                  <a:lnTo>
                    <a:pt x="9858375" y="1158240"/>
                  </a:lnTo>
                  <a:lnTo>
                    <a:pt x="12191987" y="115824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D4E2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6041301"/>
              <a:ext cx="12192000" cy="817244"/>
            </a:xfrm>
            <a:custGeom>
              <a:avLst/>
              <a:gdLst/>
              <a:ahLst/>
              <a:cxnLst/>
              <a:rect l="l" t="t" r="r" b="b"/>
              <a:pathLst>
                <a:path w="12192000" h="817245">
                  <a:moveTo>
                    <a:pt x="3400298" y="0"/>
                  </a:moveTo>
                  <a:lnTo>
                    <a:pt x="1561744" y="0"/>
                  </a:lnTo>
                  <a:lnTo>
                    <a:pt x="0" y="0"/>
                  </a:lnTo>
                  <a:lnTo>
                    <a:pt x="0" y="816698"/>
                  </a:lnTo>
                  <a:lnTo>
                    <a:pt x="1561719" y="816698"/>
                  </a:lnTo>
                  <a:lnTo>
                    <a:pt x="3400298" y="816698"/>
                  </a:lnTo>
                  <a:lnTo>
                    <a:pt x="3400298" y="0"/>
                  </a:lnTo>
                  <a:close/>
                </a:path>
                <a:path w="12192000" h="817245">
                  <a:moveTo>
                    <a:pt x="7688453" y="0"/>
                  </a:moveTo>
                  <a:lnTo>
                    <a:pt x="5607939" y="0"/>
                  </a:lnTo>
                  <a:lnTo>
                    <a:pt x="5607812" y="0"/>
                  </a:lnTo>
                  <a:lnTo>
                    <a:pt x="3400425" y="0"/>
                  </a:lnTo>
                  <a:lnTo>
                    <a:pt x="3400425" y="816698"/>
                  </a:lnTo>
                  <a:lnTo>
                    <a:pt x="5607812" y="816698"/>
                  </a:lnTo>
                  <a:lnTo>
                    <a:pt x="5607939" y="816698"/>
                  </a:lnTo>
                  <a:lnTo>
                    <a:pt x="7688453" y="816698"/>
                  </a:lnTo>
                  <a:lnTo>
                    <a:pt x="7688453" y="0"/>
                  </a:lnTo>
                  <a:close/>
                </a:path>
                <a:path w="12192000" h="817245">
                  <a:moveTo>
                    <a:pt x="12191987" y="0"/>
                  </a:moveTo>
                  <a:lnTo>
                    <a:pt x="9858375" y="0"/>
                  </a:lnTo>
                  <a:lnTo>
                    <a:pt x="7688580" y="0"/>
                  </a:lnTo>
                  <a:lnTo>
                    <a:pt x="7688580" y="816698"/>
                  </a:lnTo>
                  <a:lnTo>
                    <a:pt x="9858375" y="816698"/>
                  </a:lnTo>
                  <a:lnTo>
                    <a:pt x="12191987" y="816698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EBF0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639952"/>
              <a:ext cx="12192000" cy="5408295"/>
            </a:xfrm>
            <a:custGeom>
              <a:avLst/>
              <a:gdLst/>
              <a:ahLst/>
              <a:cxnLst/>
              <a:rect l="l" t="t" r="r" b="b"/>
              <a:pathLst>
                <a:path w="12192000" h="5408295">
                  <a:moveTo>
                    <a:pt x="12191987" y="5394985"/>
                  </a:moveTo>
                  <a:lnTo>
                    <a:pt x="0" y="5394985"/>
                  </a:lnTo>
                  <a:lnTo>
                    <a:pt x="0" y="5407685"/>
                  </a:lnTo>
                  <a:lnTo>
                    <a:pt x="12191987" y="5407685"/>
                  </a:lnTo>
                  <a:lnTo>
                    <a:pt x="12191987" y="5394985"/>
                  </a:lnTo>
                  <a:close/>
                </a:path>
                <a:path w="12192000" h="5408295">
                  <a:moveTo>
                    <a:pt x="12191987" y="4236720"/>
                  </a:moveTo>
                  <a:lnTo>
                    <a:pt x="0" y="4236720"/>
                  </a:lnTo>
                  <a:lnTo>
                    <a:pt x="0" y="4249420"/>
                  </a:lnTo>
                  <a:lnTo>
                    <a:pt x="12191987" y="4249420"/>
                  </a:lnTo>
                  <a:lnTo>
                    <a:pt x="12191987" y="4236720"/>
                  </a:lnTo>
                  <a:close/>
                </a:path>
                <a:path w="12192000" h="5408295">
                  <a:moveTo>
                    <a:pt x="12191987" y="2651760"/>
                  </a:moveTo>
                  <a:lnTo>
                    <a:pt x="0" y="2651760"/>
                  </a:lnTo>
                  <a:lnTo>
                    <a:pt x="0" y="2664460"/>
                  </a:lnTo>
                  <a:lnTo>
                    <a:pt x="12191987" y="2664460"/>
                  </a:lnTo>
                  <a:lnTo>
                    <a:pt x="12191987" y="2651760"/>
                  </a:lnTo>
                  <a:close/>
                </a:path>
                <a:path w="12192000" h="5408295">
                  <a:moveTo>
                    <a:pt x="12191987" y="1358900"/>
                  </a:moveTo>
                  <a:lnTo>
                    <a:pt x="0" y="1358900"/>
                  </a:lnTo>
                  <a:lnTo>
                    <a:pt x="0" y="1397000"/>
                  </a:lnTo>
                  <a:lnTo>
                    <a:pt x="12191987" y="1397000"/>
                  </a:lnTo>
                  <a:lnTo>
                    <a:pt x="12191987" y="1358900"/>
                  </a:lnTo>
                  <a:close/>
                </a:path>
                <a:path w="12192000" h="5408295">
                  <a:moveTo>
                    <a:pt x="1219198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2191987" y="1270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-66155" y="646302"/>
          <a:ext cx="12404725" cy="629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139"/>
                <a:gridCol w="1838960"/>
                <a:gridCol w="2207895"/>
                <a:gridCol w="2081529"/>
                <a:gridCol w="2170429"/>
                <a:gridCol w="2404110"/>
              </a:tblGrid>
              <a:tr h="1371600">
                <a:tc>
                  <a:txBody>
                    <a:bodyPr/>
                    <a:lstStyle/>
                    <a:p>
                      <a:pPr algn="ctr" marL="113030" marR="252729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r>
                        <a:rPr dirty="0" sz="2800" spc="-7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THE 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PAPER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723265" marR="272415" indent="-445134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dirty="0" sz="2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 (S)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55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288925">
                        <a:lnSpc>
                          <a:spcPct val="100000"/>
                        </a:lnSpc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PUBLISHER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98755">
                        <a:lnSpc>
                          <a:spcPct val="100000"/>
                        </a:lnSpc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PAPER</a:t>
                      </a:r>
                      <a:r>
                        <a:rPr dirty="0" sz="2800" spc="-1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GIST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554355" marR="155575" indent="-390525">
                        <a:lnSpc>
                          <a:spcPct val="100000"/>
                        </a:lnSpc>
                        <a:spcBef>
                          <a:spcPts val="1855"/>
                        </a:spcBef>
                      </a:pPr>
                      <a:r>
                        <a:rPr dirty="0" sz="2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TECHNOLOG 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 </a:t>
                      </a:r>
                      <a:r>
                        <a:rPr dirty="0" sz="2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355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2420">
                        <a:lnSpc>
                          <a:spcPct val="100000"/>
                        </a:lnSpc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DRAWBACKS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6FAC46"/>
                    </a:solidFill>
                  </a:tcPr>
                </a:tc>
              </a:tr>
              <a:tr h="1280160">
                <a:tc>
                  <a:txBody>
                    <a:bodyPr/>
                    <a:lstStyle/>
                    <a:p>
                      <a:pPr marL="31750" marR="737235" indent="31750">
                        <a:lnSpc>
                          <a:spcPct val="100800"/>
                        </a:lnSpc>
                        <a:spcBef>
                          <a:spcPts val="260"/>
                        </a:spcBef>
                      </a:pPr>
                      <a:r>
                        <a:rPr dirty="0" sz="1300" spc="-10">
                          <a:latin typeface="Calibri"/>
                          <a:cs typeface="Calibri"/>
                        </a:rPr>
                        <a:t>genfaces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ecognition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34975">
                        <a:lnSpc>
                          <a:spcPct val="100800"/>
                        </a:lnSpc>
                        <a:spcBef>
                          <a:spcPts val="260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Matthew</a:t>
                      </a:r>
                      <a:r>
                        <a:rPr dirty="0" sz="13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Turk,</a:t>
                      </a:r>
                      <a:r>
                        <a:rPr dirty="0" sz="13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Alex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Pentland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79780">
                        <a:lnSpc>
                          <a:spcPct val="100800"/>
                        </a:lnSpc>
                        <a:spcBef>
                          <a:spcPts val="260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Journal</a:t>
                      </a:r>
                      <a:r>
                        <a:rPr dirty="0" sz="13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Cognitive Neuroscience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60045">
                        <a:lnSpc>
                          <a:spcPct val="100200"/>
                        </a:lnSpc>
                        <a:spcBef>
                          <a:spcPts val="270"/>
                        </a:spcBef>
                      </a:pPr>
                      <a:r>
                        <a:rPr dirty="0" sz="1300" spc="-5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reduce</a:t>
                      </a:r>
                      <a:r>
                        <a:rPr dirty="0" sz="13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dimensionality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3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facial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images</a:t>
                      </a:r>
                      <a:r>
                        <a:rPr dirty="0" sz="13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while</a:t>
                      </a:r>
                      <a:r>
                        <a:rPr dirty="0" sz="13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preserving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essential</a:t>
                      </a:r>
                      <a:r>
                        <a:rPr dirty="0" sz="13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features</a:t>
                      </a:r>
                      <a:r>
                        <a:rPr dirty="0" sz="13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recognition.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0365" marR="3746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Principal</a:t>
                      </a:r>
                      <a:r>
                        <a:rPr dirty="0" sz="13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Component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Analysis</a:t>
                      </a:r>
                      <a:r>
                        <a:rPr dirty="0" sz="13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(PCA)</a:t>
                      </a:r>
                      <a:r>
                        <a:rPr dirty="0" sz="1300" spc="-50">
                          <a:latin typeface="Calibri"/>
                          <a:cs typeface="Calibri"/>
                        </a:rPr>
                        <a:t> ,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algn="ctr" marL="224790" marR="219075" indent="-1270">
                        <a:lnSpc>
                          <a:spcPts val="1570"/>
                        </a:lnSpc>
                        <a:spcBef>
                          <a:spcPts val="45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Linear</a:t>
                      </a:r>
                      <a:r>
                        <a:rPr dirty="0" sz="13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algebra</a:t>
                      </a:r>
                      <a:r>
                        <a:rPr dirty="0" sz="13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dimensionality</a:t>
                      </a:r>
                      <a:r>
                        <a:rPr dirty="0" sz="13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reduction.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09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3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eigenfaces</a:t>
                      </a:r>
                      <a:r>
                        <a:rPr dirty="0" sz="13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method is</a:t>
                      </a:r>
                      <a:r>
                        <a:rPr dirty="0" sz="13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highly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sensitive to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 variations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 in</a:t>
                      </a:r>
                      <a:r>
                        <a:rPr dirty="0" sz="13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lighting,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pose,</a:t>
                      </a:r>
                      <a:r>
                        <a:rPr dirty="0" sz="13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expression,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3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occlusion,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leading</a:t>
                      </a:r>
                      <a:r>
                        <a:rPr dirty="0" sz="13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3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reduced</a:t>
                      </a:r>
                      <a:r>
                        <a:rPr dirty="0" sz="13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accuracy</a:t>
                      </a:r>
                      <a:r>
                        <a:rPr dirty="0" sz="13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real-</a:t>
                      </a:r>
                      <a:r>
                        <a:rPr dirty="0" sz="1300">
                          <a:latin typeface="Calibri"/>
                          <a:cs typeface="Calibri"/>
                        </a:rPr>
                        <a:t>world</a:t>
                      </a:r>
                      <a:r>
                        <a:rPr dirty="0" sz="13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00" spc="-10">
                          <a:latin typeface="Calibri"/>
                          <a:cs typeface="Calibri"/>
                        </a:rPr>
                        <a:t>conditions.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4E2CF"/>
                    </a:solidFill>
                  </a:tcPr>
                </a:tc>
              </a:tr>
              <a:tr h="1584960">
                <a:tc>
                  <a:txBody>
                    <a:bodyPr/>
                    <a:lstStyle/>
                    <a:p>
                      <a:pPr marL="97155" marR="290195" indent="-43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eepFace: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Closing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Gap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Human-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07950" marR="161290" indent="-1905">
                        <a:lnSpc>
                          <a:spcPts val="1689"/>
                        </a:lnSpc>
                        <a:spcBef>
                          <a:spcPts val="5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vel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ce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Verification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2255">
                        <a:lnSpc>
                          <a:spcPct val="100400"/>
                        </a:lnSpc>
                        <a:spcBef>
                          <a:spcPts val="265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Yaniv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Taigman, Ming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Yang,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Marc'Aurelio Ranzato,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Lior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Wolf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89560">
                        <a:lnSpc>
                          <a:spcPct val="100200"/>
                        </a:lnSpc>
                        <a:spcBef>
                          <a:spcPts val="27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Proceedings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IEEE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Conference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Computer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Vision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Pattern Recognition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(CVPR)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4620" marR="127000">
                        <a:lnSpc>
                          <a:spcPct val="100200"/>
                        </a:lnSpc>
                        <a:spcBef>
                          <a:spcPts val="27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DeepFace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was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one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deep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learning-based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face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recognition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systems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achieve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near-human accuracy.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Deep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Convolutional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Neural Networks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(CNNs)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3D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face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alignment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better invariance.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367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DeepFace,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despite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its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high accuracy,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requires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large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amounts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labeled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significant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computational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resources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training.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BF0E9"/>
                    </a:solidFill>
                  </a:tcPr>
                </a:tc>
              </a:tr>
              <a:tr h="1158240">
                <a:tc>
                  <a:txBody>
                    <a:bodyPr/>
                    <a:lstStyle/>
                    <a:p>
                      <a:pPr marL="38735" marR="818515" indent="15240">
                        <a:lnSpc>
                          <a:spcPct val="100699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eep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Face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ecognition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8145">
                        <a:lnSpc>
                          <a:spcPct val="100400"/>
                        </a:lnSpc>
                        <a:spcBef>
                          <a:spcPts val="27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Omkar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M.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Parkhi,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Andrea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Vedaldi,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Andrew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Zisserman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4620">
                        <a:lnSpc>
                          <a:spcPct val="100400"/>
                        </a:lnSpc>
                        <a:spcBef>
                          <a:spcPts val="27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Proceedings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British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Machine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Vision</a:t>
                      </a:r>
                      <a:r>
                        <a:rPr dirty="0" sz="14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Conference (BMVC)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79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paper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focused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training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model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large-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scale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datasets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robust</a:t>
                      </a:r>
                      <a:r>
                        <a:rPr dirty="0" sz="1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face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recognition.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44195">
                        <a:lnSpc>
                          <a:spcPct val="100200"/>
                        </a:lnSpc>
                        <a:spcBef>
                          <a:spcPts val="270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VGGNet-based Convolutional</a:t>
                      </a:r>
                      <a:r>
                        <a:rPr dirty="0" sz="14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Neural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Network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,Large-scale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dataset</a:t>
                      </a:r>
                      <a:r>
                        <a:rPr dirty="0" sz="14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training.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6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400" spc="2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struggles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with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extreme variations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pose,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occlusion,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lighting,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limiting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its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real-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world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applicability</a:t>
                      </a:r>
                      <a:r>
                        <a:rPr dirty="0" sz="140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in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uncontrolled</a:t>
                      </a:r>
                      <a:r>
                        <a:rPr dirty="0" sz="14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environments.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D4E2CF"/>
                    </a:solidFill>
                  </a:tcPr>
                </a:tc>
              </a:tr>
              <a:tr h="899160">
                <a:tc>
                  <a:txBody>
                    <a:bodyPr/>
                    <a:lstStyle/>
                    <a:p>
                      <a:pPr marL="38735" marR="290830" indent="68580">
                        <a:lnSpc>
                          <a:spcPct val="100200"/>
                        </a:lnSpc>
                        <a:spcBef>
                          <a:spcPts val="24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ce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Detection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ecognition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by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umans: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Meta-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alytic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Survey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4170">
                        <a:lnSpc>
                          <a:spcPct val="100699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Rachael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S.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Robbins,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Graham</a:t>
                      </a:r>
                      <a:r>
                        <a:rPr dirty="0" sz="1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Hole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93725">
                        <a:lnSpc>
                          <a:spcPct val="100699"/>
                        </a:lnSpc>
                        <a:spcBef>
                          <a:spcPts val="26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Cognitive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Psychology Journal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70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meta-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analysis reviewed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human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cognitive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abilities</a:t>
                      </a:r>
                      <a:r>
                        <a:rPr dirty="0" sz="1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face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detection</a:t>
                      </a:r>
                      <a:r>
                        <a:rPr dirty="0" sz="14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8270">
                        <a:lnSpc>
                          <a:spcPct val="100400"/>
                        </a:lnSpc>
                        <a:spcBef>
                          <a:spcPts val="270"/>
                        </a:spcBef>
                      </a:pPr>
                      <a:r>
                        <a:rPr dirty="0" sz="1400" spc="-20">
                          <a:latin typeface="Calibri"/>
                          <a:cs typeface="Calibri"/>
                        </a:rPr>
                        <a:t>Meta-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analytical surveyAnalysis</a:t>
                      </a:r>
                      <a:r>
                        <a:rPr dirty="0" sz="14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cognitive psychology techniques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41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paper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focuses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human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face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detection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recognition,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but</a:t>
                      </a:r>
                      <a:r>
                        <a:rPr dirty="0" sz="1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its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findings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may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directly translate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machine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learning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EBF0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222" y="171844"/>
            <a:ext cx="8058306" cy="3527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0885">
              <a:lnSpc>
                <a:spcPct val="100000"/>
              </a:lnSpc>
              <a:spcBef>
                <a:spcPts val="100"/>
              </a:spcBef>
            </a:pPr>
            <a:r>
              <a:rPr dirty="0"/>
              <a:t>EXISTING</a:t>
            </a:r>
            <a:r>
              <a:rPr dirty="0" spc="-15"/>
              <a:t> </a:t>
            </a:r>
            <a:r>
              <a:rPr dirty="0"/>
              <a:t>SYSTEM</a:t>
            </a:r>
            <a:r>
              <a:rPr dirty="0" spc="-225"/>
              <a:t> </a:t>
            </a:r>
            <a:r>
              <a:rPr dirty="0" spc="-10"/>
              <a:t>ARCHITECTURE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3294" y="1506474"/>
            <a:ext cx="8190561" cy="38449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9528" y="249713"/>
            <a:ext cx="8308342" cy="3541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1748" y="97916"/>
            <a:ext cx="83337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dirty="0" spc="-120"/>
              <a:t> </a:t>
            </a:r>
            <a:r>
              <a:rPr dirty="0"/>
              <a:t>SYSTEM</a:t>
            </a:r>
            <a:r>
              <a:rPr dirty="0" spc="-225"/>
              <a:t> </a:t>
            </a:r>
            <a:r>
              <a:rPr dirty="0" spc="-10"/>
              <a:t>ARCHITECTURE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625" y="1393894"/>
            <a:ext cx="10850461" cy="47631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SOFTWARE</a:t>
            </a:r>
            <a:r>
              <a:rPr dirty="0" spc="-195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 spc="-30"/>
              <a:t>HARDWARE</a:t>
            </a:r>
            <a:r>
              <a:rPr dirty="0" spc="-55"/>
              <a:t> </a:t>
            </a:r>
            <a:r>
              <a:rPr dirty="0" spc="-10"/>
              <a:t>REQUIREMENTS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801" y="3361134"/>
            <a:ext cx="118388" cy="11850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801" y="3871674"/>
            <a:ext cx="118388" cy="11850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801" y="4382214"/>
            <a:ext cx="118388" cy="11850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93419" y="1791311"/>
            <a:ext cx="3847465" cy="2844800"/>
          </a:xfrm>
          <a:prstGeom prst="rect">
            <a:avLst/>
          </a:prstGeom>
        </p:spPr>
        <p:txBody>
          <a:bodyPr wrap="square" lIns="0" tIns="228600" rIns="0" bIns="0" rtlCol="0" vert="horz">
            <a:spAutoFit/>
          </a:bodyPr>
          <a:lstStyle/>
          <a:p>
            <a:pPr marL="1270635">
              <a:lnSpc>
                <a:spcPct val="100000"/>
              </a:lnSpc>
              <a:spcBef>
                <a:spcPts val="1800"/>
              </a:spcBef>
            </a:pPr>
            <a:r>
              <a:rPr dirty="0" sz="2800" spc="-10" b="1">
                <a:solidFill>
                  <a:srgbClr val="00AF50"/>
                </a:solidFill>
                <a:latin typeface="Times New Roman"/>
                <a:cs typeface="Times New Roman"/>
              </a:rPr>
              <a:t>HARDWARE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700"/>
              </a:spcBef>
              <a:buClr>
                <a:srgbClr val="FF0000"/>
              </a:buClr>
              <a:buFont typeface="Arial MT"/>
              <a:buChar char="•"/>
              <a:tabLst>
                <a:tab pos="240029" algn="l"/>
              </a:tabLst>
            </a:pPr>
            <a:r>
              <a:rPr dirty="0" sz="2800" spc="-10">
                <a:latin typeface="Times New Roman"/>
                <a:cs typeface="Times New Roman"/>
              </a:rPr>
              <a:t>Camera</a:t>
            </a:r>
            <a:endParaRPr sz="2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Font typeface="Arial MT"/>
              <a:buChar char="•"/>
              <a:tabLst>
                <a:tab pos="329565" algn="l"/>
              </a:tabLst>
            </a:pPr>
            <a:r>
              <a:rPr dirty="0" sz="2800">
                <a:latin typeface="Times New Roman"/>
                <a:cs typeface="Times New Roman"/>
              </a:rPr>
              <a:t>8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GB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RAM</a:t>
            </a:r>
            <a:endParaRPr sz="2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Clr>
                <a:srgbClr val="FF0000"/>
              </a:buClr>
              <a:buFont typeface="Arial MT"/>
              <a:buChar char="•"/>
              <a:tabLst>
                <a:tab pos="329565" algn="l"/>
              </a:tabLst>
            </a:pPr>
            <a:r>
              <a:rPr dirty="0" sz="2800">
                <a:latin typeface="Times New Roman"/>
                <a:cs typeface="Times New Roman"/>
              </a:rPr>
              <a:t>500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MB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GB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storage</a:t>
            </a:r>
            <a:endParaRPr sz="2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Clr>
                <a:srgbClr val="FF0000"/>
              </a:buClr>
              <a:buFont typeface="Arial MT"/>
              <a:buChar char="•"/>
              <a:tabLst>
                <a:tab pos="329565" algn="l"/>
              </a:tabLst>
            </a:pPr>
            <a:r>
              <a:rPr dirty="0" sz="2800">
                <a:latin typeface="Times New Roman"/>
                <a:cs typeface="Times New Roman"/>
              </a:rPr>
              <a:t>2.0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GHz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Processor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0217" y="3246834"/>
            <a:ext cx="118388" cy="11394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0217" y="3757374"/>
            <a:ext cx="118388" cy="11394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00217" y="4267914"/>
            <a:ext cx="118388" cy="11394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470393" y="1906990"/>
            <a:ext cx="3374390" cy="261366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890"/>
              </a:spcBef>
            </a:pPr>
            <a:r>
              <a:rPr dirty="0" sz="2800" spc="-10" b="1">
                <a:solidFill>
                  <a:srgbClr val="00AF50"/>
                </a:solidFill>
                <a:latin typeface="Times New Roman"/>
                <a:cs typeface="Times New Roman"/>
              </a:rPr>
              <a:t>SOFTWARE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Arial MT"/>
              <a:buChar char="•"/>
              <a:tabLst>
                <a:tab pos="240029" algn="l"/>
              </a:tabLst>
            </a:pPr>
            <a:r>
              <a:rPr dirty="0" sz="2800" spc="-10">
                <a:latin typeface="Times New Roman"/>
                <a:cs typeface="Times New Roman"/>
              </a:rPr>
              <a:t>Python</a:t>
            </a:r>
            <a:endParaRPr sz="2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Font typeface="Arial MT"/>
              <a:buChar char="•"/>
              <a:tabLst>
                <a:tab pos="329565" algn="l"/>
              </a:tabLst>
            </a:pPr>
            <a:r>
              <a:rPr dirty="0" sz="2800" spc="-10">
                <a:latin typeface="Times New Roman"/>
                <a:cs typeface="Times New Roman"/>
              </a:rPr>
              <a:t>OpenCV</a:t>
            </a:r>
            <a:endParaRPr sz="2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660"/>
              </a:spcBef>
              <a:buClr>
                <a:srgbClr val="FF0000"/>
              </a:buClr>
              <a:buFont typeface="Arial MT"/>
              <a:buChar char="•"/>
              <a:tabLst>
                <a:tab pos="329565" algn="l"/>
              </a:tabLst>
            </a:pPr>
            <a:r>
              <a:rPr dirty="0" sz="2800" spc="-10">
                <a:latin typeface="Times New Roman"/>
                <a:cs typeface="Times New Roman"/>
              </a:rPr>
              <a:t>MySQL</a:t>
            </a:r>
            <a:endParaRPr sz="280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660"/>
              </a:spcBef>
              <a:buClr>
                <a:srgbClr val="FF0000"/>
              </a:buClr>
              <a:buFont typeface="Arial MT"/>
              <a:buChar char="•"/>
              <a:tabLst>
                <a:tab pos="323215" algn="l"/>
              </a:tabLst>
            </a:pPr>
            <a:r>
              <a:rPr dirty="0" sz="2800" spc="-65">
                <a:latin typeface="Times New Roman"/>
                <a:cs typeface="Times New Roman"/>
              </a:rPr>
              <a:t>Web-</a:t>
            </a:r>
            <a:r>
              <a:rPr dirty="0" sz="2800">
                <a:latin typeface="Times New Roman"/>
                <a:cs typeface="Times New Roman"/>
              </a:rPr>
              <a:t>based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interfaces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9878" y="172419"/>
            <a:ext cx="2317419" cy="3493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34154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MODULES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38555" y="3049523"/>
            <a:ext cx="996315" cy="2387600"/>
            <a:chOff x="638555" y="3049523"/>
            <a:chExt cx="996315" cy="23876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555" y="3049523"/>
              <a:ext cx="995933" cy="103708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5" y="3724655"/>
              <a:ext cx="995933" cy="103708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555" y="4399787"/>
              <a:ext cx="995933" cy="1037082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916939" y="1714779"/>
            <a:ext cx="7914640" cy="34036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620"/>
              </a:spcBef>
              <a:buClr>
                <a:srgbClr val="FF0000"/>
              </a:buClr>
              <a:buAutoNum type="arabicPeriod"/>
              <a:tabLst>
                <a:tab pos="583565" algn="l"/>
              </a:tabLst>
            </a:pPr>
            <a:r>
              <a:rPr dirty="0" sz="4000">
                <a:latin typeface="Times New Roman"/>
                <a:cs typeface="Times New Roman"/>
              </a:rPr>
              <a:t>GUI</a:t>
            </a:r>
            <a:r>
              <a:rPr dirty="0" sz="4000" spc="-125">
                <a:latin typeface="Times New Roman"/>
                <a:cs typeface="Times New Roman"/>
              </a:rPr>
              <a:t> </a:t>
            </a:r>
            <a:r>
              <a:rPr dirty="0" sz="4000" spc="-50">
                <a:latin typeface="Times New Roman"/>
                <a:cs typeface="Times New Roman"/>
              </a:rPr>
              <a:t>CREATION</a:t>
            </a:r>
            <a:r>
              <a:rPr dirty="0" sz="4000" spc="-120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MODULE</a:t>
            </a:r>
            <a:endParaRPr sz="4000">
              <a:latin typeface="Times New Roman"/>
              <a:cs typeface="Times New Roman"/>
            </a:endParaRPr>
          </a:p>
          <a:p>
            <a:pPr marL="583565" indent="-570865">
              <a:lnSpc>
                <a:spcPct val="100000"/>
              </a:lnSpc>
              <a:spcBef>
                <a:spcPts val="515"/>
              </a:spcBef>
              <a:buClr>
                <a:srgbClr val="FF0000"/>
              </a:buClr>
              <a:buAutoNum type="arabicPeriod"/>
              <a:tabLst>
                <a:tab pos="583565" algn="l"/>
              </a:tabLst>
            </a:pPr>
            <a:r>
              <a:rPr dirty="0" sz="4000" spc="-80">
                <a:latin typeface="Times New Roman"/>
                <a:cs typeface="Times New Roman"/>
              </a:rPr>
              <a:t>FACE-</a:t>
            </a:r>
            <a:r>
              <a:rPr dirty="0" sz="4000">
                <a:latin typeface="Times New Roman"/>
                <a:cs typeface="Times New Roman"/>
              </a:rPr>
              <a:t>RECOGNITION</a:t>
            </a:r>
            <a:r>
              <a:rPr dirty="0" sz="4000" spc="-110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MODULE</a:t>
            </a:r>
            <a:endParaRPr sz="4000">
              <a:latin typeface="Times New Roman"/>
              <a:cs typeface="Times New Roman"/>
            </a:endParaRPr>
          </a:p>
          <a:p>
            <a:pPr marL="710565" indent="-697865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AutoNum type="arabicPeriod"/>
              <a:tabLst>
                <a:tab pos="710565" algn="l"/>
              </a:tabLst>
            </a:pPr>
            <a:r>
              <a:rPr dirty="0" sz="4000">
                <a:latin typeface="Times New Roman"/>
                <a:cs typeface="Times New Roman"/>
              </a:rPr>
              <a:t>IMAGE</a:t>
            </a:r>
            <a:r>
              <a:rPr dirty="0" sz="4000" spc="-12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PROCESSING</a:t>
            </a:r>
            <a:r>
              <a:rPr dirty="0" sz="4000" spc="-110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MODULE</a:t>
            </a:r>
            <a:endParaRPr sz="4000">
              <a:latin typeface="Times New Roman"/>
              <a:cs typeface="Times New Roman"/>
            </a:endParaRPr>
          </a:p>
          <a:p>
            <a:pPr marL="710565" indent="-697865">
              <a:lnSpc>
                <a:spcPct val="100000"/>
              </a:lnSpc>
              <a:spcBef>
                <a:spcPts val="515"/>
              </a:spcBef>
              <a:buClr>
                <a:srgbClr val="FF0000"/>
              </a:buClr>
              <a:buAutoNum type="arabicPeriod"/>
              <a:tabLst>
                <a:tab pos="710565" algn="l"/>
              </a:tabLst>
            </a:pPr>
            <a:r>
              <a:rPr dirty="0" sz="4000" spc="-75">
                <a:latin typeface="Times New Roman"/>
                <a:cs typeface="Times New Roman"/>
              </a:rPr>
              <a:t>DATE</a:t>
            </a:r>
            <a:r>
              <a:rPr dirty="0" sz="4000" spc="-15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STORAGE</a:t>
            </a:r>
            <a:r>
              <a:rPr dirty="0" sz="4000" spc="-114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MODULE</a:t>
            </a:r>
            <a:endParaRPr sz="4000">
              <a:latin typeface="Times New Roman"/>
              <a:cs typeface="Times New Roman"/>
            </a:endParaRPr>
          </a:p>
          <a:p>
            <a:pPr marL="710565" indent="-697865">
              <a:lnSpc>
                <a:spcPct val="100000"/>
              </a:lnSpc>
              <a:spcBef>
                <a:spcPts val="520"/>
              </a:spcBef>
              <a:buClr>
                <a:srgbClr val="FF0000"/>
              </a:buClr>
              <a:buAutoNum type="arabicPeriod"/>
              <a:tabLst>
                <a:tab pos="710565" algn="l"/>
              </a:tabLst>
            </a:pPr>
            <a:r>
              <a:rPr dirty="0" sz="4000" spc="-225">
                <a:latin typeface="Times New Roman"/>
                <a:cs typeface="Times New Roman"/>
              </a:rPr>
              <a:t>DATA</a:t>
            </a:r>
            <a:r>
              <a:rPr dirty="0" sz="4000" spc="-19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HANDLING</a:t>
            </a:r>
            <a:r>
              <a:rPr dirty="0" sz="4000" spc="-195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MODULE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Sridarseni.K.P</dc:creator>
  <dcterms:created xsi:type="dcterms:W3CDTF">2024-12-05T23:46:51Z</dcterms:created>
  <dcterms:modified xsi:type="dcterms:W3CDTF">2024-12-05T23:46:51Z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2024-12-05T00:00:00Z</vt:filetime>
  </property>
  <property fmtid="{D5CDD505-2E9C-101B-9397-08002B2CF9AE}" pid="5" name="Producer">
    <vt:lpwstr>Microsoft® PowerPoint® 2021</vt:lpwstr>
  </property>
</Properties>
</file>