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8" r:id="rId6"/>
    <p:sldId id="291" r:id="rId7"/>
    <p:sldId id="290" r:id="rId8"/>
    <p:sldId id="292" r:id="rId9"/>
    <p:sldId id="293" r:id="rId10"/>
    <p:sldId id="296" r:id="rId11"/>
    <p:sldId id="297" r:id="rId12"/>
    <p:sldId id="294" r:id="rId13"/>
    <p:sldId id="295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76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5412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 CARD</a:t>
            </a:r>
            <a:endParaRPr lang="en-US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35357" y="367304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29737" y="-1317118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774821" y="3288017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638CF2A-55C5-330A-DD2E-869E3276CDF0}"/>
              </a:ext>
            </a:extLst>
          </p:cNvPr>
          <p:cNvSpPr txBox="1"/>
          <p:nvPr/>
        </p:nvSpPr>
        <p:spPr>
          <a:xfrm>
            <a:off x="4422555" y="5021124"/>
            <a:ext cx="3931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WEEKLY </a:t>
            </a:r>
          </a:p>
          <a:p>
            <a:r>
              <a:rPr lang="en-US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 REPORT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50000"/>
            </a:schemeClr>
          </a:fgClr>
          <a:bgClr>
            <a:schemeClr val="accent3">
              <a:lumMod val="7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40D5D-FC24-60CD-08D2-2DAC4F4F4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9D5C4-3FCA-1D20-E808-9E2D7CACDC3E}"/>
              </a:ext>
            </a:extLst>
          </p:cNvPr>
          <p:cNvSpPr txBox="1"/>
          <p:nvPr/>
        </p:nvSpPr>
        <p:spPr>
          <a:xfrm>
            <a:off x="351639" y="478192"/>
            <a:ext cx="11624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accent4"/>
                </a:solidFill>
                <a:latin typeface="Castellar" panose="020A0402060406010301" pitchFamily="18" charset="0"/>
              </a:rPr>
              <a:t>📊 </a:t>
            </a:r>
            <a:r>
              <a:rPr lang="en-US" sz="32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Final Project Insights:</a:t>
            </a:r>
            <a:r>
              <a:rPr lang="en-US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 </a:t>
            </a:r>
            <a:r>
              <a:rPr lang="en-US" sz="2800" b="1" dirty="0">
                <a:solidFill>
                  <a:schemeClr val="accent4"/>
                </a:solidFill>
                <a:latin typeface="Castellar" panose="020A0402060406010301" pitchFamily="18" charset="0"/>
              </a:rPr>
              <a:t>Week 53 (December 31</a:t>
            </a:r>
            <a:r>
              <a:rPr lang="en-US" sz="2000" b="1" dirty="0">
                <a:solidFill>
                  <a:schemeClr val="accent4"/>
                </a:solidFill>
                <a:latin typeface="Candara" panose="020E0502030303020204" pitchFamily="34" charset="0"/>
              </a:rPr>
              <a:t>st</a:t>
            </a:r>
            <a:r>
              <a:rPr lang="en-US" sz="2800" b="1" dirty="0">
                <a:solidFill>
                  <a:schemeClr val="accent4"/>
                </a:solidFill>
                <a:latin typeface="Castellar" panose="020A0402060406010301" pitchFamily="18" charset="0"/>
              </a:rPr>
              <a:t>)</a:t>
            </a:r>
          </a:p>
          <a:p>
            <a:pPr algn="just"/>
            <a:endParaRPr lang="en-US" sz="2800" b="1" dirty="0">
              <a:solidFill>
                <a:schemeClr val="accent4"/>
              </a:solidFill>
              <a:latin typeface="Castellar" panose="020A0402060406010301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398EA-3272-46EF-5BF9-DCB0F2532BDB}"/>
              </a:ext>
            </a:extLst>
          </p:cNvPr>
          <p:cNvSpPr txBox="1"/>
          <p:nvPr/>
        </p:nvSpPr>
        <p:spPr>
          <a:xfrm>
            <a:off x="792980" y="1275262"/>
            <a:ext cx="10605948" cy="509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</a:rPr>
              <a:t>II. Overview Year-to-Date (YTD): 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This shows the overall performance of the card program for the whole year.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Total revenue is $56.5M</a:t>
            </a:r>
            <a:r>
              <a:rPr lang="en-US" sz="1600" dirty="0">
                <a:solidFill>
                  <a:schemeClr val="bg1"/>
                </a:solidFill>
              </a:rPr>
              <a:t>. This is the total money the card program made.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Total interest is $8M</a:t>
            </a:r>
            <a:r>
              <a:rPr lang="en-US" sz="1600" dirty="0">
                <a:solidFill>
                  <a:schemeClr val="bg1"/>
                </a:solidFill>
              </a:rPr>
              <a:t>. This is the income made just from revolving credit (customers paying interest).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Total transaction amount is $45.5M</a:t>
            </a:r>
            <a:r>
              <a:rPr lang="en-US" sz="1600" dirty="0">
                <a:solidFill>
                  <a:schemeClr val="bg1"/>
                </a:solidFill>
              </a:rPr>
              <a:t>. This is the total value of all purchases made on the cards.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Male customers contribute more in revenue ( $31M )</a:t>
            </a:r>
            <a:r>
              <a:rPr lang="en-US" sz="1600" dirty="0">
                <a:solidFill>
                  <a:schemeClr val="bg1"/>
                </a:solidFill>
              </a:rPr>
              <a:t>, compared to </a:t>
            </a:r>
            <a:r>
              <a:rPr lang="en-US" sz="1600" b="1" dirty="0">
                <a:solidFill>
                  <a:schemeClr val="bg1"/>
                </a:solidFill>
              </a:rPr>
              <a:t>female customers ( $26M )</a:t>
            </a:r>
            <a:r>
              <a:rPr lang="en-US" sz="1600" dirty="0">
                <a:solidFill>
                  <a:schemeClr val="bg1"/>
                </a:solidFill>
              </a:rPr>
              <a:t>. We need to find a way 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 to increase spending from the female segment.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Blue &amp; Silver credit cards contribute to 93% of all transactions</a:t>
            </a:r>
            <a:r>
              <a:rPr lang="en-US" sz="1600" dirty="0">
                <a:solidFill>
                  <a:schemeClr val="bg1"/>
                </a:solidFill>
              </a:rPr>
              <a:t>. Almost all activity comes from these two card types.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TX, NY, &amp; CA are contributing 68% </a:t>
            </a:r>
            <a:r>
              <a:rPr lang="en-US" sz="1600" dirty="0">
                <a:solidFill>
                  <a:schemeClr val="bg1"/>
                </a:solidFill>
              </a:rPr>
              <a:t> of the total business. The card is very popular in these three states.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Overall Activation rate is 57.5% </a:t>
            </a:r>
            <a:r>
              <a:rPr lang="en-US" sz="1600" dirty="0">
                <a:solidFill>
                  <a:schemeClr val="bg1"/>
                </a:solidFill>
              </a:rPr>
              <a:t>. Over half of new cards are being used, but we need to activate the remaining cards to bring in more revenue.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Overall Delinquent rate is 6.06% </a:t>
            </a:r>
            <a:r>
              <a:rPr lang="en-US" sz="1600" dirty="0">
                <a:solidFill>
                  <a:schemeClr val="bg1"/>
                </a:solidFill>
              </a:rPr>
              <a:t>. A very low number of customers are late on payments, which means the portfolio is financially healthy.</a:t>
            </a:r>
          </a:p>
        </p:txBody>
      </p:sp>
    </p:spTree>
    <p:extLst>
      <p:ext uri="{BB962C8B-B14F-4D97-AF65-F5344CB8AC3E}">
        <p14:creationId xmlns:p14="http://schemas.microsoft.com/office/powerpoint/2010/main" val="299347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CE498-025F-4184-8951-671243EFDA24}"/>
              </a:ext>
            </a:extLst>
          </p:cNvPr>
          <p:cNvSpPr txBox="1"/>
          <p:nvPr/>
        </p:nvSpPr>
        <p:spPr>
          <a:xfrm>
            <a:off x="10085033" y="6388392"/>
            <a:ext cx="210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By Sahabaz Khan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50000"/>
            </a:schemeClr>
          </a:fgClr>
          <a:bgClr>
            <a:schemeClr val="accent3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77ECAB-9D12-F19D-A1E4-420E9126C906}"/>
              </a:ext>
            </a:extLst>
          </p:cNvPr>
          <p:cNvSpPr txBox="1"/>
          <p:nvPr/>
        </p:nvSpPr>
        <p:spPr>
          <a:xfrm>
            <a:off x="981075" y="609600"/>
            <a:ext cx="8477250" cy="46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Content</a:t>
            </a:r>
            <a:r>
              <a:rPr lang="en-US" sz="4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:</a:t>
            </a:r>
          </a:p>
          <a:p>
            <a:endParaRPr lang="en-US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Project objective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Data from SQL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Data processing &amp; DAX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Snapshots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Dashboard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160469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50000"/>
            </a:schemeClr>
          </a:fgClr>
          <a:bgClr>
            <a:schemeClr val="accent3">
              <a:lumMod val="7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DEADE6-FDE1-5BEB-B1BC-1595E74B0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D1A76-C8EF-D9A8-0BC2-52450BCC6763}"/>
              </a:ext>
            </a:extLst>
          </p:cNvPr>
          <p:cNvSpPr txBox="1"/>
          <p:nvPr/>
        </p:nvSpPr>
        <p:spPr>
          <a:xfrm>
            <a:off x="417250" y="504825"/>
            <a:ext cx="109270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Project Objective</a:t>
            </a: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:</a:t>
            </a:r>
          </a:p>
          <a:p>
            <a:pPr algn="just"/>
            <a:endParaRPr lang="en-US" sz="4400" dirty="0">
              <a:solidFill>
                <a:schemeClr val="accent4"/>
              </a:solidFill>
              <a:latin typeface="Castellar" panose="020A0402060406010301" pitchFamily="18" charset="0"/>
            </a:endParaRPr>
          </a:p>
          <a:p>
            <a:pPr algn="just"/>
            <a:endParaRPr lang="en-US" sz="3200" dirty="0">
              <a:solidFill>
                <a:schemeClr val="bg1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95724-18C9-AADA-2088-963C11A4F892}"/>
              </a:ext>
            </a:extLst>
          </p:cNvPr>
          <p:cNvSpPr txBox="1"/>
          <p:nvPr/>
        </p:nvSpPr>
        <p:spPr>
          <a:xfrm>
            <a:off x="781235" y="1624614"/>
            <a:ext cx="10306975" cy="389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To build a complete weekly dashboard that gives leaders and teams immediate, real-time, clear data on credit card performance.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The dashboard's purpose is to allow stakeholders to easily track trends and analyze operations to ensure effective management.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13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50000"/>
            </a:schemeClr>
          </a:fgClr>
          <a:bgClr>
            <a:schemeClr val="accent3">
              <a:lumMod val="7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79CF81-FAD6-F1C0-B6BE-FE4776A31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A9B68C-53AD-40BE-5734-DA40122D4993}"/>
              </a:ext>
            </a:extLst>
          </p:cNvPr>
          <p:cNvSpPr txBox="1"/>
          <p:nvPr/>
        </p:nvSpPr>
        <p:spPr>
          <a:xfrm>
            <a:off x="485774" y="504825"/>
            <a:ext cx="111156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Import data to SQL database</a:t>
            </a: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:</a:t>
            </a:r>
            <a:endParaRPr lang="en-US" sz="4400" b="1" u="sng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  <a:p>
            <a:pPr algn="just"/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E338E-7929-31BF-9CA0-8A803795EDAD}"/>
              </a:ext>
            </a:extLst>
          </p:cNvPr>
          <p:cNvSpPr txBox="1"/>
          <p:nvPr/>
        </p:nvSpPr>
        <p:spPr>
          <a:xfrm>
            <a:off x="800100" y="1764089"/>
            <a:ext cx="6562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Prepare csv file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Create tables in SQL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import csv file into SQL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918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50000"/>
            </a:schemeClr>
          </a:fgClr>
          <a:bgClr>
            <a:schemeClr val="accent3">
              <a:lumMod val="7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E4651-087E-F301-28C1-31773E511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D785E-94CE-F70D-A2A4-9F883B2DBAD3}"/>
              </a:ext>
            </a:extLst>
          </p:cNvPr>
          <p:cNvSpPr txBox="1"/>
          <p:nvPr/>
        </p:nvSpPr>
        <p:spPr>
          <a:xfrm>
            <a:off x="485774" y="504825"/>
            <a:ext cx="111156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DAX Queries</a:t>
            </a: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:</a:t>
            </a:r>
            <a:endParaRPr lang="en-US" sz="4400" b="1" u="sng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  <a:p>
            <a:pPr algn="just"/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AFAB1-DC9D-EB75-5CA1-B5DE2C0BEBE2}"/>
              </a:ext>
            </a:extLst>
          </p:cNvPr>
          <p:cNvSpPr txBox="1"/>
          <p:nvPr/>
        </p:nvSpPr>
        <p:spPr>
          <a:xfrm>
            <a:off x="695325" y="1364039"/>
            <a:ext cx="975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AgeGroup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SWITCH(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TRUE(),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&lt; 30, "20-30",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&gt;= 30 &amp;&amp; 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&lt; 40, "30-40",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&gt;= 40 &amp;&amp; 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&lt; 50, "40-50",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&gt;= 50 &amp;&amp; 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&lt; 60, "50-60",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&gt;= 60, "60+",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"unknown"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IncomeGroup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SWITCH(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TRUE(),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'[income] &lt; 35000, "Low",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'[income] &gt;= 35000 &amp;&amp; 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'[income] &lt;70000, "Med",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'[income] &gt;= 70000, "High",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"unknown"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2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50000"/>
            </a:schemeClr>
          </a:fgClr>
          <a:bgClr>
            <a:schemeClr val="accent3">
              <a:lumMod val="7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1DCDA-44C8-8883-41E2-548D6E9F2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33FA40-9C3D-05BB-B1DE-FC62F93EE4CF}"/>
              </a:ext>
            </a:extLst>
          </p:cNvPr>
          <p:cNvSpPr txBox="1"/>
          <p:nvPr/>
        </p:nvSpPr>
        <p:spPr>
          <a:xfrm>
            <a:off x="485774" y="504825"/>
            <a:ext cx="111156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DAX Queries</a:t>
            </a: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:</a:t>
            </a:r>
            <a:endParaRPr lang="en-US" sz="4400" b="1" u="sng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  <a:p>
            <a:pPr algn="just"/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76AE4-CFCB-4467-8B2C-563B1C227A8B}"/>
              </a:ext>
            </a:extLst>
          </p:cNvPr>
          <p:cNvSpPr txBox="1"/>
          <p:nvPr/>
        </p:nvSpPr>
        <p:spPr>
          <a:xfrm>
            <a:off x="695325" y="1364039"/>
            <a:ext cx="111156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week_num2 </a:t>
            </a:r>
            <a:r>
              <a:rPr lang="en-US" dirty="0">
                <a:solidFill>
                  <a:schemeClr val="bg1"/>
                </a:solidFill>
              </a:rPr>
              <a:t>= WEEKNUM('public cc_detail'[week_start_date])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Revenue </a:t>
            </a:r>
            <a:r>
              <a:rPr lang="en-US" dirty="0">
                <a:solidFill>
                  <a:schemeClr val="bg1"/>
                </a:solidFill>
              </a:rPr>
              <a:t>= 'public cc_detail'[</a:t>
            </a:r>
            <a:r>
              <a:rPr lang="en-US" dirty="0" err="1">
                <a:solidFill>
                  <a:schemeClr val="bg1"/>
                </a:solidFill>
              </a:rPr>
              <a:t>annual_fees</a:t>
            </a:r>
            <a:r>
              <a:rPr lang="en-US" dirty="0">
                <a:solidFill>
                  <a:schemeClr val="bg1"/>
                </a:solidFill>
              </a:rPr>
              <a:t>] + 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total_trans_amt</a:t>
            </a:r>
            <a:r>
              <a:rPr lang="en-US" dirty="0">
                <a:solidFill>
                  <a:schemeClr val="bg1"/>
                </a:solidFill>
              </a:rPr>
              <a:t>] + 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interest_earned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Current_week_Revenue</a:t>
            </a:r>
            <a:r>
              <a:rPr lang="en-US" dirty="0">
                <a:solidFill>
                  <a:schemeClr val="bg1"/>
                </a:solidFill>
              </a:rPr>
              <a:t> = CALCULATE(</a:t>
            </a:r>
          </a:p>
          <a:p>
            <a:r>
              <a:rPr lang="en-US" dirty="0">
                <a:solidFill>
                  <a:schemeClr val="bg1"/>
                </a:solidFill>
              </a:rPr>
              <a:t>    SUM('public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'[Revenue]),</a:t>
            </a:r>
          </a:p>
          <a:p>
            <a:r>
              <a:rPr lang="en-US" dirty="0">
                <a:solidFill>
                  <a:schemeClr val="bg1"/>
                </a:solidFill>
              </a:rPr>
              <a:t>    FILTER(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ALL('public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'),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'[week_num2] = MAX('public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'[week_num2])</a:t>
            </a:r>
          </a:p>
          <a:p>
            <a:r>
              <a:rPr lang="en-US" dirty="0">
                <a:solidFill>
                  <a:schemeClr val="bg1"/>
                </a:solidFill>
              </a:rPr>
              <a:t>    )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Previous_week_Reveneue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CALCULATE( </a:t>
            </a:r>
          </a:p>
          <a:p>
            <a:r>
              <a:rPr lang="en-US" dirty="0">
                <a:solidFill>
                  <a:schemeClr val="bg1"/>
                </a:solidFill>
              </a:rPr>
              <a:t>SUM('public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'[Revenue]), </a:t>
            </a:r>
          </a:p>
          <a:p>
            <a:r>
              <a:rPr lang="en-US" dirty="0">
                <a:solidFill>
                  <a:schemeClr val="bg1"/>
                </a:solidFill>
              </a:rPr>
              <a:t>FILTER( </a:t>
            </a:r>
          </a:p>
          <a:p>
            <a:r>
              <a:rPr lang="en-US" dirty="0">
                <a:solidFill>
                  <a:schemeClr val="bg1"/>
                </a:solidFill>
              </a:rPr>
              <a:t>ALL('public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'), </a:t>
            </a:r>
          </a:p>
          <a:p>
            <a:r>
              <a:rPr lang="en-US" dirty="0">
                <a:solidFill>
                  <a:schemeClr val="bg1"/>
                </a:solidFill>
              </a:rPr>
              <a:t>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'[week_num2] = MAX('public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'[week_num2])-1</a:t>
            </a:r>
          </a:p>
          <a:p>
            <a:r>
              <a:rPr lang="en-US" dirty="0">
                <a:solidFill>
                  <a:schemeClr val="bg1"/>
                </a:solidFill>
              </a:rPr>
              <a:t>    )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3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50000"/>
            </a:schemeClr>
          </a:fgClr>
          <a:bgClr>
            <a:schemeClr val="accent3">
              <a:lumMod val="7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9961B4-B9EF-ED70-F66F-74E21F21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C4C474-30CB-E756-FF68-114F1D91FA9F}"/>
              </a:ext>
            </a:extLst>
          </p:cNvPr>
          <p:cNvSpPr txBox="1"/>
          <p:nvPr/>
        </p:nvSpPr>
        <p:spPr>
          <a:xfrm>
            <a:off x="485774" y="504825"/>
            <a:ext cx="111156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SNAPSHOTS</a:t>
            </a: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:</a:t>
            </a:r>
            <a:endParaRPr lang="en-US" sz="4400" b="1" u="sng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  <a:p>
            <a:pPr algn="just"/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EA440-A63C-D039-5556-4DA269A3B6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854"/>
          <a:stretch>
            <a:fillRect/>
          </a:stretch>
        </p:blipFill>
        <p:spPr>
          <a:xfrm>
            <a:off x="1066550" y="1274266"/>
            <a:ext cx="9954122" cy="52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3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50000"/>
            </a:schemeClr>
          </a:fgClr>
          <a:bgClr>
            <a:schemeClr val="accent3">
              <a:lumMod val="7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E663A1-B63B-6755-7697-C5207C52E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E1640-FB39-4E0C-C67B-725655103A4B}"/>
              </a:ext>
            </a:extLst>
          </p:cNvPr>
          <p:cNvSpPr txBox="1"/>
          <p:nvPr/>
        </p:nvSpPr>
        <p:spPr>
          <a:xfrm>
            <a:off x="485774" y="504825"/>
            <a:ext cx="111156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SNAPSHOTS</a:t>
            </a: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:</a:t>
            </a:r>
            <a:endParaRPr lang="en-US" sz="4400" b="1" u="sng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  <a:p>
            <a:pPr algn="just"/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F6F62-7FCC-9926-1850-BB5D5464C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" t="-602" r="1" b="4677"/>
          <a:stretch>
            <a:fillRect/>
          </a:stretch>
        </p:blipFill>
        <p:spPr>
          <a:xfrm>
            <a:off x="1056443" y="1225118"/>
            <a:ext cx="9964229" cy="53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50000"/>
            </a:schemeClr>
          </a:fgClr>
          <a:bgClr>
            <a:schemeClr val="accent3">
              <a:lumMod val="7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E28883-12C2-2172-8532-C357900E7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6C33B-FFF2-62AE-0730-976B6B453033}"/>
              </a:ext>
            </a:extLst>
          </p:cNvPr>
          <p:cNvSpPr txBox="1"/>
          <p:nvPr/>
        </p:nvSpPr>
        <p:spPr>
          <a:xfrm>
            <a:off x="351639" y="478192"/>
            <a:ext cx="11624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accent4"/>
                </a:solidFill>
                <a:latin typeface="Castellar" panose="020A0402060406010301" pitchFamily="18" charset="0"/>
              </a:rPr>
              <a:t>📊 </a:t>
            </a:r>
            <a:r>
              <a:rPr lang="en-US" sz="32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Final Project Insights:</a:t>
            </a:r>
            <a:r>
              <a:rPr lang="en-US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 </a:t>
            </a:r>
            <a:r>
              <a:rPr lang="en-US" sz="2800" b="1" dirty="0">
                <a:solidFill>
                  <a:schemeClr val="accent4"/>
                </a:solidFill>
                <a:latin typeface="Castellar" panose="020A0402060406010301" pitchFamily="18" charset="0"/>
              </a:rPr>
              <a:t>Week 53 (December 31</a:t>
            </a:r>
            <a:r>
              <a:rPr lang="en-US" sz="2000" b="1" dirty="0">
                <a:solidFill>
                  <a:schemeClr val="accent4"/>
                </a:solidFill>
                <a:latin typeface="Candara" panose="020E0502030303020204" pitchFamily="34" charset="0"/>
              </a:rPr>
              <a:t>st</a:t>
            </a:r>
            <a:r>
              <a:rPr lang="en-US" sz="2800" b="1" dirty="0">
                <a:solidFill>
                  <a:schemeClr val="accent4"/>
                </a:solidFill>
                <a:latin typeface="Castellar" panose="020A0402060406010301" pitchFamily="18" charset="0"/>
              </a:rPr>
              <a:t>)</a:t>
            </a:r>
          </a:p>
          <a:p>
            <a:pPr algn="just"/>
            <a:endParaRPr lang="en-US" sz="2800" b="1" dirty="0">
              <a:solidFill>
                <a:schemeClr val="accent4"/>
              </a:solidFill>
              <a:latin typeface="Castellar" panose="020A0402060406010301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6D461-C9FD-B418-F02A-F8A1E9BC9600}"/>
              </a:ext>
            </a:extLst>
          </p:cNvPr>
          <p:cNvSpPr txBox="1"/>
          <p:nvPr/>
        </p:nvSpPr>
        <p:spPr>
          <a:xfrm>
            <a:off x="792980" y="1275262"/>
            <a:ext cx="994012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</a:rPr>
              <a:t>I. Week Over Week (WoW) Change: 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This shows what changed from the previous week.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Revenue grew by 28.8%</a:t>
            </a:r>
            <a:r>
              <a:rPr lang="en-US" sz="2000" dirty="0">
                <a:solidFill>
                  <a:schemeClr val="bg1"/>
                </a:solidFill>
              </a:rPr>
              <a:t>. This is a huge jump, meaning the last week of the year was very strong for sales.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Total Transaction Amount increased 0.35%</a:t>
            </a:r>
            <a:r>
              <a:rPr lang="en-US" sz="2000" dirty="0">
                <a:solidFill>
                  <a:schemeClr val="bg1"/>
                </a:solidFill>
              </a:rPr>
              <a:t> and </a:t>
            </a:r>
            <a:r>
              <a:rPr lang="en-US" sz="2000" b="1" dirty="0">
                <a:solidFill>
                  <a:schemeClr val="bg1"/>
                </a:solidFill>
              </a:rPr>
              <a:t>Count increased only 0.03%</a:t>
            </a:r>
            <a:r>
              <a:rPr lang="en-US" sz="2000" dirty="0">
                <a:solidFill>
                  <a:schemeClr val="bg1"/>
                </a:solidFill>
              </a:rPr>
              <a:t>. This means customers were not swiping more often, but they were spending </a:t>
            </a:r>
            <a:r>
              <a:rPr lang="en-US" sz="2000" i="1" dirty="0">
                <a:solidFill>
                  <a:schemeClr val="bg1"/>
                </a:solidFill>
              </a:rPr>
              <a:t>much more</a:t>
            </a:r>
            <a:r>
              <a:rPr lang="en-US" sz="2000" dirty="0">
                <a:solidFill>
                  <a:schemeClr val="bg1"/>
                </a:solidFill>
              </a:rPr>
              <a:t> each time 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    they used the card.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Customer count increased by 0.28%</a:t>
            </a:r>
            <a:r>
              <a:rPr lang="en-US" sz="2000" dirty="0">
                <a:solidFill>
                  <a:schemeClr val="bg1"/>
                </a:solidFill>
              </a:rPr>
              <a:t>. The number of cardholders is still growing steadily.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2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103</TotalTime>
  <Words>771</Words>
  <Application>Microsoft Office PowerPoint</Application>
  <PresentationFormat>Widescreen</PresentationFormat>
  <Paragraphs>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Candara</vt:lpstr>
      <vt:lpstr>Castellar</vt:lpstr>
      <vt:lpstr>Century Gothic</vt:lpstr>
      <vt:lpstr>Segoe UI Light</vt:lpstr>
      <vt:lpstr>Wingdings</vt:lpstr>
      <vt:lpstr>Office Theme</vt:lpstr>
      <vt:lpstr>CREDIT CARD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soleman</dc:creator>
  <cp:lastModifiedBy>soleman</cp:lastModifiedBy>
  <cp:revision>3</cp:revision>
  <dcterms:created xsi:type="dcterms:W3CDTF">2025-10-30T06:28:13Z</dcterms:created>
  <dcterms:modified xsi:type="dcterms:W3CDTF">2025-10-30T08:11:54Z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