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  <p:sldMasterId id="2147483685" r:id="rId3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4" r:id="rId13"/>
    <p:sldId id="267" r:id="rId14"/>
    <p:sldId id="265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Proxima Nova" panose="020B0604020202020204" charset="0"/>
      <p:regular r:id="rId21"/>
      <p:bold r:id="rId22"/>
      <p:italic r:id="rId23"/>
      <p:boldItalic r:id="rId24"/>
    </p:embeddedFont>
    <p:embeddedFont>
      <p:font typeface="Raleway" pitchFamily="2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ilash Maurya" initials="KM" lastIdx="1" clrIdx="0">
    <p:extLst>
      <p:ext uri="{19B8F6BF-5375-455C-9EA6-DF929625EA0E}">
        <p15:presenceInfo xmlns:p15="http://schemas.microsoft.com/office/powerpoint/2012/main" userId="90844506096961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-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03T03:55:35.160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749480be0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31749480be0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261378db44_0_16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8" name="Google Shape;288;g3261378db44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261378db44_0_16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8" name="Google Shape;288;g3261378db44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0821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749480be0_2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g31749480be0_2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749480be0_2_7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g31749480be0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261378db44_0_28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g3261378db4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261378db44_0_4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1" name="Google Shape;211;g3261378db4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261378db44_0_8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g3261378db4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261378db44_0_111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4" name="Google Shape;244;g3261378db44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261378db44_0_138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g3261378db44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261378db44_0_14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3261378db44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261378db44_0_14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3261378db44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22101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2834788" y="2003792"/>
            <a:ext cx="34743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1" i="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55608" y="2324024"/>
            <a:ext cx="84327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8056303" y="3248029"/>
            <a:ext cx="1087695" cy="162993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9"/>
          <p:cNvSpPr/>
          <p:nvPr/>
        </p:nvSpPr>
        <p:spPr>
          <a:xfrm>
            <a:off x="-44205" y="4878756"/>
            <a:ext cx="91881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01397" y="281391"/>
            <a:ext cx="261066" cy="30123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9"/>
          <p:cNvSpPr txBox="1"/>
          <p:nvPr/>
        </p:nvSpPr>
        <p:spPr>
          <a:xfrm>
            <a:off x="0" y="0"/>
            <a:ext cx="21084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50" tIns="64250" rIns="64250" bIns="642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9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9"/>
          <p:cNvSpPr txBox="1"/>
          <p:nvPr/>
        </p:nvSpPr>
        <p:spPr>
          <a:xfrm>
            <a:off x="186490" y="4947100"/>
            <a:ext cx="1466700" cy="1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© Copyright HackerEarth 2022</a:t>
            </a:r>
            <a:endParaRPr sz="800" b="0" i="0" u="none" strike="noStrike" cap="none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9"/>
          <p:cNvSpPr txBox="1"/>
          <p:nvPr/>
        </p:nvSpPr>
        <p:spPr>
          <a:xfrm>
            <a:off x="7598530" y="4947100"/>
            <a:ext cx="1087800" cy="1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www.hackerearth.com</a:t>
            </a:r>
            <a:endParaRPr sz="800" b="0" i="0" u="none" strike="noStrike" cap="none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7" name="Google Shape;87;p20"/>
          <p:cNvSpPr/>
          <p:nvPr/>
        </p:nvSpPr>
        <p:spPr>
          <a:xfrm>
            <a:off x="-44205" y="4878756"/>
            <a:ext cx="91881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01397" y="281391"/>
            <a:ext cx="261066" cy="30123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0"/>
          <p:cNvSpPr txBox="1"/>
          <p:nvPr/>
        </p:nvSpPr>
        <p:spPr>
          <a:xfrm>
            <a:off x="0" y="0"/>
            <a:ext cx="21084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50" tIns="64250" rIns="64250" bIns="642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0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0"/>
          <p:cNvSpPr txBox="1"/>
          <p:nvPr/>
        </p:nvSpPr>
        <p:spPr>
          <a:xfrm>
            <a:off x="186490" y="4947100"/>
            <a:ext cx="1466700" cy="1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© Copyright HackerEarth 2022</a:t>
            </a:r>
            <a:endParaRPr sz="800" b="0" i="0" u="none" strike="noStrike" cap="none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20"/>
          <p:cNvSpPr txBox="1"/>
          <p:nvPr/>
        </p:nvSpPr>
        <p:spPr>
          <a:xfrm>
            <a:off x="7598530" y="4947100"/>
            <a:ext cx="1087800" cy="1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www.hackerearth.com</a:t>
            </a:r>
            <a:endParaRPr sz="800" b="0" i="0" u="none" strike="noStrike" cap="none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3" name="Google Shape;93;p20"/>
          <p:cNvPicPr preferRelativeResize="0"/>
          <p:nvPr/>
        </p:nvPicPr>
        <p:blipFill rotWithShape="1">
          <a:blip r:embed="rId3">
            <a:alphaModFix amt="15000"/>
          </a:blip>
          <a:srcRect/>
          <a:stretch/>
        </p:blipFill>
        <p:spPr>
          <a:xfrm flipH="1">
            <a:off x="8196667" y="3935426"/>
            <a:ext cx="947333" cy="942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8" name="Google Shape;118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9" name="Google Shape;11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2" name="Google Shape;122;p28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8056303" y="3248029"/>
            <a:ext cx="1087164" cy="162913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8"/>
          <p:cNvSpPr/>
          <p:nvPr/>
        </p:nvSpPr>
        <p:spPr>
          <a:xfrm>
            <a:off x="-44205" y="4878756"/>
            <a:ext cx="91881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01397" y="281391"/>
            <a:ext cx="260939" cy="30108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8"/>
          <p:cNvSpPr txBox="1"/>
          <p:nvPr/>
        </p:nvSpPr>
        <p:spPr>
          <a:xfrm>
            <a:off x="0" y="0"/>
            <a:ext cx="21084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50" tIns="64250" rIns="64250" bIns="642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8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8"/>
          <p:cNvSpPr txBox="1"/>
          <p:nvPr/>
        </p:nvSpPr>
        <p:spPr>
          <a:xfrm>
            <a:off x="186490" y="4947100"/>
            <a:ext cx="1466700" cy="1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rgbClr val="EEEEEE"/>
                </a:solidFill>
                <a:latin typeface="Proxima Nova"/>
                <a:ea typeface="Proxima Nova"/>
                <a:cs typeface="Proxima Nova"/>
                <a:sym typeface="Proxima Nova"/>
              </a:rPr>
              <a:t>© Copyright HackerEarth 2022</a:t>
            </a:r>
            <a:endParaRPr sz="800" b="0" i="0" u="none" strike="noStrike" cap="none">
              <a:solidFill>
                <a:srgbClr val="EEEEE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28"/>
          <p:cNvSpPr txBox="1"/>
          <p:nvPr/>
        </p:nvSpPr>
        <p:spPr>
          <a:xfrm>
            <a:off x="7598530" y="4947100"/>
            <a:ext cx="1087800" cy="1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rgbClr val="EEEEEE"/>
                </a:solidFill>
                <a:latin typeface="Proxima Nova"/>
                <a:ea typeface="Proxima Nova"/>
                <a:cs typeface="Proxima Nova"/>
                <a:sym typeface="Proxima Nova"/>
              </a:rPr>
              <a:t>www.hackerearth.com</a:t>
            </a:r>
            <a:endParaRPr sz="800" b="0" i="0" u="none" strike="noStrike" cap="none">
              <a:solidFill>
                <a:srgbClr val="EEEEE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1" name="Google Shape;131;p29"/>
          <p:cNvSpPr/>
          <p:nvPr/>
        </p:nvSpPr>
        <p:spPr>
          <a:xfrm>
            <a:off x="-44205" y="4878756"/>
            <a:ext cx="91881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01397" y="281391"/>
            <a:ext cx="260939" cy="30108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9"/>
          <p:cNvSpPr txBox="1"/>
          <p:nvPr/>
        </p:nvSpPr>
        <p:spPr>
          <a:xfrm>
            <a:off x="0" y="0"/>
            <a:ext cx="21084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50" tIns="64250" rIns="64250" bIns="642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9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9"/>
          <p:cNvSpPr txBox="1"/>
          <p:nvPr/>
        </p:nvSpPr>
        <p:spPr>
          <a:xfrm>
            <a:off x="186490" y="4947100"/>
            <a:ext cx="1466700" cy="1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rgbClr val="EEEEEE"/>
                </a:solidFill>
                <a:latin typeface="Proxima Nova"/>
                <a:ea typeface="Proxima Nova"/>
                <a:cs typeface="Proxima Nova"/>
                <a:sym typeface="Proxima Nova"/>
              </a:rPr>
              <a:t>© Copyright HackerEarth 2022</a:t>
            </a:r>
            <a:endParaRPr sz="800" b="0" i="0" u="none" strike="noStrike" cap="none">
              <a:solidFill>
                <a:srgbClr val="EEEEE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29"/>
          <p:cNvSpPr txBox="1"/>
          <p:nvPr/>
        </p:nvSpPr>
        <p:spPr>
          <a:xfrm>
            <a:off x="7598530" y="4947100"/>
            <a:ext cx="1087800" cy="1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rgbClr val="EEEEEE"/>
                </a:solidFill>
                <a:latin typeface="Proxima Nova"/>
                <a:ea typeface="Proxima Nova"/>
                <a:cs typeface="Proxima Nova"/>
                <a:sym typeface="Proxima Nova"/>
              </a:rPr>
              <a:t>www.hackerearth.com</a:t>
            </a:r>
            <a:endParaRPr sz="800" b="0" i="0" u="none" strike="noStrike" cap="none">
              <a:solidFill>
                <a:srgbClr val="EEEEE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7" name="Google Shape;137;p29"/>
          <p:cNvPicPr preferRelativeResize="0"/>
          <p:nvPr/>
        </p:nvPicPr>
        <p:blipFill rotWithShape="1">
          <a:blip r:embed="rId3">
            <a:alphaModFix amt="15000"/>
          </a:blip>
          <a:srcRect/>
          <a:stretch/>
        </p:blipFill>
        <p:spPr>
          <a:xfrm flipH="1">
            <a:off x="8197129" y="3935426"/>
            <a:ext cx="946871" cy="942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0" name="Google Shape;14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4" name="Google Shape;14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" name="Google Shape;155;p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6" name="Google Shape;156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9" name="Google Shape;15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3" name="Google Shape;163;p3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3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2834788" y="2003792"/>
            <a:ext cx="34743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1" i="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8"/>
          <p:cNvSpPr txBox="1">
            <a:spLocks noGrp="1"/>
          </p:cNvSpPr>
          <p:nvPr>
            <p:ph type="body" idx="1"/>
          </p:nvPr>
        </p:nvSpPr>
        <p:spPr>
          <a:xfrm>
            <a:off x="355608" y="2324024"/>
            <a:ext cx="84327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3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3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889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9"/>
          <p:cNvSpPr txBox="1"/>
          <p:nvPr/>
        </p:nvSpPr>
        <p:spPr>
          <a:xfrm>
            <a:off x="762136" y="323307"/>
            <a:ext cx="6124861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600" b="1" i="0" u="none" strike="noStrike" cap="none" dirty="0">
                <a:solidFill>
                  <a:srgbClr val="FF9900"/>
                </a:solidFill>
                <a:latin typeface="Calibri"/>
                <a:ea typeface="Proxima Nova"/>
                <a:cs typeface="Calibri"/>
                <a:sym typeface="Calibri"/>
              </a:rPr>
              <a:t>Infosys Springboard Internship 5.0</a:t>
            </a:r>
            <a:br>
              <a:rPr lang="en-GB" sz="36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36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9" name="Google Shape;179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5481" y="1"/>
            <a:ext cx="2066496" cy="309668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9"/>
          <p:cNvSpPr txBox="1"/>
          <p:nvPr/>
        </p:nvSpPr>
        <p:spPr>
          <a:xfrm>
            <a:off x="955472" y="1692474"/>
            <a:ext cx="5363161" cy="1877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E36C09"/>
                </a:solidFill>
                <a:latin typeface="Calibri"/>
                <a:cs typeface="Calibri"/>
                <a:sym typeface="Calibri"/>
              </a:rPr>
              <a:t>PROJECT NAME</a:t>
            </a: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IN" sz="3200" b="1" i="0" u="none" strike="noStrike" baseline="0" dirty="0">
                <a:solidFill>
                  <a:srgbClr val="FFFF00"/>
                </a:solidFill>
                <a:latin typeface="Arial" panose="020B0604020202020204" pitchFamily="34" charset="0"/>
              </a:rPr>
              <a:t>Voice-Based Patient Call          System </a:t>
            </a:r>
            <a:endParaRPr lang="en-GB" sz="3200" dirty="0">
              <a:solidFill>
                <a:srgbClr val="FFFF00"/>
              </a:solidFill>
            </a:endParaRPr>
          </a:p>
        </p:txBody>
      </p:sp>
      <p:sp>
        <p:nvSpPr>
          <p:cNvPr id="183" name="Google Shape;183;p39"/>
          <p:cNvSpPr txBox="1"/>
          <p:nvPr/>
        </p:nvSpPr>
        <p:spPr>
          <a:xfrm>
            <a:off x="6414900" y="3136555"/>
            <a:ext cx="2729100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Details of the Presenter</a:t>
            </a:r>
            <a:endParaRPr lang="en-GB" sz="1100" u="sng" dirty="0">
              <a:solidFill>
                <a:schemeClr val="dk1"/>
              </a:solidFill>
              <a:ea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Name:  Kailash Maurya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Batch : </a:t>
            </a: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Date: 07 Jan 2025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B57A56C-F317-415B-B23F-3343BE24328E}"/>
              </a:ext>
            </a:extLst>
          </p:cNvPr>
          <p:cNvSpPr/>
          <p:nvPr/>
        </p:nvSpPr>
        <p:spPr>
          <a:xfrm>
            <a:off x="0" y="4426266"/>
            <a:ext cx="3136605" cy="71723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FFC000"/>
                </a:solidFill>
              </a:rPr>
              <a:t>MENTOR: SHILPIE</a:t>
            </a:r>
            <a:endParaRPr lang="en-IN" sz="2400" b="1" i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1" name="Google Shape;291;p47"/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7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7"/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7"/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7"/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7"/>
          <p:cNvSpPr txBox="1"/>
          <p:nvPr/>
        </p:nvSpPr>
        <p:spPr>
          <a:xfrm>
            <a:off x="639600" y="781350"/>
            <a:ext cx="7954800" cy="411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FFC000"/>
                </a:solidFill>
              </a:rPr>
              <a:t>Secure User Authentication: </a:t>
            </a:r>
            <a:r>
              <a:rPr lang="en-US" sz="1800" dirty="0">
                <a:solidFill>
                  <a:schemeClr val="dk1"/>
                </a:solidFill>
              </a:rPr>
              <a:t>Uses hashed passwords and JWT for safety.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FFC000"/>
                </a:solidFill>
              </a:rPr>
              <a:t>Dynamic Request Prioritization: </a:t>
            </a:r>
            <a:r>
              <a:rPr lang="en-US" sz="1800" dirty="0">
                <a:solidFill>
                  <a:schemeClr val="dk1"/>
                </a:solidFill>
              </a:rPr>
              <a:t>AI ranks requests as Critical, High, Medium, or Low.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FFC000"/>
                </a:solidFill>
              </a:rPr>
              <a:t>Real-Time Notifications: </a:t>
            </a:r>
            <a:r>
              <a:rPr lang="en-US" sz="1800" dirty="0">
                <a:solidFill>
                  <a:schemeClr val="dk1"/>
                </a:solidFill>
              </a:rPr>
              <a:t>Nurses receive updates instantly.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FFC000"/>
                </a:solidFill>
              </a:rPr>
              <a:t>Multilingual AI Assistant: </a:t>
            </a:r>
            <a:r>
              <a:rPr lang="en-US" sz="1800" dirty="0">
                <a:solidFill>
                  <a:schemeClr val="dk1"/>
                </a:solidFill>
              </a:rPr>
              <a:t>Answers patient queries in English and Hindi.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FFC000"/>
                </a:solidFill>
              </a:rPr>
              <a:t>Role-Based Access: </a:t>
            </a:r>
            <a:r>
              <a:rPr lang="en-US" sz="1800" dirty="0">
                <a:solidFill>
                  <a:schemeClr val="dk1"/>
                </a:solidFill>
              </a:rPr>
              <a:t>Admins, nurses, and patients have different permissions.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297" name="Google Shape;297;p47"/>
          <p:cNvSpPr txBox="1"/>
          <p:nvPr/>
        </p:nvSpPr>
        <p:spPr>
          <a:xfrm>
            <a:off x="569400" y="246475"/>
            <a:ext cx="41685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800" b="1" dirty="0">
                <a:solidFill>
                  <a:srgbClr val="4C1130"/>
                </a:solidFill>
                <a:latin typeface="Proxima Nova"/>
                <a:ea typeface="Proxima Nova"/>
                <a:cs typeface="Proxima Nova"/>
                <a:sym typeface="Proxima Nova"/>
              </a:rPr>
              <a:t>Key Features</a:t>
            </a:r>
            <a:endParaRPr lang="en-GB" sz="2800" b="1" i="0" u="none" strike="noStrike" cap="none" dirty="0">
              <a:solidFill>
                <a:srgbClr val="4C113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1" name="Google Shape;291;p47"/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7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7"/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7"/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7"/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7"/>
          <p:cNvSpPr txBox="1"/>
          <p:nvPr/>
        </p:nvSpPr>
        <p:spPr>
          <a:xfrm>
            <a:off x="639600" y="781350"/>
            <a:ext cx="7954800" cy="411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Real-Time Chat and Voice Communication: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      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Add direct messaging and voice calls between patients and nurses.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Voice Assistant Support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Implement voice-based commands for patients who cannot type..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IoT Device Integration: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Connect medical devices to the app for real-time health monitoring.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Regional Language Expansion</a:t>
            </a:r>
            <a:br>
              <a:rPr lang="en-US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  Support for more Indian languages to improve accessibility.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Integration with Government Schemes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        Collaborate with healthcare programs for wider reach and impact.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297" name="Google Shape;297;p47"/>
          <p:cNvSpPr txBox="1"/>
          <p:nvPr/>
        </p:nvSpPr>
        <p:spPr>
          <a:xfrm>
            <a:off x="569400" y="246475"/>
            <a:ext cx="41685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800" b="1" dirty="0">
                <a:solidFill>
                  <a:srgbClr val="4C1130"/>
                </a:solidFill>
                <a:latin typeface="Proxima Nova"/>
                <a:ea typeface="Proxima Nova"/>
                <a:cs typeface="Proxima Nova"/>
                <a:sym typeface="Proxima Nova"/>
              </a:rPr>
              <a:t>Future Scope</a:t>
            </a:r>
            <a:endParaRPr lang="en-GB" sz="2800" b="1" i="0" u="none" strike="noStrike" cap="none" dirty="0">
              <a:solidFill>
                <a:srgbClr val="4C113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738119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889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/>
          <p:nvPr/>
        </p:nvSpPr>
        <p:spPr>
          <a:xfrm>
            <a:off x="-44205" y="4878756"/>
            <a:ext cx="9188100" cy="26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6299" y="0"/>
            <a:ext cx="1597700" cy="23941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269080-9E36-4018-B89D-2B80B55873E3}"/>
              </a:ext>
            </a:extLst>
          </p:cNvPr>
          <p:cNvSpPr txBox="1"/>
          <p:nvPr/>
        </p:nvSpPr>
        <p:spPr>
          <a:xfrm>
            <a:off x="2169042" y="870690"/>
            <a:ext cx="38489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Thank</a:t>
            </a:r>
            <a:br>
              <a:rPr lang="en-US" sz="9600" dirty="0">
                <a:solidFill>
                  <a:schemeClr val="bg1"/>
                </a:solidFill>
              </a:rPr>
            </a:br>
            <a:r>
              <a:rPr lang="en-US" sz="9600" dirty="0">
                <a:solidFill>
                  <a:schemeClr val="bg1"/>
                </a:solidFill>
              </a:rPr>
              <a:t>You</a:t>
            </a:r>
            <a:endParaRPr lang="en-IN" sz="9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0"/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0" name="Google Shape;190;p40"/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40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0"/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0"/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0"/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0"/>
          <p:cNvSpPr txBox="1"/>
          <p:nvPr/>
        </p:nvSpPr>
        <p:spPr>
          <a:xfrm>
            <a:off x="639600" y="821200"/>
            <a:ext cx="7954800" cy="37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This project is a healthcare management system designed to connect patients and nurses efficiently.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b="1" dirty="0">
              <a:solidFill>
                <a:schemeClr val="bg2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 b="1" dirty="0">
                <a:solidFill>
                  <a:srgbClr val="233D8E"/>
                </a:solidFill>
                <a:latin typeface="Roboto"/>
                <a:ea typeface="Roboto"/>
                <a:cs typeface="Roboto"/>
                <a:sym typeface="Roboto"/>
              </a:rPr>
              <a:t>Key features:</a:t>
            </a:r>
            <a:endParaRPr sz="2200" b="1" dirty="0">
              <a:solidFill>
                <a:srgbClr val="233D8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445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Patients can request medical help through an app.</a:t>
            </a:r>
          </a:p>
          <a:p>
            <a:pPr marL="4445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Nurses can manage requests and respond in real time.</a:t>
            </a:r>
          </a:p>
          <a:p>
            <a:pPr marL="4445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AI ensures critical requests are handled first.</a:t>
            </a:r>
            <a:br>
              <a:rPr lang="en-US" sz="1800" b="1" dirty="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sz="1800" b="1" dirty="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sz="1800" b="1" dirty="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US" sz="180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</p:txBody>
      </p:sp>
      <p:sp>
        <p:nvSpPr>
          <p:cNvPr id="196" name="Google Shape;196;p40"/>
          <p:cNvSpPr txBox="1"/>
          <p:nvPr/>
        </p:nvSpPr>
        <p:spPr>
          <a:xfrm>
            <a:off x="569400" y="246475"/>
            <a:ext cx="2802516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800" b="1" dirty="0">
                <a:solidFill>
                  <a:srgbClr val="4C1130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Overview</a:t>
            </a:r>
            <a:endParaRPr sz="2800" b="1" i="0" u="none" strike="noStrike" cap="none" dirty="0">
              <a:solidFill>
                <a:srgbClr val="4C113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1"/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2" name="Google Shape;202;p41"/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41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1"/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1"/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1"/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1"/>
          <p:cNvSpPr txBox="1"/>
          <p:nvPr/>
        </p:nvSpPr>
        <p:spPr>
          <a:xfrm>
            <a:off x="957350" y="1576344"/>
            <a:ext cx="2220558" cy="2590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1E3889"/>
                </a:solidFill>
                <a:latin typeface="Roboto"/>
                <a:ea typeface="Roboto"/>
                <a:sym typeface="Roboto"/>
              </a:rPr>
              <a:t>Current Challenge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800" b="1" dirty="0">
                <a:solidFill>
                  <a:srgbClr val="1E3889"/>
                </a:solidFill>
                <a:latin typeface="Roboto"/>
                <a:ea typeface="Roboto"/>
                <a:sym typeface="Roboto"/>
              </a:rPr>
            </a:br>
            <a:r>
              <a:rPr lang="en-US" sz="1800" dirty="0"/>
              <a:t>Delayed communication in hospitals affects patient care quality.</a:t>
            </a:r>
            <a:endParaRPr sz="1800" b="1" dirty="0">
              <a:solidFill>
                <a:srgbClr val="1E3889"/>
              </a:solidFill>
            </a:endParaRPr>
          </a:p>
        </p:txBody>
      </p:sp>
      <p:sp>
        <p:nvSpPr>
          <p:cNvPr id="208" name="Google Shape;208;p41"/>
          <p:cNvSpPr txBox="1"/>
          <p:nvPr/>
        </p:nvSpPr>
        <p:spPr>
          <a:xfrm>
            <a:off x="569399" y="246475"/>
            <a:ext cx="3609195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800" b="1" dirty="0">
                <a:solidFill>
                  <a:srgbClr val="4C1130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 Statement</a:t>
            </a:r>
            <a:endParaRPr sz="2800" b="1" i="0" u="none" strike="noStrike" cap="none" dirty="0">
              <a:solidFill>
                <a:srgbClr val="4C113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" name="Google Shape;207;p41">
            <a:extLst>
              <a:ext uri="{FF2B5EF4-FFF2-40B4-BE49-F238E27FC236}">
                <a16:creationId xmlns:a16="http://schemas.microsoft.com/office/drawing/2014/main" id="{549AA3B0-6437-42C2-81B2-6D450223F10C}"/>
              </a:ext>
            </a:extLst>
          </p:cNvPr>
          <p:cNvSpPr txBox="1"/>
          <p:nvPr/>
        </p:nvSpPr>
        <p:spPr>
          <a:xfrm>
            <a:off x="3385118" y="1576343"/>
            <a:ext cx="2220558" cy="2940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GB" sz="1800" b="1" dirty="0">
                <a:solidFill>
                  <a:srgbClr val="1E3889"/>
                </a:solidFill>
                <a:latin typeface="Roboto"/>
                <a:ea typeface="Roboto"/>
                <a:sym typeface="Roboto"/>
              </a:rPr>
              <a:t>Gap</a:t>
            </a:r>
          </a:p>
          <a:p>
            <a:pPr algn="ctr">
              <a:lnSpc>
                <a:spcPct val="150000"/>
              </a:lnSpc>
            </a:pPr>
            <a:br>
              <a:rPr lang="en-GB" sz="1800" b="1" dirty="0">
                <a:solidFill>
                  <a:srgbClr val="1E3889"/>
                </a:solidFill>
                <a:latin typeface="Roboto"/>
                <a:ea typeface="Roboto"/>
                <a:sym typeface="Roboto"/>
              </a:rPr>
            </a:br>
            <a:r>
              <a:rPr lang="en-US" sz="1800" dirty="0"/>
              <a:t>No system prioritizes patient needs dynamically or assists with multilingual support.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.</a:t>
            </a:r>
            <a:endParaRPr sz="1800" b="1" dirty="0">
              <a:solidFill>
                <a:srgbClr val="1E3889"/>
              </a:solidFill>
            </a:endParaRPr>
          </a:p>
        </p:txBody>
      </p:sp>
      <p:sp>
        <p:nvSpPr>
          <p:cNvPr id="13" name="Google Shape;207;p41">
            <a:extLst>
              <a:ext uri="{FF2B5EF4-FFF2-40B4-BE49-F238E27FC236}">
                <a16:creationId xmlns:a16="http://schemas.microsoft.com/office/drawing/2014/main" id="{93A16178-5397-4D0E-AA21-376AC0594914}"/>
              </a:ext>
            </a:extLst>
          </p:cNvPr>
          <p:cNvSpPr txBox="1"/>
          <p:nvPr/>
        </p:nvSpPr>
        <p:spPr>
          <a:xfrm>
            <a:off x="5835642" y="1587800"/>
            <a:ext cx="2220558" cy="2994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E3889"/>
                </a:solidFill>
                <a:latin typeface="Roboto"/>
                <a:ea typeface="Roboto"/>
                <a:sym typeface="Roboto"/>
              </a:rPr>
              <a:t>Solution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1" dirty="0">
                <a:solidFill>
                  <a:srgbClr val="1E3889"/>
                </a:solidFill>
                <a:latin typeface="Roboto"/>
                <a:ea typeface="Roboto"/>
                <a:sym typeface="Roboto"/>
              </a:rPr>
            </a:br>
            <a:r>
              <a:rPr lang="en-US" sz="1800" dirty="0"/>
              <a:t>A centralized app that bridges the gap between patients and nurses using smart technology.</a:t>
            </a:r>
            <a:endParaRPr sz="1800" b="1" dirty="0">
              <a:solidFill>
                <a:srgbClr val="1E3889"/>
              </a:solidFill>
            </a:endParaRPr>
          </a:p>
        </p:txBody>
      </p:sp>
      <p:pic>
        <p:nvPicPr>
          <p:cNvPr id="14" name="Google Shape;227;p42">
            <a:extLst>
              <a:ext uri="{FF2B5EF4-FFF2-40B4-BE49-F238E27FC236}">
                <a16:creationId xmlns:a16="http://schemas.microsoft.com/office/drawing/2014/main" id="{D5583A9E-7907-4E0D-86A7-567E28ADD93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0867" y="758697"/>
            <a:ext cx="793524" cy="79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225;p42" descr="Lightbulb jigsaw puzzle | Free SVG">
            <a:extLst>
              <a:ext uri="{FF2B5EF4-FFF2-40B4-BE49-F238E27FC236}">
                <a16:creationId xmlns:a16="http://schemas.microsoft.com/office/drawing/2014/main" id="{185AC295-1989-4C14-A49F-6C329785C73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9611" y="825836"/>
            <a:ext cx="637397" cy="71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3B75D4-EE80-4FE6-BF14-2716BCAAFB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3546" y="751240"/>
            <a:ext cx="771720" cy="7717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2"/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4" name="Google Shape;214;p42"/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2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2"/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42"/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2"/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2"/>
          <p:cNvSpPr txBox="1"/>
          <p:nvPr/>
        </p:nvSpPr>
        <p:spPr>
          <a:xfrm>
            <a:off x="609662" y="821200"/>
            <a:ext cx="7954800" cy="37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rgbClr val="1E388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 dirty="0">
              <a:solidFill>
                <a:srgbClr val="233D8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</p:txBody>
      </p:sp>
      <p:sp>
        <p:nvSpPr>
          <p:cNvPr id="220" name="Google Shape;220;p42"/>
          <p:cNvSpPr txBox="1"/>
          <p:nvPr/>
        </p:nvSpPr>
        <p:spPr>
          <a:xfrm>
            <a:off x="569400" y="246475"/>
            <a:ext cx="5113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Objectives</a:t>
            </a:r>
            <a:endParaRPr lang="en-US" sz="2800" b="1" i="0" u="none" strike="noStrike" cap="none" dirty="0">
              <a:solidFill>
                <a:srgbClr val="99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1" name="Google Shape;221;p42"/>
          <p:cNvSpPr txBox="1"/>
          <p:nvPr/>
        </p:nvSpPr>
        <p:spPr>
          <a:xfrm>
            <a:off x="737100" y="1583873"/>
            <a:ext cx="2086200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Provide a simple and fast communication channel between patients and nurses.</a:t>
            </a:r>
            <a:endParaRPr lang="en-US" sz="1800" dirty="0">
              <a:solidFill>
                <a:schemeClr val="dk2"/>
              </a:solidFill>
            </a:endParaRPr>
          </a:p>
        </p:txBody>
      </p:sp>
      <p:sp>
        <p:nvSpPr>
          <p:cNvPr id="222" name="Google Shape;222;p42"/>
          <p:cNvSpPr txBox="1"/>
          <p:nvPr/>
        </p:nvSpPr>
        <p:spPr>
          <a:xfrm>
            <a:off x="2979999" y="1756450"/>
            <a:ext cx="1910977" cy="22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Use AI to prioritize critical medical needs.</a:t>
            </a:r>
            <a:endParaRPr lang="en-US" sz="1800" dirty="0">
              <a:solidFill>
                <a:schemeClr val="dk2"/>
              </a:solidFill>
            </a:endParaRPr>
          </a:p>
        </p:txBody>
      </p:sp>
      <p:sp>
        <p:nvSpPr>
          <p:cNvPr id="223" name="Google Shape;223;p42"/>
          <p:cNvSpPr txBox="1"/>
          <p:nvPr/>
        </p:nvSpPr>
        <p:spPr>
          <a:xfrm>
            <a:off x="4862769" y="1756449"/>
            <a:ext cx="1692300" cy="2177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Enable real-time tracking and notifications for nurses.</a:t>
            </a:r>
            <a:r>
              <a:rPr lang="en-GB" sz="1800" dirty="0">
                <a:solidFill>
                  <a:schemeClr val="dk1"/>
                </a:solidFill>
              </a:rPr>
              <a:t>.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224" name="Google Shape;224;p42"/>
          <p:cNvSpPr txBox="1"/>
          <p:nvPr/>
        </p:nvSpPr>
        <p:spPr>
          <a:xfrm>
            <a:off x="6575200" y="1756450"/>
            <a:ext cx="2019000" cy="17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Offer a multilingual AI assistant for basic health guidance.</a:t>
            </a:r>
            <a:r>
              <a:rPr lang="en-GB" sz="1800" dirty="0">
                <a:solidFill>
                  <a:srgbClr val="1155CC"/>
                </a:solidFill>
              </a:rPr>
              <a:t>.</a:t>
            </a:r>
            <a:endParaRPr sz="1800" dirty="0">
              <a:solidFill>
                <a:srgbClr val="1155CC"/>
              </a:solidFill>
            </a:endParaRPr>
          </a:p>
        </p:txBody>
      </p:sp>
      <p:pic>
        <p:nvPicPr>
          <p:cNvPr id="226" name="Google Shape;22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5062" y="874425"/>
            <a:ext cx="742175" cy="74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3611" y="924499"/>
            <a:ext cx="742175" cy="692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DB1399-5D28-4A88-830A-754F2FB267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7901" y="924186"/>
            <a:ext cx="811959" cy="811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9A7AC4-EFCC-4B84-B5CE-1054EAD748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6838" y="927207"/>
            <a:ext cx="689393" cy="6893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4" name="Google Shape;234;p43"/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3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3"/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3"/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3"/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3"/>
          <p:cNvSpPr txBox="1"/>
          <p:nvPr/>
        </p:nvSpPr>
        <p:spPr>
          <a:xfrm>
            <a:off x="569400" y="246475"/>
            <a:ext cx="44574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800" b="1" dirty="0">
                <a:solidFill>
                  <a:srgbClr val="4C1130"/>
                </a:solidFill>
                <a:latin typeface="Proxima Nova"/>
                <a:ea typeface="Proxima Nova"/>
                <a:cs typeface="Proxima Nova"/>
                <a:sym typeface="Proxima Nova"/>
              </a:rPr>
              <a:t>Technology Stack</a:t>
            </a:r>
            <a:endParaRPr lang="en-GB" sz="2800" b="1" i="0" u="none" strike="noStrike" cap="none" dirty="0">
              <a:solidFill>
                <a:srgbClr val="4C113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0" name="Google Shape;240;p43"/>
          <p:cNvSpPr txBox="1"/>
          <p:nvPr/>
        </p:nvSpPr>
        <p:spPr>
          <a:xfrm>
            <a:off x="721675" y="787275"/>
            <a:ext cx="7474800" cy="3308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 </a:t>
            </a:r>
            <a:r>
              <a:rPr lang="en-IN" sz="1800" b="1" dirty="0">
                <a:solidFill>
                  <a:srgbClr val="FFC000"/>
                </a:solidFill>
              </a:rPr>
              <a:t>Frontend</a:t>
            </a:r>
            <a:r>
              <a:rPr lang="en-IN" sz="1800" dirty="0"/>
              <a:t>: Expo React Native for mobile app development.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 </a:t>
            </a:r>
            <a:r>
              <a:rPr lang="en-IN" sz="1800" b="1" dirty="0">
                <a:solidFill>
                  <a:srgbClr val="FFC000"/>
                </a:solidFill>
              </a:rPr>
              <a:t>Backend</a:t>
            </a:r>
            <a:r>
              <a:rPr lang="en-IN" sz="1800" dirty="0"/>
              <a:t>: Node.js and Express for API and server logic.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 </a:t>
            </a:r>
            <a:r>
              <a:rPr lang="en-IN" sz="1800" b="1" dirty="0">
                <a:solidFill>
                  <a:srgbClr val="FFC000"/>
                </a:solidFill>
              </a:rPr>
              <a:t>Database</a:t>
            </a:r>
            <a:r>
              <a:rPr lang="en-IN" sz="1800" dirty="0"/>
              <a:t>: MongoDB for data storage.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 </a:t>
            </a:r>
            <a:r>
              <a:rPr lang="en-IN" sz="1800" b="1" dirty="0">
                <a:solidFill>
                  <a:srgbClr val="FFC000"/>
                </a:solidFill>
              </a:rPr>
              <a:t>AI</a:t>
            </a:r>
            <a:r>
              <a:rPr lang="en-IN" sz="1800" b="1" dirty="0"/>
              <a:t> </a:t>
            </a:r>
            <a:r>
              <a:rPr lang="en-IN" sz="1800" b="1" dirty="0">
                <a:solidFill>
                  <a:srgbClr val="FFC000"/>
                </a:solidFill>
              </a:rPr>
              <a:t>Models</a:t>
            </a:r>
            <a:r>
              <a:rPr lang="en-IN" sz="1800" dirty="0"/>
              <a:t>: TensorFlow.js with Universal Sentence Encoder  for 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  request prioritization.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 </a:t>
            </a:r>
            <a:r>
              <a:rPr lang="en-IN" sz="1800" b="1" dirty="0">
                <a:solidFill>
                  <a:srgbClr val="FFC000"/>
                </a:solidFill>
              </a:rPr>
              <a:t>APIs</a:t>
            </a:r>
            <a:r>
              <a:rPr lang="en-IN" sz="1800" dirty="0"/>
              <a:t>: Gemini API for the AI assistant.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 </a:t>
            </a:r>
            <a:r>
              <a:rPr lang="en-IN" sz="1800" b="1" dirty="0">
                <a:solidFill>
                  <a:srgbClr val="FFC000"/>
                </a:solidFill>
              </a:rPr>
              <a:t>Real-Time</a:t>
            </a:r>
            <a:r>
              <a:rPr lang="en-IN" sz="1800" b="1" dirty="0"/>
              <a:t> </a:t>
            </a:r>
            <a:r>
              <a:rPr lang="en-IN" sz="1800" b="1" dirty="0">
                <a:solidFill>
                  <a:srgbClr val="FFC000"/>
                </a:solidFill>
              </a:rPr>
              <a:t>Communication</a:t>
            </a:r>
            <a:r>
              <a:rPr lang="en-IN" sz="1800" dirty="0"/>
              <a:t>: Socket.IO for notifications.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solidFill>
                <a:srgbClr val="1E388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023F58-5B71-4804-8FC7-A31FCB149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075" y="3832316"/>
            <a:ext cx="792840" cy="792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685F2A-377D-47AC-83F8-F445C2646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9190" y="3874844"/>
            <a:ext cx="1070344" cy="656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387C6F-BB04-4792-9078-44EBAE87FA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1809" y="3863813"/>
            <a:ext cx="886490" cy="8343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73A162-CE85-4705-B86A-EB11B67ABE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0574" y="3777594"/>
            <a:ext cx="1695124" cy="8475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9ADD96-FB86-4872-AF21-E5346367CB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4768" y="3829980"/>
            <a:ext cx="1010087" cy="7951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BA6DB5-4E1F-4315-8CFF-B8F4ED1D43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26724" y="3972812"/>
            <a:ext cx="959626" cy="577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"/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7" name="Google Shape;247;p44"/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4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4"/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4"/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4"/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4"/>
          <p:cNvSpPr txBox="1"/>
          <p:nvPr/>
        </p:nvSpPr>
        <p:spPr>
          <a:xfrm>
            <a:off x="639600" y="821200"/>
            <a:ext cx="7954800" cy="3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b="1" dirty="0">
              <a:solidFill>
                <a:srgbClr val="1E388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</p:txBody>
      </p:sp>
      <p:sp>
        <p:nvSpPr>
          <p:cNvPr id="253" name="Google Shape;253;p44"/>
          <p:cNvSpPr txBox="1"/>
          <p:nvPr/>
        </p:nvSpPr>
        <p:spPr>
          <a:xfrm>
            <a:off x="569400" y="246475"/>
            <a:ext cx="4654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800" b="1" dirty="0">
                <a:solidFill>
                  <a:srgbClr val="4C1130"/>
                </a:solidFill>
                <a:latin typeface="Proxima Nova"/>
                <a:ea typeface="Proxima Nova"/>
                <a:cs typeface="Proxima Nova"/>
                <a:sym typeface="Proxima Nova"/>
              </a:rPr>
              <a:t>App Screenshots</a:t>
            </a:r>
            <a:endParaRPr lang="en-GB" sz="2800" b="1" i="0" u="none" strike="noStrike" cap="none" dirty="0">
              <a:solidFill>
                <a:srgbClr val="4C113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D899A7-ED0D-435C-873A-38927E3A3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1" y="806452"/>
            <a:ext cx="1840758" cy="40905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055F1F-621F-4C03-8C16-8CC3FD4C4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6498" y="819200"/>
            <a:ext cx="1730848" cy="40349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3E8D28-513F-4E2A-B062-33E1E1190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5596" y="853110"/>
            <a:ext cx="1821060" cy="40468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A9A603E-426A-4B76-9156-5A002521B2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4456" y="813260"/>
            <a:ext cx="1856925" cy="4126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215CF1A-DDAD-492A-902B-1F44A3D881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6725" y="806452"/>
            <a:ext cx="1761075" cy="42240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2" name="Google Shape;262;p45"/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5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5"/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5"/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5"/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5"/>
          <p:cNvSpPr txBox="1"/>
          <p:nvPr/>
        </p:nvSpPr>
        <p:spPr>
          <a:xfrm>
            <a:off x="639600" y="821200"/>
            <a:ext cx="8025000" cy="4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rgbClr val="1E3889"/>
                </a:solidFill>
                <a:latin typeface="Roboto"/>
                <a:ea typeface="Roboto"/>
                <a:cs typeface="Roboto"/>
                <a:sym typeface="Roboto"/>
              </a:rPr>
              <a:t>Client: Frontend code (</a:t>
            </a:r>
            <a:r>
              <a:rPr lang="fr-FR" sz="1800" b="1" dirty="0" err="1">
                <a:solidFill>
                  <a:srgbClr val="1E3889"/>
                </a:solidFill>
                <a:latin typeface="Roboto"/>
                <a:ea typeface="Roboto"/>
                <a:cs typeface="Roboto"/>
                <a:sym typeface="Roboto"/>
              </a:rPr>
              <a:t>React</a:t>
            </a:r>
            <a:r>
              <a:rPr lang="fr-FR" sz="1800" b="1" dirty="0">
                <a:solidFill>
                  <a:srgbClr val="1E3889"/>
                </a:solidFill>
                <a:latin typeface="Roboto"/>
                <a:ea typeface="Roboto"/>
                <a:cs typeface="Roboto"/>
                <a:sym typeface="Roboto"/>
              </a:rPr>
              <a:t> Native)  </a:t>
            </a:r>
            <a:r>
              <a:rPr lang="en-US" sz="1800" b="1" dirty="0">
                <a:solidFill>
                  <a:srgbClr val="1E3889"/>
                </a:solidFill>
                <a:latin typeface="Roboto"/>
                <a:ea typeface="Roboto"/>
                <a:cs typeface="Roboto"/>
                <a:sym typeface="Roboto"/>
              </a:rPr>
              <a:t>Server: Backend logic (Node.js, Exp.).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</a:p>
          <a:p>
            <a:r>
              <a:rPr lang="en-US" sz="1900" b="1" dirty="0">
                <a:solidFill>
                  <a:schemeClr val="dk1"/>
                </a:solidFill>
              </a:rPr>
              <a:t>              </a:t>
            </a:r>
            <a:endParaRPr lang="en-US" sz="2000" b="1" dirty="0">
              <a:solidFill>
                <a:srgbClr val="233D8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</p:txBody>
      </p:sp>
      <p:sp>
        <p:nvSpPr>
          <p:cNvPr id="268" name="Google Shape;268;p45"/>
          <p:cNvSpPr txBox="1"/>
          <p:nvPr/>
        </p:nvSpPr>
        <p:spPr>
          <a:xfrm>
            <a:off x="569399" y="246475"/>
            <a:ext cx="4512963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800" b="1" dirty="0">
                <a:solidFill>
                  <a:srgbClr val="4C1130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Directory Structure</a:t>
            </a:r>
            <a:endParaRPr sz="2800" b="1" i="0" u="none" strike="noStrike" cap="none" dirty="0">
              <a:solidFill>
                <a:srgbClr val="4C113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3D2694-EC85-4DC0-BC46-D52A5B551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938" y="1271772"/>
            <a:ext cx="2143424" cy="3334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801C09-D58C-4B1D-96AD-C978DFD5C3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008" y="1271772"/>
            <a:ext cx="2038635" cy="2705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A0215F-571B-4FF1-A3DC-1B696D352D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0262" y="1304617"/>
            <a:ext cx="2124371" cy="29055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9" name="Google Shape;279;p46"/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6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6"/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6"/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6"/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6"/>
          <p:cNvSpPr txBox="1"/>
          <p:nvPr/>
        </p:nvSpPr>
        <p:spPr>
          <a:xfrm>
            <a:off x="639600" y="367950"/>
            <a:ext cx="7954800" cy="451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</p:txBody>
      </p:sp>
      <p:sp>
        <p:nvSpPr>
          <p:cNvPr id="285" name="Google Shape;285;p46"/>
          <p:cNvSpPr txBox="1"/>
          <p:nvPr/>
        </p:nvSpPr>
        <p:spPr>
          <a:xfrm>
            <a:off x="524300" y="-88936"/>
            <a:ext cx="8095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2800" b="1" dirty="0">
                <a:solidFill>
                  <a:srgbClr val="4C1130"/>
                </a:solidFill>
                <a:latin typeface="Proxima Nova"/>
                <a:ea typeface="Proxima Nova"/>
                <a:cs typeface="Proxima Nova"/>
                <a:sym typeface="Proxima Nova"/>
              </a:rPr>
              <a:t>Flowchart</a:t>
            </a:r>
            <a:endParaRPr lang="en-US" sz="2800" b="1" i="0" u="none" strike="noStrike" cap="none" dirty="0">
              <a:solidFill>
                <a:srgbClr val="4C113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905B4F-E0CB-4452-AB19-870950E38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00" y="368000"/>
            <a:ext cx="5175200" cy="4510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9" name="Google Shape;279;p46"/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6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6"/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6"/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6"/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6"/>
          <p:cNvSpPr txBox="1"/>
          <p:nvPr/>
        </p:nvSpPr>
        <p:spPr>
          <a:xfrm>
            <a:off x="639600" y="367950"/>
            <a:ext cx="7954800" cy="451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</p:txBody>
      </p:sp>
      <p:sp>
        <p:nvSpPr>
          <p:cNvPr id="285" name="Google Shape;285;p46"/>
          <p:cNvSpPr txBox="1"/>
          <p:nvPr/>
        </p:nvSpPr>
        <p:spPr>
          <a:xfrm>
            <a:off x="524300" y="147166"/>
            <a:ext cx="8095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2800" b="1" dirty="0">
                <a:solidFill>
                  <a:srgbClr val="4C1130"/>
                </a:solidFill>
                <a:latin typeface="Proxima Nova"/>
                <a:ea typeface="Proxima Nova"/>
                <a:cs typeface="Proxima Nova"/>
                <a:sym typeface="Proxima Nova"/>
              </a:rPr>
              <a:t>System Diagram</a:t>
            </a:r>
            <a:endParaRPr lang="en-US" sz="2800" b="1" i="0" u="none" strike="noStrike" cap="none" dirty="0">
              <a:solidFill>
                <a:srgbClr val="4C113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0D412A-3609-4432-8382-26EF2AEC0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13" y="734564"/>
            <a:ext cx="8709173" cy="410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272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952</Words>
  <Application>Microsoft Office PowerPoint</Application>
  <PresentationFormat>On-screen Show (16:9)</PresentationFormat>
  <Paragraphs>155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Calibri</vt:lpstr>
      <vt:lpstr>Wingdings</vt:lpstr>
      <vt:lpstr>Roboto</vt:lpstr>
      <vt:lpstr>Proxima Nova</vt:lpstr>
      <vt:lpstr>Raleway</vt:lpstr>
      <vt:lpstr>Arial</vt:lpstr>
      <vt:lpstr>Simple Light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Kailash Maurya</dc:creator>
  <cp:lastModifiedBy>Kailash Maurya</cp:lastModifiedBy>
  <cp:revision>16</cp:revision>
  <dcterms:modified xsi:type="dcterms:W3CDTF">2025-01-03T18:19:16Z</dcterms:modified>
</cp:coreProperties>
</file>