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70" r:id="rId14"/>
    <p:sldId id="271"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6009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779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809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431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4748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92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93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354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38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3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9774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779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299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749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327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5719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65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3272853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9" r:id="rId12"/>
    <p:sldLayoutId id="2147483724" r:id="rId13"/>
    <p:sldLayoutId id="2147483725" r:id="rId14"/>
    <p:sldLayoutId id="2147483726" r:id="rId15"/>
    <p:sldLayoutId id="2147483727" r:id="rId16"/>
    <p:sldLayoutId id="2147483728"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playground.tensorflow.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ing.oreilly.com/library/view/natural-language-processing/9781491978221/"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ing.oreilly.com/library/view/natural-language-processing/9781491978221/"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s://learning.oreilly.com/library/view/natural-language-processing/9781491978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CE9B9-1288-4FC1-AF2A-04798D048ABF}"/>
              </a:ext>
            </a:extLst>
          </p:cNvPr>
          <p:cNvSpPr>
            <a:spLocks noGrp="1"/>
          </p:cNvSpPr>
          <p:nvPr>
            <p:ph type="ctrTitle"/>
          </p:nvPr>
        </p:nvSpPr>
        <p:spPr>
          <a:xfrm>
            <a:off x="7947377" y="835383"/>
            <a:ext cx="3382832" cy="3499549"/>
          </a:xfrm>
        </p:spPr>
        <p:txBody>
          <a:bodyPr>
            <a:normAutofit/>
          </a:bodyPr>
          <a:lstStyle/>
          <a:p>
            <a:pPr algn="l"/>
            <a:r>
              <a:rPr lang="en-IN" sz="4200" dirty="0"/>
              <a:t>Introduction to Neural Networks</a:t>
            </a:r>
          </a:p>
        </p:txBody>
      </p:sp>
      <p:sp>
        <p:nvSpPr>
          <p:cNvPr id="3" name="Subtitle 2">
            <a:extLst>
              <a:ext uri="{FF2B5EF4-FFF2-40B4-BE49-F238E27FC236}">
                <a16:creationId xmlns:a16="http://schemas.microsoft.com/office/drawing/2014/main" id="{70556BF4-E6B0-48C9-9D77-DE994C9EB4AF}"/>
              </a:ext>
            </a:extLst>
          </p:cNvPr>
          <p:cNvSpPr>
            <a:spLocks noGrp="1"/>
          </p:cNvSpPr>
          <p:nvPr>
            <p:ph type="subTitle" idx="1"/>
          </p:nvPr>
        </p:nvSpPr>
        <p:spPr>
          <a:xfrm>
            <a:off x="7947380" y="4334933"/>
            <a:ext cx="3382831" cy="1185333"/>
          </a:xfrm>
        </p:spPr>
        <p:txBody>
          <a:bodyPr>
            <a:normAutofit/>
          </a:bodyPr>
          <a:lstStyle/>
          <a:p>
            <a:pPr algn="l"/>
            <a:r>
              <a:rPr lang="en-IN" dirty="0">
                <a:solidFill>
                  <a:srgbClr val="DE7EB9"/>
                </a:solidFill>
              </a:rPr>
              <a:t>Arunabh Singh</a:t>
            </a:r>
          </a:p>
        </p:txBody>
      </p:sp>
      <p:pic>
        <p:nvPicPr>
          <p:cNvPr id="4" name="Picture 3">
            <a:extLst>
              <a:ext uri="{FF2B5EF4-FFF2-40B4-BE49-F238E27FC236}">
                <a16:creationId xmlns:a16="http://schemas.microsoft.com/office/drawing/2014/main" id="{E1E6BA8F-E6AF-4EC4-8576-6690E7708E76}"/>
              </a:ext>
            </a:extLst>
          </p:cNvPr>
          <p:cNvPicPr>
            <a:picLocks noChangeAspect="1"/>
          </p:cNvPicPr>
          <p:nvPr/>
        </p:nvPicPr>
        <p:blipFill rotWithShape="1">
          <a:blip r:embed="rId3"/>
          <a:srcRect l="38175"/>
          <a:stretch/>
        </p:blipFill>
        <p:spPr>
          <a:xfrm>
            <a:off x="-19051" y="-209540"/>
            <a:ext cx="7537704" cy="6857990"/>
          </a:xfrm>
          <a:prstGeom prst="rect">
            <a:avLst/>
          </a:prstGeom>
        </p:spPr>
      </p:pic>
    </p:spTree>
    <p:extLst>
      <p:ext uri="{BB962C8B-B14F-4D97-AF65-F5344CB8AC3E}">
        <p14:creationId xmlns:p14="http://schemas.microsoft.com/office/powerpoint/2010/main" val="291935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239E82-0F0A-45BD-B16A-A69DA4F97F13}"/>
              </a:ext>
            </a:extLst>
          </p:cNvPr>
          <p:cNvSpPr/>
          <p:nvPr/>
        </p:nvSpPr>
        <p:spPr>
          <a:xfrm>
            <a:off x="7253057" y="1136343"/>
            <a:ext cx="4802819" cy="361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C39E60-EE7E-434A-AC27-9E04C08A85B4}"/>
              </a:ext>
            </a:extLst>
          </p:cNvPr>
          <p:cNvSpPr>
            <a:spLocks noGrp="1"/>
          </p:cNvSpPr>
          <p:nvPr>
            <p:ph type="title"/>
          </p:nvPr>
        </p:nvSpPr>
        <p:spPr>
          <a:xfrm>
            <a:off x="984816" y="245615"/>
            <a:ext cx="10353762" cy="580008"/>
          </a:xfrm>
        </p:spPr>
        <p:txBody>
          <a:bodyPr>
            <a:normAutofit fontScale="90000"/>
          </a:bodyPr>
          <a:lstStyle/>
          <a:p>
            <a:r>
              <a:rPr lang="en-IN" dirty="0"/>
              <a:t>Gradient Descent</a:t>
            </a:r>
          </a:p>
        </p:txBody>
      </p:sp>
      <p:sp>
        <p:nvSpPr>
          <p:cNvPr id="3" name="Content Placeholder 2">
            <a:extLst>
              <a:ext uri="{FF2B5EF4-FFF2-40B4-BE49-F238E27FC236}">
                <a16:creationId xmlns:a16="http://schemas.microsoft.com/office/drawing/2014/main" id="{6554E0AB-DC50-4B2D-A12F-E8EBC4CFF850}"/>
              </a:ext>
            </a:extLst>
          </p:cNvPr>
          <p:cNvSpPr>
            <a:spLocks noGrp="1"/>
          </p:cNvSpPr>
          <p:nvPr>
            <p:ph idx="1"/>
          </p:nvPr>
        </p:nvSpPr>
        <p:spPr>
          <a:xfrm>
            <a:off x="887767" y="834500"/>
            <a:ext cx="6001305" cy="5459768"/>
          </a:xfrm>
        </p:spPr>
        <p:txBody>
          <a:bodyPr/>
          <a:lstStyle/>
          <a:p>
            <a:r>
              <a:rPr lang="en-IN" dirty="0"/>
              <a:t>The gradient of derivative of loss function is the indication of how far it is form minimum.</a:t>
            </a:r>
          </a:p>
          <a:p>
            <a:r>
              <a:rPr lang="en-IN" dirty="0"/>
              <a:t>Using this property we keep reducing the error by subtracting a gradient from error and propagating it back to all nodes.</a:t>
            </a:r>
          </a:p>
          <a:p>
            <a:r>
              <a:rPr lang="en-IN" dirty="0"/>
              <a:t>We use a term a </a:t>
            </a:r>
            <a:r>
              <a:rPr lang="en-IN" dirty="0">
                <a:solidFill>
                  <a:schemeClr val="accent3">
                    <a:lumMod val="75000"/>
                  </a:schemeClr>
                </a:solidFill>
              </a:rPr>
              <a:t>alpha*gradient</a:t>
            </a:r>
            <a:r>
              <a:rPr lang="en-IN" dirty="0"/>
              <a:t> which is subtracted after every sample or batch of samples from the weights across all layers and nodes proportionately.</a:t>
            </a:r>
          </a:p>
          <a:p>
            <a:r>
              <a:rPr lang="en-IN" dirty="0"/>
              <a:t>Thus we have a technique to minimize the loss or error using mathematical optimization technique and </a:t>
            </a:r>
            <a:r>
              <a:rPr lang="en-IN" dirty="0">
                <a:solidFill>
                  <a:schemeClr val="accent3">
                    <a:lumMod val="75000"/>
                  </a:schemeClr>
                </a:solidFill>
              </a:rPr>
              <a:t>alpha is multiplicative factor </a:t>
            </a:r>
            <a:r>
              <a:rPr lang="en-IN" dirty="0"/>
              <a:t>we can adjust to fine tune the descent or minimization of error.</a:t>
            </a:r>
          </a:p>
        </p:txBody>
      </p:sp>
      <p:pic>
        <p:nvPicPr>
          <p:cNvPr id="8194" name="Picture 2" descr="Gradient descent for neural networks · Lulu's blog">
            <a:extLst>
              <a:ext uri="{FF2B5EF4-FFF2-40B4-BE49-F238E27FC236}">
                <a16:creationId xmlns:a16="http://schemas.microsoft.com/office/drawing/2014/main" id="{E29416C1-0EF3-457C-9D1B-D1B361AD7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315" y="1136343"/>
            <a:ext cx="4128302" cy="362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65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1F18-F4E4-45BB-9640-E6490B12E7FB}"/>
              </a:ext>
            </a:extLst>
          </p:cNvPr>
          <p:cNvSpPr>
            <a:spLocks noGrp="1"/>
          </p:cNvSpPr>
          <p:nvPr>
            <p:ph type="title"/>
          </p:nvPr>
        </p:nvSpPr>
        <p:spPr>
          <a:xfrm>
            <a:off x="919119" y="274320"/>
            <a:ext cx="10353762" cy="480060"/>
          </a:xfrm>
        </p:spPr>
        <p:txBody>
          <a:bodyPr>
            <a:normAutofit fontScale="90000"/>
          </a:bodyPr>
          <a:lstStyle/>
          <a:p>
            <a:r>
              <a:rPr lang="en-IN" dirty="0"/>
              <a:t>Cross Entropy Log-Loss</a:t>
            </a:r>
          </a:p>
        </p:txBody>
      </p:sp>
      <p:sp>
        <p:nvSpPr>
          <p:cNvPr id="3" name="Content Placeholder 2">
            <a:extLst>
              <a:ext uri="{FF2B5EF4-FFF2-40B4-BE49-F238E27FC236}">
                <a16:creationId xmlns:a16="http://schemas.microsoft.com/office/drawing/2014/main" id="{6088FEBD-9763-4F83-BAB3-EBC8589F9415}"/>
              </a:ext>
            </a:extLst>
          </p:cNvPr>
          <p:cNvSpPr>
            <a:spLocks noGrp="1"/>
          </p:cNvSpPr>
          <p:nvPr>
            <p:ph idx="1"/>
          </p:nvPr>
        </p:nvSpPr>
        <p:spPr>
          <a:xfrm>
            <a:off x="721604" y="2439019"/>
            <a:ext cx="10551277" cy="2943816"/>
          </a:xfrm>
        </p:spPr>
        <p:txBody>
          <a:bodyPr>
            <a:normAutofit fontScale="70000" lnSpcReduction="20000"/>
          </a:bodyPr>
          <a:lstStyle/>
          <a:p>
            <a:r>
              <a:rPr lang="en-IN" dirty="0"/>
              <a:t>The math behind the function is skipped </a:t>
            </a:r>
          </a:p>
          <a:p>
            <a:r>
              <a:rPr lang="en-IN" dirty="0"/>
              <a:t>But we will try to understand the intuition.</a:t>
            </a:r>
          </a:p>
          <a:p>
            <a:r>
              <a:rPr lang="en-IN" dirty="0"/>
              <a:t>The output of </a:t>
            </a:r>
            <a:r>
              <a:rPr lang="en-IN" dirty="0" err="1"/>
              <a:t>softmax</a:t>
            </a:r>
            <a:r>
              <a:rPr lang="en-IN" dirty="0"/>
              <a:t> in final layer of Neural Network gives us a list of probabilities that add to 1.</a:t>
            </a:r>
          </a:p>
          <a:p>
            <a:r>
              <a:rPr lang="en-IN" dirty="0"/>
              <a:t>We need to convert these probabilities to a set of 1 hot encoded vector of output classes. </a:t>
            </a:r>
          </a:p>
          <a:p>
            <a:r>
              <a:rPr lang="en-IN" dirty="0"/>
              <a:t>This is achieved using a Cross Entropy Log Loss Function.</a:t>
            </a:r>
          </a:p>
          <a:p>
            <a:r>
              <a:rPr lang="en-IN" dirty="0"/>
              <a:t>We wanted to define a continuous loss function as we take derivatives of our loss function and minimize it to get best weights for our Neural Network.</a:t>
            </a:r>
          </a:p>
          <a:p>
            <a:r>
              <a:rPr lang="en-IN" dirty="0"/>
              <a:t>The above function achieves this.</a:t>
            </a:r>
          </a:p>
          <a:p>
            <a:r>
              <a:rPr lang="en-IN" dirty="0"/>
              <a:t>When </a:t>
            </a:r>
            <a:r>
              <a:rPr lang="en-IN" dirty="0" err="1"/>
              <a:t>yi</a:t>
            </a:r>
            <a:r>
              <a:rPr lang="en-IN" dirty="0"/>
              <a:t>=1, first part of function is used and when </a:t>
            </a:r>
            <a:r>
              <a:rPr lang="en-IN" dirty="0" err="1"/>
              <a:t>yi</a:t>
            </a:r>
            <a:r>
              <a:rPr lang="en-IN" dirty="0"/>
              <a:t>=0, second part is used</a:t>
            </a:r>
          </a:p>
          <a:p>
            <a:endParaRPr lang="en-IN" dirty="0"/>
          </a:p>
        </p:txBody>
      </p:sp>
      <p:pic>
        <p:nvPicPr>
          <p:cNvPr id="5" name="Picture 4">
            <a:extLst>
              <a:ext uri="{FF2B5EF4-FFF2-40B4-BE49-F238E27FC236}">
                <a16:creationId xmlns:a16="http://schemas.microsoft.com/office/drawing/2014/main" id="{0223763C-ACED-4623-A09E-60E62F964B4E}"/>
              </a:ext>
            </a:extLst>
          </p:cNvPr>
          <p:cNvPicPr>
            <a:picLocks noChangeAspect="1"/>
          </p:cNvPicPr>
          <p:nvPr/>
        </p:nvPicPr>
        <p:blipFill>
          <a:blip r:embed="rId2"/>
          <a:stretch>
            <a:fillRect/>
          </a:stretch>
        </p:blipFill>
        <p:spPr>
          <a:xfrm>
            <a:off x="3164486" y="920735"/>
            <a:ext cx="5863028" cy="1351929"/>
          </a:xfrm>
          <a:prstGeom prst="rect">
            <a:avLst/>
          </a:prstGeom>
        </p:spPr>
      </p:pic>
    </p:spTree>
    <p:extLst>
      <p:ext uri="{BB962C8B-B14F-4D97-AF65-F5344CB8AC3E}">
        <p14:creationId xmlns:p14="http://schemas.microsoft.com/office/powerpoint/2010/main" val="20278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5182-8ABA-4CCC-934C-F95B3AA3A80A}"/>
              </a:ext>
            </a:extLst>
          </p:cNvPr>
          <p:cNvSpPr>
            <a:spLocks noGrp="1"/>
          </p:cNvSpPr>
          <p:nvPr>
            <p:ph type="title"/>
          </p:nvPr>
        </p:nvSpPr>
        <p:spPr>
          <a:xfrm>
            <a:off x="913795" y="257868"/>
            <a:ext cx="10353762" cy="657917"/>
          </a:xfrm>
        </p:spPr>
        <p:txBody>
          <a:bodyPr/>
          <a:lstStyle/>
          <a:p>
            <a:r>
              <a:rPr lang="en-IN" dirty="0"/>
              <a:t>Activity</a:t>
            </a:r>
          </a:p>
        </p:txBody>
      </p:sp>
      <p:sp>
        <p:nvSpPr>
          <p:cNvPr id="3" name="Content Placeholder 2">
            <a:extLst>
              <a:ext uri="{FF2B5EF4-FFF2-40B4-BE49-F238E27FC236}">
                <a16:creationId xmlns:a16="http://schemas.microsoft.com/office/drawing/2014/main" id="{2559548C-4B3D-4C69-890F-FE45BC55AF17}"/>
              </a:ext>
            </a:extLst>
          </p:cNvPr>
          <p:cNvSpPr>
            <a:spLocks noGrp="1"/>
          </p:cNvSpPr>
          <p:nvPr>
            <p:ph idx="1"/>
          </p:nvPr>
        </p:nvSpPr>
        <p:spPr>
          <a:xfrm>
            <a:off x="924443" y="915785"/>
            <a:ext cx="9670182" cy="904137"/>
          </a:xfrm>
        </p:spPr>
        <p:txBody>
          <a:bodyPr/>
          <a:lstStyle/>
          <a:p>
            <a:r>
              <a:rPr lang="en-IN" dirty="0">
                <a:hlinkClick r:id="rId2"/>
              </a:rPr>
              <a:t>https://playground.tensorflow.org/</a:t>
            </a:r>
            <a:r>
              <a:rPr lang="en-IN" dirty="0"/>
              <a:t> Use the visual tool to create dummy data with a noise percentage and design a Neural Network to reduce test loss to 0.005</a:t>
            </a:r>
          </a:p>
        </p:txBody>
      </p:sp>
      <p:pic>
        <p:nvPicPr>
          <p:cNvPr id="4" name="Picture 3">
            <a:extLst>
              <a:ext uri="{FF2B5EF4-FFF2-40B4-BE49-F238E27FC236}">
                <a16:creationId xmlns:a16="http://schemas.microsoft.com/office/drawing/2014/main" id="{5D3A6B9E-2DCC-4F8D-BCCC-6BB4717DA63A}"/>
              </a:ext>
            </a:extLst>
          </p:cNvPr>
          <p:cNvPicPr>
            <a:picLocks noChangeAspect="1"/>
          </p:cNvPicPr>
          <p:nvPr/>
        </p:nvPicPr>
        <p:blipFill>
          <a:blip r:embed="rId3"/>
          <a:stretch>
            <a:fillRect/>
          </a:stretch>
        </p:blipFill>
        <p:spPr>
          <a:xfrm>
            <a:off x="2024110" y="1819922"/>
            <a:ext cx="7983984" cy="3630038"/>
          </a:xfrm>
          <a:prstGeom prst="rect">
            <a:avLst/>
          </a:prstGeom>
        </p:spPr>
      </p:pic>
    </p:spTree>
    <p:extLst>
      <p:ext uri="{BB962C8B-B14F-4D97-AF65-F5344CB8AC3E}">
        <p14:creationId xmlns:p14="http://schemas.microsoft.com/office/powerpoint/2010/main" val="295512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3D8D-0620-4FDC-8636-5C16749E9B00}"/>
              </a:ext>
            </a:extLst>
          </p:cNvPr>
          <p:cNvSpPr>
            <a:spLocks noGrp="1"/>
          </p:cNvSpPr>
          <p:nvPr>
            <p:ph type="title"/>
          </p:nvPr>
        </p:nvSpPr>
        <p:spPr>
          <a:xfrm>
            <a:off x="913795" y="609600"/>
            <a:ext cx="10353762" cy="457201"/>
          </a:xfrm>
        </p:spPr>
        <p:txBody>
          <a:bodyPr>
            <a:normAutofit fontScale="90000"/>
          </a:bodyPr>
          <a:lstStyle/>
          <a:p>
            <a:r>
              <a:rPr lang="en-IN" dirty="0"/>
              <a:t>Vanishing and Exploding Gradients</a:t>
            </a:r>
          </a:p>
        </p:txBody>
      </p:sp>
      <p:sp>
        <p:nvSpPr>
          <p:cNvPr id="3" name="Content Placeholder 2">
            <a:extLst>
              <a:ext uri="{FF2B5EF4-FFF2-40B4-BE49-F238E27FC236}">
                <a16:creationId xmlns:a16="http://schemas.microsoft.com/office/drawing/2014/main" id="{584FE6BC-E13B-48D3-B581-C6B61CF1EBEF}"/>
              </a:ext>
            </a:extLst>
          </p:cNvPr>
          <p:cNvSpPr>
            <a:spLocks noGrp="1"/>
          </p:cNvSpPr>
          <p:nvPr>
            <p:ph idx="1"/>
          </p:nvPr>
        </p:nvSpPr>
        <p:spPr>
          <a:xfrm>
            <a:off x="924443" y="1066801"/>
            <a:ext cx="10353762" cy="3714749"/>
          </a:xfrm>
        </p:spPr>
        <p:txBody>
          <a:bodyPr/>
          <a:lstStyle/>
          <a:p>
            <a:endParaRPr lang="en-IN" dirty="0"/>
          </a:p>
        </p:txBody>
      </p:sp>
    </p:spTree>
    <p:extLst>
      <p:ext uri="{BB962C8B-B14F-4D97-AF65-F5344CB8AC3E}">
        <p14:creationId xmlns:p14="http://schemas.microsoft.com/office/powerpoint/2010/main" val="37834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3D8D-0620-4FDC-8636-5C16749E9B00}"/>
              </a:ext>
            </a:extLst>
          </p:cNvPr>
          <p:cNvSpPr>
            <a:spLocks noGrp="1"/>
          </p:cNvSpPr>
          <p:nvPr>
            <p:ph type="title"/>
          </p:nvPr>
        </p:nvSpPr>
        <p:spPr>
          <a:xfrm>
            <a:off x="913795" y="609600"/>
            <a:ext cx="10353762" cy="457201"/>
          </a:xfrm>
        </p:spPr>
        <p:txBody>
          <a:bodyPr>
            <a:normAutofit fontScale="90000"/>
          </a:bodyPr>
          <a:lstStyle/>
          <a:p>
            <a:r>
              <a:rPr lang="en-IN" dirty="0"/>
              <a:t>ADAM and </a:t>
            </a:r>
            <a:r>
              <a:rPr lang="en-IN" dirty="0" err="1"/>
              <a:t>RMSProp</a:t>
            </a:r>
            <a:r>
              <a:rPr lang="en-IN" dirty="0"/>
              <a:t> Optimization Algorithms</a:t>
            </a:r>
          </a:p>
        </p:txBody>
      </p:sp>
      <p:sp>
        <p:nvSpPr>
          <p:cNvPr id="3" name="Content Placeholder 2">
            <a:extLst>
              <a:ext uri="{FF2B5EF4-FFF2-40B4-BE49-F238E27FC236}">
                <a16:creationId xmlns:a16="http://schemas.microsoft.com/office/drawing/2014/main" id="{584FE6BC-E13B-48D3-B581-C6B61CF1EBEF}"/>
              </a:ext>
            </a:extLst>
          </p:cNvPr>
          <p:cNvSpPr>
            <a:spLocks noGrp="1"/>
          </p:cNvSpPr>
          <p:nvPr>
            <p:ph idx="1"/>
          </p:nvPr>
        </p:nvSpPr>
        <p:spPr>
          <a:xfrm>
            <a:off x="924443" y="1066801"/>
            <a:ext cx="10353762" cy="3714749"/>
          </a:xfrm>
        </p:spPr>
        <p:txBody>
          <a:bodyPr/>
          <a:lstStyle/>
          <a:p>
            <a:endParaRPr lang="en-IN" dirty="0"/>
          </a:p>
        </p:txBody>
      </p:sp>
    </p:spTree>
    <p:extLst>
      <p:ext uri="{BB962C8B-B14F-4D97-AF65-F5344CB8AC3E}">
        <p14:creationId xmlns:p14="http://schemas.microsoft.com/office/powerpoint/2010/main" val="73472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EA900-B713-489B-BE7A-C3BA169D44FD}"/>
              </a:ext>
            </a:extLst>
          </p:cNvPr>
          <p:cNvSpPr txBox="1"/>
          <p:nvPr/>
        </p:nvSpPr>
        <p:spPr>
          <a:xfrm>
            <a:off x="2263806" y="2647390"/>
            <a:ext cx="7386221" cy="1200329"/>
          </a:xfrm>
          <a:prstGeom prst="rect">
            <a:avLst/>
          </a:prstGeom>
          <a:noFill/>
        </p:spPr>
        <p:txBody>
          <a:bodyPr wrap="square" rtlCol="0">
            <a:spAutoFit/>
          </a:bodyPr>
          <a:lstStyle/>
          <a:p>
            <a:pPr algn="ctr"/>
            <a:r>
              <a:rPr lang="en-IN" sz="7200" dirty="0">
                <a:solidFill>
                  <a:schemeClr val="accent3">
                    <a:lumMod val="75000"/>
                  </a:schemeClr>
                </a:solidFill>
              </a:rPr>
              <a:t>Thank You</a:t>
            </a:r>
          </a:p>
        </p:txBody>
      </p:sp>
    </p:spTree>
    <p:extLst>
      <p:ext uri="{BB962C8B-B14F-4D97-AF65-F5344CB8AC3E}">
        <p14:creationId xmlns:p14="http://schemas.microsoft.com/office/powerpoint/2010/main" val="384471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F088-B448-4385-B873-990F7EA400A5}"/>
              </a:ext>
            </a:extLst>
          </p:cNvPr>
          <p:cNvSpPr>
            <a:spLocks noGrp="1"/>
          </p:cNvSpPr>
          <p:nvPr>
            <p:ph type="title"/>
          </p:nvPr>
        </p:nvSpPr>
        <p:spPr/>
        <p:txBody>
          <a:bodyPr/>
          <a:lstStyle/>
          <a:p>
            <a:r>
              <a:rPr lang="en-IN" dirty="0"/>
              <a:t>What is a Neural Network</a:t>
            </a:r>
          </a:p>
        </p:txBody>
      </p:sp>
      <p:sp>
        <p:nvSpPr>
          <p:cNvPr id="3" name="Content Placeholder 2">
            <a:extLst>
              <a:ext uri="{FF2B5EF4-FFF2-40B4-BE49-F238E27FC236}">
                <a16:creationId xmlns:a16="http://schemas.microsoft.com/office/drawing/2014/main" id="{EE6BB6CB-3E83-4EF2-ADFA-F9C6376BB18D}"/>
              </a:ext>
            </a:extLst>
          </p:cNvPr>
          <p:cNvSpPr>
            <a:spLocks noGrp="1"/>
          </p:cNvSpPr>
          <p:nvPr>
            <p:ph idx="1"/>
          </p:nvPr>
        </p:nvSpPr>
        <p:spPr>
          <a:xfrm>
            <a:off x="2175524" y="1571625"/>
            <a:ext cx="7177508" cy="1857375"/>
          </a:xfrm>
        </p:spPr>
        <p:txBody>
          <a:bodyPr>
            <a:normAutofit fontScale="92500"/>
          </a:bodyPr>
          <a:lstStyle/>
          <a:p>
            <a:r>
              <a:rPr lang="en-IN" dirty="0"/>
              <a:t>It is an artificial network consisting of interconnected nodes which help find any complex relationship between Input  and Target.</a:t>
            </a:r>
          </a:p>
          <a:p>
            <a:r>
              <a:rPr lang="en-IN" dirty="0"/>
              <a:t>Neural networks are modelled or inspired by neurons of an actual brain.</a:t>
            </a:r>
          </a:p>
          <a:p>
            <a:endParaRPr lang="en-IN" dirty="0"/>
          </a:p>
          <a:p>
            <a:endParaRPr lang="en-IN" dirty="0"/>
          </a:p>
        </p:txBody>
      </p:sp>
      <p:pic>
        <p:nvPicPr>
          <p:cNvPr id="1026" name="Picture 2" descr="What is a Neural Network? - Databricks">
            <a:extLst>
              <a:ext uri="{FF2B5EF4-FFF2-40B4-BE49-F238E27FC236}">
                <a16:creationId xmlns:a16="http://schemas.microsoft.com/office/drawing/2014/main" id="{61EA74FB-CEBA-454E-9A0C-038FCC530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870" y="3612537"/>
            <a:ext cx="4119279" cy="2757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tificial neural network - Wikipedia">
            <a:extLst>
              <a:ext uri="{FF2B5EF4-FFF2-40B4-BE49-F238E27FC236}">
                <a16:creationId xmlns:a16="http://schemas.microsoft.com/office/drawing/2014/main" id="{8A12354B-CB0C-4539-A7B4-46FBD28F8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588" y="3879311"/>
            <a:ext cx="3714750" cy="156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95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A38B-76C6-4A6E-992C-B4EC84520066}"/>
              </a:ext>
            </a:extLst>
          </p:cNvPr>
          <p:cNvSpPr>
            <a:spLocks noGrp="1"/>
          </p:cNvSpPr>
          <p:nvPr>
            <p:ph type="title"/>
          </p:nvPr>
        </p:nvSpPr>
        <p:spPr>
          <a:xfrm>
            <a:off x="913795" y="609600"/>
            <a:ext cx="10353762" cy="819705"/>
          </a:xfrm>
        </p:spPr>
        <p:txBody>
          <a:bodyPr/>
          <a:lstStyle/>
          <a:p>
            <a:r>
              <a:rPr lang="en-IN" dirty="0"/>
              <a:t>Trivia on Founder</a:t>
            </a:r>
          </a:p>
        </p:txBody>
      </p:sp>
      <p:sp>
        <p:nvSpPr>
          <p:cNvPr id="3" name="Content Placeholder 2">
            <a:extLst>
              <a:ext uri="{FF2B5EF4-FFF2-40B4-BE49-F238E27FC236}">
                <a16:creationId xmlns:a16="http://schemas.microsoft.com/office/drawing/2014/main" id="{D8DA0A0C-31D5-4090-81D8-79B6B0BA133F}"/>
              </a:ext>
            </a:extLst>
          </p:cNvPr>
          <p:cNvSpPr>
            <a:spLocks noGrp="1"/>
          </p:cNvSpPr>
          <p:nvPr>
            <p:ph idx="1"/>
          </p:nvPr>
        </p:nvSpPr>
        <p:spPr>
          <a:xfrm>
            <a:off x="2447924" y="1571625"/>
            <a:ext cx="7877176" cy="1695452"/>
          </a:xfrm>
        </p:spPr>
        <p:txBody>
          <a:bodyPr>
            <a:normAutofit fontScale="85000" lnSpcReduction="10000"/>
          </a:bodyPr>
          <a:lstStyle/>
          <a:p>
            <a:r>
              <a:rPr lang="en-US" dirty="0">
                <a:effectLst/>
              </a:rPr>
              <a:t>Hinton was co-author of a highly cited paper published in 1986 that popularized the backpropagation algorithm for training multi-layer neural networks,</a:t>
            </a:r>
            <a:r>
              <a:rPr lang="en-US" baseline="30000" dirty="0">
                <a:effectLst/>
              </a:rPr>
              <a:t> </a:t>
            </a:r>
            <a:r>
              <a:rPr lang="en-US" dirty="0">
                <a:effectLst/>
              </a:rPr>
              <a:t>although his team was not the first to propose the approach. </a:t>
            </a:r>
          </a:p>
          <a:p>
            <a:r>
              <a:rPr lang="en-US" dirty="0">
                <a:effectLst/>
              </a:rPr>
              <a:t>Hinton is viewed by some as a leading figure in the deep learning community and is referred to by some as the "Godfather of Deep Learning</a:t>
            </a:r>
            <a:endParaRPr lang="en-IN" dirty="0"/>
          </a:p>
        </p:txBody>
      </p:sp>
      <p:pic>
        <p:nvPicPr>
          <p:cNvPr id="2050" name="Picture 2" descr="U of T's Geoffrey Hinton: AI will eventually surpass the human ...">
            <a:extLst>
              <a:ext uri="{FF2B5EF4-FFF2-40B4-BE49-F238E27FC236}">
                <a16:creationId xmlns:a16="http://schemas.microsoft.com/office/drawing/2014/main" id="{2FB1A5A6-DBD9-4DA2-8E79-3089F7143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1" y="3590923"/>
            <a:ext cx="4138613" cy="2759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ull Tuition International Scholarships at University of Toronto ...">
            <a:extLst>
              <a:ext uri="{FF2B5EF4-FFF2-40B4-BE49-F238E27FC236}">
                <a16:creationId xmlns:a16="http://schemas.microsoft.com/office/drawing/2014/main" id="{466F5902-0D28-43EA-9C16-0A9A16B3E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75" y="3590922"/>
            <a:ext cx="4876800" cy="275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13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9167-1A40-47D5-9F61-5EF2A2963627}"/>
              </a:ext>
            </a:extLst>
          </p:cNvPr>
          <p:cNvSpPr>
            <a:spLocks noGrp="1"/>
          </p:cNvSpPr>
          <p:nvPr>
            <p:ph type="title"/>
          </p:nvPr>
        </p:nvSpPr>
        <p:spPr>
          <a:xfrm>
            <a:off x="919119" y="123882"/>
            <a:ext cx="10353762" cy="891411"/>
          </a:xfrm>
        </p:spPr>
        <p:txBody>
          <a:bodyPr/>
          <a:lstStyle/>
          <a:p>
            <a:r>
              <a:rPr lang="en-IN" dirty="0"/>
              <a:t>Why do we need a Neural Network?</a:t>
            </a:r>
          </a:p>
        </p:txBody>
      </p:sp>
      <p:sp>
        <p:nvSpPr>
          <p:cNvPr id="3" name="Content Placeholder 2">
            <a:extLst>
              <a:ext uri="{FF2B5EF4-FFF2-40B4-BE49-F238E27FC236}">
                <a16:creationId xmlns:a16="http://schemas.microsoft.com/office/drawing/2014/main" id="{32431E2E-C361-417A-A3FB-081FDCF81112}"/>
              </a:ext>
            </a:extLst>
          </p:cNvPr>
          <p:cNvSpPr>
            <a:spLocks noGrp="1"/>
          </p:cNvSpPr>
          <p:nvPr>
            <p:ph idx="1"/>
          </p:nvPr>
        </p:nvSpPr>
        <p:spPr>
          <a:xfrm>
            <a:off x="736241" y="1141566"/>
            <a:ext cx="10353762" cy="891411"/>
          </a:xfrm>
        </p:spPr>
        <p:txBody>
          <a:bodyPr>
            <a:normAutofit fontScale="25000" lnSpcReduction="20000"/>
          </a:bodyPr>
          <a:lstStyle/>
          <a:p>
            <a:r>
              <a:rPr lang="en-US" sz="6400" dirty="0"/>
              <a:t>Neural Networks can represent any function.</a:t>
            </a:r>
          </a:p>
          <a:p>
            <a:r>
              <a:rPr lang="en-US" sz="6400" dirty="0"/>
              <a:t>The universal approximation theorem claims that the standard multilayer feed-forward networks with a single hidden layer that contains finite number of hidden neurons, and with arbitrary activation function2 are universal approximators .</a:t>
            </a:r>
            <a:r>
              <a:rPr lang="en-IN" sz="6400" dirty="0">
                <a:solidFill>
                  <a:srgbClr val="FFFF00"/>
                </a:solidFill>
              </a:rPr>
              <a:t> </a:t>
            </a:r>
            <a:r>
              <a:rPr lang="en-IN" sz="2400" dirty="0">
                <a:solidFill>
                  <a:srgbClr val="FFFF00"/>
                </a:solidFill>
              </a:rPr>
              <a:t>(Source: </a:t>
            </a:r>
            <a:r>
              <a:rPr lang="en-US" sz="2400" dirty="0">
                <a:solidFill>
                  <a:srgbClr val="FFFF00"/>
                </a:solidFill>
              </a:rPr>
              <a:t>Approximation with Artificial Neural Networks-</a:t>
            </a:r>
            <a:r>
              <a:rPr lang="en-IN" sz="2400" dirty="0" err="1">
                <a:solidFill>
                  <a:srgbClr val="FFFF00"/>
                </a:solidFill>
              </a:rPr>
              <a:t>Balázs</a:t>
            </a:r>
            <a:r>
              <a:rPr lang="en-IN" sz="2400" dirty="0">
                <a:solidFill>
                  <a:srgbClr val="FFFF00"/>
                </a:solidFill>
              </a:rPr>
              <a:t> </a:t>
            </a:r>
            <a:r>
              <a:rPr lang="en-IN" sz="2400" dirty="0" err="1">
                <a:solidFill>
                  <a:srgbClr val="FFFF00"/>
                </a:solidFill>
              </a:rPr>
              <a:t>Csanád</a:t>
            </a:r>
            <a:r>
              <a:rPr lang="en-IN" sz="2400" dirty="0">
                <a:solidFill>
                  <a:srgbClr val="FFFF00"/>
                </a:solidFill>
              </a:rPr>
              <a:t> Csáji,2001)</a:t>
            </a:r>
          </a:p>
          <a:p>
            <a:endParaRPr lang="en-IN" dirty="0"/>
          </a:p>
        </p:txBody>
      </p:sp>
      <p:pic>
        <p:nvPicPr>
          <p:cNvPr id="3074" name="Picture 2" descr="Approximation with Artificial Neural Networks">
            <a:extLst>
              <a:ext uri="{FF2B5EF4-FFF2-40B4-BE49-F238E27FC236}">
                <a16:creationId xmlns:a16="http://schemas.microsoft.com/office/drawing/2014/main" id="{641AF42E-0681-4E7C-9CD4-BBC5F6AC5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3326584"/>
            <a:ext cx="4608116" cy="3407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C04698-7757-4D1A-93ED-E05A60A83C63}"/>
              </a:ext>
            </a:extLst>
          </p:cNvPr>
          <p:cNvSpPr txBox="1"/>
          <p:nvPr/>
        </p:nvSpPr>
        <p:spPr>
          <a:xfrm>
            <a:off x="1213626" y="2588601"/>
            <a:ext cx="9544100" cy="507831"/>
          </a:xfrm>
          <a:prstGeom prst="rect">
            <a:avLst/>
          </a:prstGeom>
          <a:noFill/>
        </p:spPr>
        <p:txBody>
          <a:bodyPr wrap="square" rtlCol="0">
            <a:spAutoFit/>
          </a:bodyPr>
          <a:lstStyle/>
          <a:p>
            <a:pPr algn="ctr"/>
            <a:r>
              <a:rPr lang="en-IN" dirty="0">
                <a:solidFill>
                  <a:schemeClr val="accent2">
                    <a:lumMod val="75000"/>
                  </a:schemeClr>
                </a:solidFill>
              </a:rPr>
              <a:t>Universal Approximation using single hidden layer</a:t>
            </a:r>
          </a:p>
          <a:p>
            <a:pPr algn="ctr"/>
            <a:r>
              <a:rPr lang="en-IN" sz="900" dirty="0">
                <a:solidFill>
                  <a:srgbClr val="FFFF00"/>
                </a:solidFill>
              </a:rPr>
              <a:t>(Source: </a:t>
            </a:r>
            <a:r>
              <a:rPr lang="en-US" sz="900" dirty="0">
                <a:solidFill>
                  <a:srgbClr val="FFFF00"/>
                </a:solidFill>
              </a:rPr>
              <a:t>Approximation with Artificial Neural Networks-</a:t>
            </a:r>
            <a:r>
              <a:rPr lang="en-IN" sz="900" dirty="0" err="1">
                <a:solidFill>
                  <a:srgbClr val="FFFF00"/>
                </a:solidFill>
              </a:rPr>
              <a:t>Balázs</a:t>
            </a:r>
            <a:r>
              <a:rPr lang="en-IN" sz="900" dirty="0">
                <a:solidFill>
                  <a:srgbClr val="FFFF00"/>
                </a:solidFill>
              </a:rPr>
              <a:t> </a:t>
            </a:r>
            <a:r>
              <a:rPr lang="en-IN" sz="900" dirty="0" err="1">
                <a:solidFill>
                  <a:srgbClr val="FFFF00"/>
                </a:solidFill>
              </a:rPr>
              <a:t>Csanád</a:t>
            </a:r>
            <a:r>
              <a:rPr lang="en-IN" sz="900" dirty="0">
                <a:solidFill>
                  <a:srgbClr val="FFFF00"/>
                </a:solidFill>
              </a:rPr>
              <a:t> Csáji,2001)</a:t>
            </a:r>
          </a:p>
        </p:txBody>
      </p:sp>
      <p:pic>
        <p:nvPicPr>
          <p:cNvPr id="5" name="Picture 4">
            <a:extLst>
              <a:ext uri="{FF2B5EF4-FFF2-40B4-BE49-F238E27FC236}">
                <a16:creationId xmlns:a16="http://schemas.microsoft.com/office/drawing/2014/main" id="{B231B9F0-CF7E-40BE-A929-726F4F7D8C35}"/>
              </a:ext>
            </a:extLst>
          </p:cNvPr>
          <p:cNvPicPr>
            <a:picLocks noChangeAspect="1"/>
          </p:cNvPicPr>
          <p:nvPr/>
        </p:nvPicPr>
        <p:blipFill>
          <a:blip r:embed="rId3"/>
          <a:stretch>
            <a:fillRect/>
          </a:stretch>
        </p:blipFill>
        <p:spPr>
          <a:xfrm>
            <a:off x="5799245" y="3373562"/>
            <a:ext cx="4552950" cy="3360556"/>
          </a:xfrm>
          <a:prstGeom prst="rect">
            <a:avLst/>
          </a:prstGeom>
        </p:spPr>
      </p:pic>
    </p:spTree>
    <p:extLst>
      <p:ext uri="{BB962C8B-B14F-4D97-AF65-F5344CB8AC3E}">
        <p14:creationId xmlns:p14="http://schemas.microsoft.com/office/powerpoint/2010/main" val="376121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31E1-23E8-4A41-88F6-252C4F1A61EC}"/>
              </a:ext>
            </a:extLst>
          </p:cNvPr>
          <p:cNvSpPr>
            <a:spLocks noGrp="1"/>
          </p:cNvSpPr>
          <p:nvPr>
            <p:ph type="title"/>
          </p:nvPr>
        </p:nvSpPr>
        <p:spPr>
          <a:xfrm>
            <a:off x="839220" y="381741"/>
            <a:ext cx="10353762" cy="470516"/>
          </a:xfrm>
        </p:spPr>
        <p:txBody>
          <a:bodyPr>
            <a:normAutofit fontScale="90000"/>
          </a:bodyPr>
          <a:lstStyle/>
          <a:p>
            <a:r>
              <a:rPr lang="en-IN" dirty="0"/>
              <a:t>Visual Representation</a:t>
            </a:r>
          </a:p>
        </p:txBody>
      </p:sp>
      <p:pic>
        <p:nvPicPr>
          <p:cNvPr id="4" name="Picture 3">
            <a:extLst>
              <a:ext uri="{FF2B5EF4-FFF2-40B4-BE49-F238E27FC236}">
                <a16:creationId xmlns:a16="http://schemas.microsoft.com/office/drawing/2014/main" id="{DDD813F8-1AE8-4228-82C5-D1881D616FA0}"/>
              </a:ext>
            </a:extLst>
          </p:cNvPr>
          <p:cNvPicPr>
            <a:picLocks noChangeAspect="1"/>
          </p:cNvPicPr>
          <p:nvPr/>
        </p:nvPicPr>
        <p:blipFill>
          <a:blip r:embed="rId2"/>
          <a:stretch>
            <a:fillRect/>
          </a:stretch>
        </p:blipFill>
        <p:spPr>
          <a:xfrm>
            <a:off x="292963" y="2195634"/>
            <a:ext cx="5335480" cy="4127302"/>
          </a:xfrm>
          <a:prstGeom prst="rect">
            <a:avLst/>
          </a:prstGeom>
        </p:spPr>
      </p:pic>
      <p:sp>
        <p:nvSpPr>
          <p:cNvPr id="5" name="TextBox 4">
            <a:extLst>
              <a:ext uri="{FF2B5EF4-FFF2-40B4-BE49-F238E27FC236}">
                <a16:creationId xmlns:a16="http://schemas.microsoft.com/office/drawing/2014/main" id="{81AF0088-D193-40F2-9E08-22634CC9D28E}"/>
              </a:ext>
            </a:extLst>
          </p:cNvPr>
          <p:cNvSpPr txBox="1"/>
          <p:nvPr/>
        </p:nvSpPr>
        <p:spPr>
          <a:xfrm>
            <a:off x="1331651" y="6476259"/>
            <a:ext cx="3293616" cy="253916"/>
          </a:xfrm>
          <a:prstGeom prst="rect">
            <a:avLst/>
          </a:prstGeom>
          <a:noFill/>
        </p:spPr>
        <p:txBody>
          <a:bodyPr wrap="square" rtlCol="0">
            <a:spAutoFit/>
          </a:bodyPr>
          <a:lstStyle/>
          <a:p>
            <a:r>
              <a:rPr lang="en-IN" sz="1050" dirty="0">
                <a:solidFill>
                  <a:srgbClr val="FFFF00"/>
                </a:solidFill>
              </a:rPr>
              <a:t>Source: course.fast.ai,2020, Author: Jeremy Howard</a:t>
            </a:r>
          </a:p>
        </p:txBody>
      </p:sp>
      <p:pic>
        <p:nvPicPr>
          <p:cNvPr id="4098" name="Picture 2" descr="Next price predictor using Neural Network - indicator for ...">
            <a:extLst>
              <a:ext uri="{FF2B5EF4-FFF2-40B4-BE49-F238E27FC236}">
                <a16:creationId xmlns:a16="http://schemas.microsoft.com/office/drawing/2014/main" id="{1F7BEEB2-3102-4DA2-8799-6F79D7A19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100" y="2195634"/>
            <a:ext cx="5176881" cy="20545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F1C71E-0453-475F-8BE0-F173E137FE8B}"/>
              </a:ext>
            </a:extLst>
          </p:cNvPr>
          <p:cNvSpPr/>
          <p:nvPr/>
        </p:nvSpPr>
        <p:spPr>
          <a:xfrm>
            <a:off x="6016100" y="4250142"/>
            <a:ext cx="3515706" cy="261610"/>
          </a:xfrm>
          <a:prstGeom prst="rect">
            <a:avLst/>
          </a:prstGeom>
        </p:spPr>
        <p:txBody>
          <a:bodyPr wrap="none">
            <a:spAutoFit/>
          </a:bodyPr>
          <a:lstStyle/>
          <a:p>
            <a:r>
              <a:rPr lang="en-IN" sz="1100" dirty="0">
                <a:solidFill>
                  <a:srgbClr val="FFFF00"/>
                </a:solidFill>
              </a:rPr>
              <a:t>Source: forexmt4indicators.com,2009, Author: Tim Morris</a:t>
            </a:r>
          </a:p>
        </p:txBody>
      </p:sp>
      <p:sp>
        <p:nvSpPr>
          <p:cNvPr id="7" name="TextBox 6">
            <a:extLst>
              <a:ext uri="{FF2B5EF4-FFF2-40B4-BE49-F238E27FC236}">
                <a16:creationId xmlns:a16="http://schemas.microsoft.com/office/drawing/2014/main" id="{624B42C2-E3F1-4745-8CC4-136CC0E2E09F}"/>
              </a:ext>
            </a:extLst>
          </p:cNvPr>
          <p:cNvSpPr txBox="1"/>
          <p:nvPr/>
        </p:nvSpPr>
        <p:spPr>
          <a:xfrm>
            <a:off x="839220" y="949911"/>
            <a:ext cx="1022235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Neural Network is a set of matrices multiplied with each other to get a final output matrix and elements of these matrices are fine tuned to get correct outputs.</a:t>
            </a:r>
          </a:p>
          <a:p>
            <a:endParaRPr lang="en-IN" dirty="0"/>
          </a:p>
          <a:p>
            <a:pPr marL="285750" indent="-285750">
              <a:buFont typeface="Arial" panose="020B0604020202020204" pitchFamily="34" charset="0"/>
              <a:buChar char="•"/>
            </a:pPr>
            <a:r>
              <a:rPr lang="en-IN" dirty="0"/>
              <a:t>For representation these are shown as nodes and layers as shown in the figure on the right.</a:t>
            </a:r>
          </a:p>
          <a:p>
            <a:endParaRPr lang="en-IN" dirty="0"/>
          </a:p>
        </p:txBody>
      </p:sp>
    </p:spTree>
    <p:extLst>
      <p:ext uri="{BB962C8B-B14F-4D97-AF65-F5344CB8AC3E}">
        <p14:creationId xmlns:p14="http://schemas.microsoft.com/office/powerpoint/2010/main" val="312771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8F6A-1594-411E-966F-EAB5D2A6EACA}"/>
              </a:ext>
            </a:extLst>
          </p:cNvPr>
          <p:cNvSpPr>
            <a:spLocks noGrp="1"/>
          </p:cNvSpPr>
          <p:nvPr>
            <p:ph type="title"/>
          </p:nvPr>
        </p:nvSpPr>
        <p:spPr>
          <a:xfrm>
            <a:off x="994299" y="609600"/>
            <a:ext cx="10273258" cy="544497"/>
          </a:xfrm>
        </p:spPr>
        <p:txBody>
          <a:bodyPr>
            <a:normAutofit fontScale="90000"/>
          </a:bodyPr>
          <a:lstStyle/>
          <a:p>
            <a:r>
              <a:rPr lang="en-IN" dirty="0"/>
              <a:t>Deciding number of layers</a:t>
            </a:r>
          </a:p>
        </p:txBody>
      </p:sp>
      <p:sp>
        <p:nvSpPr>
          <p:cNvPr id="3" name="Content Placeholder 2">
            <a:extLst>
              <a:ext uri="{FF2B5EF4-FFF2-40B4-BE49-F238E27FC236}">
                <a16:creationId xmlns:a16="http://schemas.microsoft.com/office/drawing/2014/main" id="{01EB8335-83D1-4F9F-B207-51F6F61090B0}"/>
              </a:ext>
            </a:extLst>
          </p:cNvPr>
          <p:cNvSpPr>
            <a:spLocks noGrp="1"/>
          </p:cNvSpPr>
          <p:nvPr>
            <p:ph idx="1"/>
          </p:nvPr>
        </p:nvSpPr>
        <p:spPr>
          <a:xfrm>
            <a:off x="1074803" y="1321848"/>
            <a:ext cx="10273258" cy="1971768"/>
          </a:xfrm>
        </p:spPr>
        <p:txBody>
          <a:bodyPr>
            <a:normAutofit fontScale="85000" lnSpcReduction="20000"/>
          </a:bodyPr>
          <a:lstStyle/>
          <a:p>
            <a:r>
              <a:rPr lang="en-IN" dirty="0"/>
              <a:t>There are certain customizations in a Neural Network  a.k.a. Multilayer Perceptron or Fully Connected Network which need to be decided and user to try and test these to find best values for these.</a:t>
            </a:r>
          </a:p>
          <a:p>
            <a:r>
              <a:rPr lang="en-IN" dirty="0"/>
              <a:t>These include the following: Number of Hidden Layers, Number of nodes in each of these hidden layers, the activation function and regularization technique to be used.</a:t>
            </a:r>
          </a:p>
          <a:p>
            <a:r>
              <a:rPr lang="en-IN" dirty="0"/>
              <a:t>The more complex the network, the more time it takes to train it and more complex a pattern it can detect.</a:t>
            </a:r>
          </a:p>
          <a:p>
            <a:endParaRPr lang="en-IN" dirty="0"/>
          </a:p>
          <a:p>
            <a:endParaRPr lang="en-IN" dirty="0"/>
          </a:p>
        </p:txBody>
      </p:sp>
      <p:pic>
        <p:nvPicPr>
          <p:cNvPr id="4" name="Picture 3">
            <a:extLst>
              <a:ext uri="{FF2B5EF4-FFF2-40B4-BE49-F238E27FC236}">
                <a16:creationId xmlns:a16="http://schemas.microsoft.com/office/drawing/2014/main" id="{5EB59060-2E3D-403C-9728-1B6912BCE6AE}"/>
              </a:ext>
            </a:extLst>
          </p:cNvPr>
          <p:cNvPicPr>
            <a:picLocks noChangeAspect="1"/>
          </p:cNvPicPr>
          <p:nvPr/>
        </p:nvPicPr>
        <p:blipFill>
          <a:blip r:embed="rId2"/>
          <a:stretch>
            <a:fillRect/>
          </a:stretch>
        </p:blipFill>
        <p:spPr>
          <a:xfrm>
            <a:off x="1547466" y="3334169"/>
            <a:ext cx="3983529" cy="2292892"/>
          </a:xfrm>
          <a:prstGeom prst="rect">
            <a:avLst/>
          </a:prstGeom>
        </p:spPr>
      </p:pic>
      <p:sp>
        <p:nvSpPr>
          <p:cNvPr id="5" name="TextBox 4">
            <a:extLst>
              <a:ext uri="{FF2B5EF4-FFF2-40B4-BE49-F238E27FC236}">
                <a16:creationId xmlns:a16="http://schemas.microsoft.com/office/drawing/2014/main" id="{183DB0FF-5086-4FBC-8765-66463060E62F}"/>
              </a:ext>
            </a:extLst>
          </p:cNvPr>
          <p:cNvSpPr txBox="1"/>
          <p:nvPr/>
        </p:nvSpPr>
        <p:spPr>
          <a:xfrm>
            <a:off x="1453281" y="5667614"/>
            <a:ext cx="4077714" cy="677108"/>
          </a:xfrm>
          <a:prstGeom prst="rect">
            <a:avLst/>
          </a:prstGeom>
          <a:noFill/>
        </p:spPr>
        <p:txBody>
          <a:bodyPr wrap="square" rtlCol="0">
            <a:spAutoFit/>
          </a:bodyPr>
          <a:lstStyle/>
          <a:p>
            <a:r>
              <a:rPr lang="en-US" sz="1000" dirty="0">
                <a:solidFill>
                  <a:srgbClr val="FFFF00"/>
                </a:solidFill>
              </a:rPr>
              <a:t>Source: Natural Language Processing with </a:t>
            </a:r>
            <a:r>
              <a:rPr lang="en-US" sz="1000" dirty="0" err="1">
                <a:solidFill>
                  <a:srgbClr val="FFFF00"/>
                </a:solidFill>
              </a:rPr>
              <a:t>PyTorch</a:t>
            </a:r>
            <a:r>
              <a:rPr lang="en-US" sz="1000" dirty="0">
                <a:solidFill>
                  <a:srgbClr val="FFFF00"/>
                </a:solidFill>
              </a:rPr>
              <a:t> by </a:t>
            </a:r>
            <a:r>
              <a:rPr lang="en-US" sz="1000" dirty="0" err="1">
                <a:solidFill>
                  <a:srgbClr val="FFFF00"/>
                </a:solidFill>
              </a:rPr>
              <a:t>Delip</a:t>
            </a:r>
            <a:r>
              <a:rPr lang="en-US" sz="1000" dirty="0">
                <a:solidFill>
                  <a:srgbClr val="FFFF00"/>
                </a:solidFill>
              </a:rPr>
              <a:t> Rao, Brian McMahan</a:t>
            </a:r>
            <a:endParaRPr lang="en-US" sz="1000" dirty="0">
              <a:solidFill>
                <a:srgbClr val="FFFF00"/>
              </a:solidFill>
              <a:hlinkClick r:id="rId3">
                <a:extLst>
                  <a:ext uri="{A12FA001-AC4F-418D-AE19-62706E023703}">
                    <ahyp:hlinkClr xmlns:ahyp="http://schemas.microsoft.com/office/drawing/2018/hyperlinkcolor" val="tx"/>
                  </a:ext>
                </a:extLst>
              </a:hlinkClick>
            </a:endParaRPr>
          </a:p>
          <a:p>
            <a:endParaRPr lang="en-IN" dirty="0"/>
          </a:p>
        </p:txBody>
      </p:sp>
      <p:pic>
        <p:nvPicPr>
          <p:cNvPr id="6146" name="Picture 2" descr="How to find the optimum number of hidden layers and nodes in a ...">
            <a:extLst>
              <a:ext uri="{FF2B5EF4-FFF2-40B4-BE49-F238E27FC236}">
                <a16:creationId xmlns:a16="http://schemas.microsoft.com/office/drawing/2014/main" id="{A0AE7109-6F2E-4F40-BA13-32678EB32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296" y="3377491"/>
            <a:ext cx="4293391" cy="22928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3A1B74-21C1-4346-960B-E47569B1E41A}"/>
              </a:ext>
            </a:extLst>
          </p:cNvPr>
          <p:cNvSpPr txBox="1"/>
          <p:nvPr/>
        </p:nvSpPr>
        <p:spPr>
          <a:xfrm>
            <a:off x="5795942" y="5754258"/>
            <a:ext cx="4077714" cy="523220"/>
          </a:xfrm>
          <a:prstGeom prst="rect">
            <a:avLst/>
          </a:prstGeom>
          <a:noFill/>
        </p:spPr>
        <p:txBody>
          <a:bodyPr wrap="square" rtlCol="0">
            <a:spAutoFit/>
          </a:bodyPr>
          <a:lstStyle/>
          <a:p>
            <a:r>
              <a:rPr lang="en-US" sz="1000" dirty="0">
                <a:solidFill>
                  <a:srgbClr val="FFFF00"/>
                </a:solidFill>
              </a:rPr>
              <a:t>Source: DataGraphi.com</a:t>
            </a:r>
            <a:endParaRPr lang="en-US" sz="1000" dirty="0">
              <a:solidFill>
                <a:srgbClr val="FFFF00"/>
              </a:solidFill>
              <a:hlinkClick r:id="rId3">
                <a:extLst>
                  <a:ext uri="{A12FA001-AC4F-418D-AE19-62706E023703}">
                    <ahyp:hlinkClr xmlns:ahyp="http://schemas.microsoft.com/office/drawing/2018/hyperlinkcolor" val="tx"/>
                  </a:ext>
                </a:extLst>
              </a:hlinkClick>
            </a:endParaRPr>
          </a:p>
          <a:p>
            <a:endParaRPr lang="en-IN" dirty="0"/>
          </a:p>
        </p:txBody>
      </p:sp>
    </p:spTree>
    <p:extLst>
      <p:ext uri="{BB962C8B-B14F-4D97-AF65-F5344CB8AC3E}">
        <p14:creationId xmlns:p14="http://schemas.microsoft.com/office/powerpoint/2010/main" val="36511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3E80-3BCB-4A53-83F8-27693C1FBE41}"/>
              </a:ext>
            </a:extLst>
          </p:cNvPr>
          <p:cNvSpPr>
            <a:spLocks noGrp="1"/>
          </p:cNvSpPr>
          <p:nvPr>
            <p:ph type="title"/>
          </p:nvPr>
        </p:nvSpPr>
        <p:spPr>
          <a:xfrm>
            <a:off x="1065319" y="139083"/>
            <a:ext cx="10202237" cy="517865"/>
          </a:xfrm>
        </p:spPr>
        <p:txBody>
          <a:bodyPr>
            <a:normAutofit fontScale="90000"/>
          </a:bodyPr>
          <a:lstStyle/>
          <a:p>
            <a:r>
              <a:rPr lang="en-IN" dirty="0"/>
              <a:t>Activation Function</a:t>
            </a:r>
          </a:p>
        </p:txBody>
      </p:sp>
      <p:sp>
        <p:nvSpPr>
          <p:cNvPr id="3" name="Content Placeholder 2">
            <a:extLst>
              <a:ext uri="{FF2B5EF4-FFF2-40B4-BE49-F238E27FC236}">
                <a16:creationId xmlns:a16="http://schemas.microsoft.com/office/drawing/2014/main" id="{D6225BD5-2FEB-49B2-8CA0-5D8378C50712}"/>
              </a:ext>
            </a:extLst>
          </p:cNvPr>
          <p:cNvSpPr>
            <a:spLocks noGrp="1"/>
          </p:cNvSpPr>
          <p:nvPr>
            <p:ph idx="1"/>
          </p:nvPr>
        </p:nvSpPr>
        <p:spPr>
          <a:xfrm>
            <a:off x="919119" y="736940"/>
            <a:ext cx="10353762" cy="3714749"/>
          </a:xfrm>
        </p:spPr>
        <p:txBody>
          <a:bodyPr>
            <a:normAutofit lnSpcReduction="10000"/>
          </a:bodyPr>
          <a:lstStyle/>
          <a:p>
            <a:r>
              <a:rPr lang="en-IN" dirty="0"/>
              <a:t>As we know neural networks are layers followed by each other till we get an output.</a:t>
            </a:r>
          </a:p>
          <a:p>
            <a:r>
              <a:rPr lang="en-IN" dirty="0"/>
              <a:t>Each layer gets an input from previous layer in the form of: </a:t>
            </a:r>
            <a:r>
              <a:rPr lang="en-IN" dirty="0">
                <a:solidFill>
                  <a:schemeClr val="accent1">
                    <a:lumMod val="75000"/>
                  </a:schemeClr>
                </a:solidFill>
              </a:rPr>
              <a:t>W1*X1+W2*X2+…..+WnXn</a:t>
            </a:r>
            <a:endParaRPr lang="en-IN" dirty="0"/>
          </a:p>
          <a:p>
            <a:r>
              <a:rPr lang="en-IN" dirty="0"/>
              <a:t>Now we know that this is a </a:t>
            </a:r>
            <a:r>
              <a:rPr lang="en-IN" dirty="0">
                <a:solidFill>
                  <a:srgbClr val="FFFF00"/>
                </a:solidFill>
              </a:rPr>
              <a:t>Linear Function </a:t>
            </a:r>
            <a:r>
              <a:rPr lang="en-IN" dirty="0">
                <a:solidFill>
                  <a:schemeClr val="tx1"/>
                </a:solidFill>
              </a:rPr>
              <a:t>and we need to complex representation. Also the range of this weights and input multiplication is between </a:t>
            </a:r>
            <a:r>
              <a:rPr lang="en-IN" dirty="0">
                <a:solidFill>
                  <a:srgbClr val="FF0000"/>
                </a:solidFill>
              </a:rPr>
              <a:t>0…A Very large Number. </a:t>
            </a:r>
            <a:r>
              <a:rPr lang="en-IN" dirty="0">
                <a:solidFill>
                  <a:schemeClr val="tx1"/>
                </a:solidFill>
              </a:rPr>
              <a:t>We want to change these properties to keep the Neural Network more generic and useful.</a:t>
            </a:r>
          </a:p>
          <a:p>
            <a:r>
              <a:rPr lang="en-IN" dirty="0">
                <a:solidFill>
                  <a:schemeClr val="tx1"/>
                </a:solidFill>
              </a:rPr>
              <a:t>An activation function helps in doing this by acting as a transformer between every layer. </a:t>
            </a:r>
          </a:p>
          <a:p>
            <a:r>
              <a:rPr lang="en-IN" dirty="0">
                <a:solidFill>
                  <a:schemeClr val="tx1"/>
                </a:solidFill>
              </a:rPr>
              <a:t>So every node in every layer has inputs from previous layer which are multiplied and summed and passed through </a:t>
            </a:r>
            <a:r>
              <a:rPr lang="en-IN" dirty="0">
                <a:solidFill>
                  <a:schemeClr val="accent4">
                    <a:lumMod val="60000"/>
                    <a:lumOff val="40000"/>
                  </a:schemeClr>
                </a:solidFill>
              </a:rPr>
              <a:t>an activation function like </a:t>
            </a:r>
            <a:r>
              <a:rPr lang="en-IN" dirty="0" err="1">
                <a:solidFill>
                  <a:schemeClr val="accent4">
                    <a:lumMod val="60000"/>
                    <a:lumOff val="40000"/>
                  </a:schemeClr>
                </a:solidFill>
              </a:rPr>
              <a:t>ReLU</a:t>
            </a:r>
            <a:r>
              <a:rPr lang="en-IN" dirty="0">
                <a:solidFill>
                  <a:schemeClr val="accent4">
                    <a:lumMod val="60000"/>
                    <a:lumOff val="40000"/>
                  </a:schemeClr>
                </a:solidFill>
              </a:rPr>
              <a:t> or Tanh </a:t>
            </a:r>
            <a:r>
              <a:rPr lang="en-IN" dirty="0">
                <a:solidFill>
                  <a:schemeClr val="tx1"/>
                </a:solidFill>
              </a:rPr>
              <a:t>before passing it to the next layer.</a:t>
            </a:r>
          </a:p>
        </p:txBody>
      </p:sp>
      <p:pic>
        <p:nvPicPr>
          <p:cNvPr id="4" name="Picture 3">
            <a:extLst>
              <a:ext uri="{FF2B5EF4-FFF2-40B4-BE49-F238E27FC236}">
                <a16:creationId xmlns:a16="http://schemas.microsoft.com/office/drawing/2014/main" id="{F3DC092B-787C-498C-9A0B-A0FB0BF029EC}"/>
              </a:ext>
            </a:extLst>
          </p:cNvPr>
          <p:cNvPicPr>
            <a:picLocks noChangeAspect="1"/>
          </p:cNvPicPr>
          <p:nvPr/>
        </p:nvPicPr>
        <p:blipFill>
          <a:blip r:embed="rId2"/>
          <a:stretch>
            <a:fillRect/>
          </a:stretch>
        </p:blipFill>
        <p:spPr>
          <a:xfrm>
            <a:off x="3107185" y="4199412"/>
            <a:ext cx="5851402" cy="2583821"/>
          </a:xfrm>
          <a:prstGeom prst="rect">
            <a:avLst/>
          </a:prstGeom>
        </p:spPr>
      </p:pic>
    </p:spTree>
    <p:extLst>
      <p:ext uri="{BB962C8B-B14F-4D97-AF65-F5344CB8AC3E}">
        <p14:creationId xmlns:p14="http://schemas.microsoft.com/office/powerpoint/2010/main" val="418712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FA8B-A1B5-41C1-8CB7-45C8295FCD2C}"/>
              </a:ext>
            </a:extLst>
          </p:cNvPr>
          <p:cNvSpPr>
            <a:spLocks noGrp="1"/>
          </p:cNvSpPr>
          <p:nvPr>
            <p:ph type="title"/>
          </p:nvPr>
        </p:nvSpPr>
        <p:spPr>
          <a:xfrm>
            <a:off x="913795" y="95250"/>
            <a:ext cx="10353762" cy="260412"/>
          </a:xfrm>
        </p:spPr>
        <p:txBody>
          <a:bodyPr>
            <a:normAutofit fontScale="90000"/>
          </a:bodyPr>
          <a:lstStyle/>
          <a:p>
            <a:r>
              <a:rPr lang="en-IN" dirty="0"/>
              <a:t>Loss Function</a:t>
            </a:r>
          </a:p>
        </p:txBody>
      </p:sp>
      <p:sp>
        <p:nvSpPr>
          <p:cNvPr id="3" name="Content Placeholder 2">
            <a:extLst>
              <a:ext uri="{FF2B5EF4-FFF2-40B4-BE49-F238E27FC236}">
                <a16:creationId xmlns:a16="http://schemas.microsoft.com/office/drawing/2014/main" id="{B9CE5D36-0310-4E5E-930E-45DD1872B8B6}"/>
              </a:ext>
            </a:extLst>
          </p:cNvPr>
          <p:cNvSpPr>
            <a:spLocks noGrp="1"/>
          </p:cNvSpPr>
          <p:nvPr>
            <p:ph idx="1"/>
          </p:nvPr>
        </p:nvSpPr>
        <p:spPr>
          <a:xfrm>
            <a:off x="722872" y="585002"/>
            <a:ext cx="10686728" cy="2539938"/>
          </a:xfrm>
        </p:spPr>
        <p:txBody>
          <a:bodyPr>
            <a:normAutofit fontScale="92500" lnSpcReduction="20000"/>
          </a:bodyPr>
          <a:lstStyle/>
          <a:p>
            <a:r>
              <a:rPr lang="en-IN" dirty="0"/>
              <a:t>While you are training or initially when you have defined a Neural Network, it will not predict correctly. </a:t>
            </a:r>
          </a:p>
          <a:p>
            <a:r>
              <a:rPr lang="en-IN" dirty="0"/>
              <a:t>There will be an error between the actual value and what your network is predicting. This difference is the loss function or error function.</a:t>
            </a:r>
          </a:p>
          <a:p>
            <a:r>
              <a:rPr lang="en-IN" dirty="0"/>
              <a:t>We have to minimize this error over training to achieve the Network with weights that have been adjusted well enough to avoid any errors in final prediction.</a:t>
            </a:r>
          </a:p>
          <a:p>
            <a:r>
              <a:rPr lang="en-IN" dirty="0"/>
              <a:t>As we can see in the right image, loss decreases with each training sample till it reduces and converges to a minimum.</a:t>
            </a:r>
          </a:p>
          <a:p>
            <a:endParaRPr lang="en-IN" dirty="0"/>
          </a:p>
        </p:txBody>
      </p:sp>
      <p:pic>
        <p:nvPicPr>
          <p:cNvPr id="5122" name="Picture 2" descr="Deep Learning: Which Loss and Activation Functions should I use?">
            <a:extLst>
              <a:ext uri="{FF2B5EF4-FFF2-40B4-BE49-F238E27FC236}">
                <a16:creationId xmlns:a16="http://schemas.microsoft.com/office/drawing/2014/main" id="{A3D0E5F9-637C-42DC-AEE7-438D14DBB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72" y="3322469"/>
            <a:ext cx="5182205"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9438F0-FCAB-442D-AC13-FDBCD38C273E}"/>
              </a:ext>
            </a:extLst>
          </p:cNvPr>
          <p:cNvSpPr txBox="1"/>
          <p:nvPr/>
        </p:nvSpPr>
        <p:spPr>
          <a:xfrm>
            <a:off x="1561865" y="6669909"/>
            <a:ext cx="4077714" cy="523220"/>
          </a:xfrm>
          <a:prstGeom prst="rect">
            <a:avLst/>
          </a:prstGeom>
          <a:noFill/>
        </p:spPr>
        <p:txBody>
          <a:bodyPr wrap="square" rtlCol="0">
            <a:spAutoFit/>
          </a:bodyPr>
          <a:lstStyle/>
          <a:p>
            <a:r>
              <a:rPr lang="en-US" sz="1000" dirty="0">
                <a:solidFill>
                  <a:srgbClr val="FFFF00"/>
                </a:solidFill>
              </a:rPr>
              <a:t>Source: Towards Data Science, Stacy </a:t>
            </a:r>
            <a:r>
              <a:rPr lang="en-US" sz="1000" dirty="0" err="1">
                <a:solidFill>
                  <a:srgbClr val="FFFF00"/>
                </a:solidFill>
              </a:rPr>
              <a:t>Ronaghan</a:t>
            </a:r>
            <a:r>
              <a:rPr lang="en-US" sz="1000" dirty="0">
                <a:solidFill>
                  <a:srgbClr val="FFFF00"/>
                </a:solidFill>
              </a:rPr>
              <a:t> ,2018</a:t>
            </a:r>
            <a:endParaRPr lang="en-US" sz="1000" dirty="0">
              <a:solidFill>
                <a:srgbClr val="FFFF00"/>
              </a:solidFill>
              <a:hlinkClick r:id="rId3">
                <a:extLst>
                  <a:ext uri="{A12FA001-AC4F-418D-AE19-62706E023703}">
                    <ahyp:hlinkClr xmlns:ahyp="http://schemas.microsoft.com/office/drawing/2018/hyperlinkcolor" val="tx"/>
                  </a:ext>
                </a:extLst>
              </a:hlinkClick>
            </a:endParaRPr>
          </a:p>
          <a:p>
            <a:endParaRPr lang="en-IN" dirty="0"/>
          </a:p>
        </p:txBody>
      </p:sp>
      <p:pic>
        <p:nvPicPr>
          <p:cNvPr id="5124" name="Picture 4" descr="How to Choose Loss Functions When Training Deep Learning ...">
            <a:extLst>
              <a:ext uri="{FF2B5EF4-FFF2-40B4-BE49-F238E27FC236}">
                <a16:creationId xmlns:a16="http://schemas.microsoft.com/office/drawing/2014/main" id="{6A66B88A-FFB9-415B-9A8A-6F862CB8B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0676" y="3322469"/>
            <a:ext cx="5182205" cy="32536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830913-C069-4A0D-8E6A-800D5D1C4C62}"/>
              </a:ext>
            </a:extLst>
          </p:cNvPr>
          <p:cNvSpPr txBox="1"/>
          <p:nvPr/>
        </p:nvSpPr>
        <p:spPr>
          <a:xfrm>
            <a:off x="7458117" y="6576135"/>
            <a:ext cx="4077714" cy="523220"/>
          </a:xfrm>
          <a:prstGeom prst="rect">
            <a:avLst/>
          </a:prstGeom>
          <a:noFill/>
        </p:spPr>
        <p:txBody>
          <a:bodyPr wrap="square" rtlCol="0">
            <a:spAutoFit/>
          </a:bodyPr>
          <a:lstStyle/>
          <a:p>
            <a:r>
              <a:rPr lang="en-US" sz="1000" dirty="0">
                <a:solidFill>
                  <a:srgbClr val="FFFF00"/>
                </a:solidFill>
              </a:rPr>
              <a:t>Source: Machine Learning Mastery</a:t>
            </a:r>
            <a:endParaRPr lang="en-US" sz="1000" dirty="0">
              <a:solidFill>
                <a:srgbClr val="FFFF00"/>
              </a:solidFill>
              <a:hlinkClick r:id="rId3">
                <a:extLst>
                  <a:ext uri="{A12FA001-AC4F-418D-AE19-62706E023703}">
                    <ahyp:hlinkClr xmlns:ahyp="http://schemas.microsoft.com/office/drawing/2018/hyperlinkcolor" val="tx"/>
                  </a:ext>
                </a:extLst>
              </a:hlinkClick>
            </a:endParaRPr>
          </a:p>
          <a:p>
            <a:endParaRPr lang="en-IN" dirty="0"/>
          </a:p>
        </p:txBody>
      </p:sp>
    </p:spTree>
    <p:extLst>
      <p:ext uri="{BB962C8B-B14F-4D97-AF65-F5344CB8AC3E}">
        <p14:creationId xmlns:p14="http://schemas.microsoft.com/office/powerpoint/2010/main" val="69799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A2A3-1E23-43BD-9ED7-25E9D48DBD48}"/>
              </a:ext>
            </a:extLst>
          </p:cNvPr>
          <p:cNvSpPr>
            <a:spLocks noGrp="1"/>
          </p:cNvSpPr>
          <p:nvPr>
            <p:ph type="title"/>
          </p:nvPr>
        </p:nvSpPr>
        <p:spPr>
          <a:xfrm>
            <a:off x="1056443" y="316637"/>
            <a:ext cx="10211114" cy="457201"/>
          </a:xfrm>
        </p:spPr>
        <p:txBody>
          <a:bodyPr>
            <a:normAutofit fontScale="90000"/>
          </a:bodyPr>
          <a:lstStyle/>
          <a:p>
            <a:r>
              <a:rPr lang="en-IN" dirty="0"/>
              <a:t>Backward Propagation</a:t>
            </a:r>
          </a:p>
        </p:txBody>
      </p:sp>
      <p:sp>
        <p:nvSpPr>
          <p:cNvPr id="3" name="Content Placeholder 2">
            <a:extLst>
              <a:ext uri="{FF2B5EF4-FFF2-40B4-BE49-F238E27FC236}">
                <a16:creationId xmlns:a16="http://schemas.microsoft.com/office/drawing/2014/main" id="{DE6F071F-3B76-40E9-A16C-D08EEAD97361}"/>
              </a:ext>
            </a:extLst>
          </p:cNvPr>
          <p:cNvSpPr>
            <a:spLocks noGrp="1"/>
          </p:cNvSpPr>
          <p:nvPr>
            <p:ph idx="1"/>
          </p:nvPr>
        </p:nvSpPr>
        <p:spPr>
          <a:xfrm>
            <a:off x="1127767" y="1144295"/>
            <a:ext cx="10211114" cy="2628715"/>
          </a:xfrm>
        </p:spPr>
        <p:txBody>
          <a:bodyPr/>
          <a:lstStyle/>
          <a:p>
            <a:r>
              <a:rPr lang="en-IN" dirty="0"/>
              <a:t>For error in output layer to reduce, we need to proportionately reduce error from every layer and node that exists in every layer.</a:t>
            </a:r>
          </a:p>
          <a:p>
            <a:r>
              <a:rPr lang="en-IN" dirty="0"/>
              <a:t>Which means for every sample the incorrect error will send error as an electrical signal backwards to each node and will pass through the entire network backwards proportionately dividing between each node based on its contribution to the error and adjust its weight accordingly.</a:t>
            </a:r>
          </a:p>
        </p:txBody>
      </p:sp>
      <p:pic>
        <p:nvPicPr>
          <p:cNvPr id="7170" name="Picture 2" descr="Neural Network Back-Propagation Using C# -- Visual Studio Magazine">
            <a:extLst>
              <a:ext uri="{FF2B5EF4-FFF2-40B4-BE49-F238E27FC236}">
                <a16:creationId xmlns:a16="http://schemas.microsoft.com/office/drawing/2014/main" id="{917F8B59-1859-4A18-AEB0-D8D9B8238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120" y="3500760"/>
            <a:ext cx="4603053" cy="285176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ack-Propagation simplified - Towards Data Science">
            <a:extLst>
              <a:ext uri="{FF2B5EF4-FFF2-40B4-BE49-F238E27FC236}">
                <a16:creationId xmlns:a16="http://schemas.microsoft.com/office/drawing/2014/main" id="{1CE157BC-88CE-45BB-B864-758679AFF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789" y="4062459"/>
            <a:ext cx="2771909" cy="1524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550643-B434-42CE-BE44-ED62BDEBC7AA}"/>
              </a:ext>
            </a:extLst>
          </p:cNvPr>
          <p:cNvSpPr txBox="1"/>
          <p:nvPr/>
        </p:nvSpPr>
        <p:spPr>
          <a:xfrm>
            <a:off x="1714120" y="6421334"/>
            <a:ext cx="4077714" cy="523220"/>
          </a:xfrm>
          <a:prstGeom prst="rect">
            <a:avLst/>
          </a:prstGeom>
          <a:noFill/>
        </p:spPr>
        <p:txBody>
          <a:bodyPr wrap="square" rtlCol="0">
            <a:spAutoFit/>
          </a:bodyPr>
          <a:lstStyle/>
          <a:p>
            <a:r>
              <a:rPr lang="en-US" sz="1000" dirty="0">
                <a:solidFill>
                  <a:srgbClr val="FFFF00"/>
                </a:solidFill>
              </a:rPr>
              <a:t>Source: Towards Data Science, Stacy </a:t>
            </a:r>
            <a:r>
              <a:rPr lang="en-US" sz="1000" dirty="0" err="1">
                <a:solidFill>
                  <a:srgbClr val="FFFF00"/>
                </a:solidFill>
              </a:rPr>
              <a:t>Ronaghan</a:t>
            </a:r>
            <a:r>
              <a:rPr lang="en-US" sz="1000" dirty="0">
                <a:solidFill>
                  <a:srgbClr val="FFFF00"/>
                </a:solidFill>
              </a:rPr>
              <a:t> ,2018</a:t>
            </a:r>
            <a:endParaRPr lang="en-US" sz="1000" dirty="0">
              <a:solidFill>
                <a:srgbClr val="FFFF00"/>
              </a:solidFill>
              <a:hlinkClick r:id="rId4">
                <a:extLst>
                  <a:ext uri="{A12FA001-AC4F-418D-AE19-62706E023703}">
                    <ahyp:hlinkClr xmlns:ahyp="http://schemas.microsoft.com/office/drawing/2018/hyperlinkcolor" val="tx"/>
                  </a:ext>
                </a:extLst>
              </a:hlinkClick>
            </a:endParaRPr>
          </a:p>
          <a:p>
            <a:endParaRPr lang="en-IN" dirty="0"/>
          </a:p>
        </p:txBody>
      </p:sp>
    </p:spTree>
    <p:extLst>
      <p:ext uri="{BB962C8B-B14F-4D97-AF65-F5344CB8AC3E}">
        <p14:creationId xmlns:p14="http://schemas.microsoft.com/office/powerpoint/2010/main" val="139613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42B41"/>
      </a:dk2>
      <a:lt2>
        <a:srgbClr val="E2E8E4"/>
      </a:lt2>
      <a:accent1>
        <a:srgbClr val="DE7EB9"/>
      </a:accent1>
      <a:accent2>
        <a:srgbClr val="D462D7"/>
      </a:accent2>
      <a:accent3>
        <a:srgbClr val="B47EDE"/>
      </a:accent3>
      <a:accent4>
        <a:srgbClr val="7262D7"/>
      </a:accent4>
      <a:accent5>
        <a:srgbClr val="7E99DE"/>
      </a:accent5>
      <a:accent6>
        <a:srgbClr val="56ADD4"/>
      </a:accent6>
      <a:hlink>
        <a:srgbClr val="558D6B"/>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1901</TotalTime>
  <Words>988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Dubai</vt:lpstr>
      <vt:lpstr>Georgia Pro</vt:lpstr>
      <vt:lpstr>Wingdings 2</vt:lpstr>
      <vt:lpstr>SlateVTI</vt:lpstr>
      <vt:lpstr>Introduction to Neural Networks</vt:lpstr>
      <vt:lpstr>What is a Neural Network</vt:lpstr>
      <vt:lpstr>Trivia on Founder</vt:lpstr>
      <vt:lpstr>Why do we need a Neural Network?</vt:lpstr>
      <vt:lpstr>Visual Representation</vt:lpstr>
      <vt:lpstr>Deciding number of layers</vt:lpstr>
      <vt:lpstr>Activation Function</vt:lpstr>
      <vt:lpstr>Loss Function</vt:lpstr>
      <vt:lpstr>Backward Propagation</vt:lpstr>
      <vt:lpstr>Gradient Descent</vt:lpstr>
      <vt:lpstr>Cross Entropy Log-Loss</vt:lpstr>
      <vt:lpstr>Activity</vt:lpstr>
      <vt:lpstr>Vanishing and Exploding Gradients</vt:lpstr>
      <vt:lpstr>ADAM and RMSProp Optimization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creator>arunabh singh</dc:creator>
  <cp:lastModifiedBy>arunabh singh</cp:lastModifiedBy>
  <cp:revision>50</cp:revision>
  <dcterms:created xsi:type="dcterms:W3CDTF">2020-05-21T04:31:22Z</dcterms:created>
  <dcterms:modified xsi:type="dcterms:W3CDTF">2020-09-07T02:17:53Z</dcterms:modified>
</cp:coreProperties>
</file>