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474F-0DBE-49A8-A501-AD0783D99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RNN – Introduction and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304D-0F38-4C3F-BF9B-F5CC5DD0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Arunabh singh w8d2</a:t>
            </a:r>
          </a:p>
        </p:txBody>
      </p:sp>
    </p:spTree>
    <p:extLst>
      <p:ext uri="{BB962C8B-B14F-4D97-AF65-F5344CB8AC3E}">
        <p14:creationId xmlns:p14="http://schemas.microsoft.com/office/powerpoint/2010/main" val="37469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C89-C0B8-4688-B8AB-7F87F43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8518"/>
            <a:ext cx="10252990" cy="840828"/>
          </a:xfrm>
        </p:spPr>
        <p:txBody>
          <a:bodyPr/>
          <a:lstStyle/>
          <a:p>
            <a:r>
              <a:rPr lang="en-IN" dirty="0"/>
              <a:t>Vanishing 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A7D5-F7D7-4504-96A0-6B0025A623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1637" y="1351092"/>
            <a:ext cx="4479636" cy="355803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RNN’s have a problem of forgetting words or sequence long back.</a:t>
            </a:r>
          </a:p>
          <a:p>
            <a:r>
              <a:rPr lang="en-IN" dirty="0"/>
              <a:t>This is because derivatives start decreasing and become zero </a:t>
            </a:r>
            <a:r>
              <a:rPr lang="en-IN" dirty="0" err="1"/>
              <a:t>faR</a:t>
            </a:r>
            <a:r>
              <a:rPr lang="en-IN" dirty="0"/>
              <a:t> back.</a:t>
            </a:r>
          </a:p>
          <a:p>
            <a:r>
              <a:rPr lang="en-IN" dirty="0"/>
              <a:t>So the layers near the input never update</a:t>
            </a:r>
          </a:p>
          <a:p>
            <a:r>
              <a:rPr lang="en-IN" dirty="0"/>
              <a:t>This problem is solved using </a:t>
            </a:r>
            <a:r>
              <a:rPr lang="en-IN" dirty="0" err="1"/>
              <a:t>lstm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B2ED-C881-41E6-8226-C29514FE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0" y="1351092"/>
            <a:ext cx="6089546" cy="35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1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F15-2198-4048-A634-B25C22A8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1354"/>
            <a:ext cx="10364452" cy="693047"/>
          </a:xfrm>
        </p:spPr>
        <p:txBody>
          <a:bodyPr/>
          <a:lstStyle/>
          <a:p>
            <a:r>
              <a:rPr lang="en-IN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C5A-5FB6-4213-9D57-30E039E0B3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07940"/>
            <a:ext cx="10363826" cy="1038574"/>
          </a:xfrm>
        </p:spPr>
        <p:txBody>
          <a:bodyPr/>
          <a:lstStyle/>
          <a:p>
            <a:r>
              <a:rPr lang="en-IN" dirty="0"/>
              <a:t>Uses forget, input gate and cell state.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725B8-C1B2-4F03-A506-5BAA2793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811532"/>
            <a:ext cx="4018444" cy="3547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6FEBB-B9FC-46DE-9D51-80891248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3" y="2724302"/>
            <a:ext cx="6936509" cy="36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651A-2B21-4F4F-B282-064330BD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6082"/>
            <a:ext cx="10364451" cy="693045"/>
          </a:xfrm>
        </p:spPr>
        <p:txBody>
          <a:bodyPr/>
          <a:lstStyle/>
          <a:p>
            <a:r>
              <a:rPr lang="en-IN" dirty="0"/>
              <a:t>LSTM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D89B-DBBA-485D-8F9B-CF15A6A7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4" y="1169875"/>
            <a:ext cx="9485745" cy="3791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3E858-4710-41FF-90B2-F78D89F9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6" y="5205352"/>
            <a:ext cx="11259127" cy="14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498-FC8D-488C-B78D-805CFE65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91" y="618517"/>
            <a:ext cx="10289935" cy="794647"/>
          </a:xfrm>
        </p:spPr>
        <p:txBody>
          <a:bodyPr/>
          <a:lstStyle/>
          <a:p>
            <a:r>
              <a:rPr lang="en-IN" dirty="0"/>
              <a:t>What is an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EC02-145A-49F7-9444-EB67A3041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927" y="1551710"/>
            <a:ext cx="10381673" cy="5306290"/>
          </a:xfrm>
        </p:spPr>
        <p:txBody>
          <a:bodyPr/>
          <a:lstStyle/>
          <a:p>
            <a:r>
              <a:rPr lang="en-IN" dirty="0"/>
              <a:t>RNN is a form of neural network that has recurrent cells.</a:t>
            </a:r>
          </a:p>
          <a:p>
            <a:r>
              <a:rPr lang="en-IN" dirty="0"/>
              <a:t>An input to RNN consists of previous layer output as well as output from its CELL output from a previous time state at t-1.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 how do we take advantage of this 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9E71B-9CFE-486A-B918-BFF63D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10" y="2895943"/>
            <a:ext cx="2941637" cy="30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61A1-B267-4F9B-A9D0-8CD0DE58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8392"/>
          </a:xfrm>
        </p:spPr>
        <p:txBody>
          <a:bodyPr/>
          <a:lstStyle/>
          <a:p>
            <a:r>
              <a:rPr lang="en-IN" dirty="0"/>
              <a:t>UNFOLDING an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A30B-A2A6-49B4-91AE-955C2AD88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609" y="1246910"/>
            <a:ext cx="4748117" cy="5320145"/>
          </a:xfrm>
        </p:spPr>
        <p:txBody>
          <a:bodyPr/>
          <a:lstStyle/>
          <a:p>
            <a:r>
              <a:rPr lang="en-IN" dirty="0"/>
              <a:t>RNN node in a layer N will accept output from layer N-1 as input as well as input from its own cell generated at time t-1.</a:t>
            </a:r>
          </a:p>
          <a:p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x_1, x_2, x_3, …,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x_t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represent the input words from the text, 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y_1, y_2, y_3, …,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y_t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represent the predicted next words and 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h_0, h_1, h_2, h_3, …,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h_t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hold the information for the previous input words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D11D0-3422-45FE-9E68-A4A17CA3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60" y="3096490"/>
            <a:ext cx="5132387" cy="190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68AF2-C22C-4808-B685-60EF5394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47856"/>
            <a:ext cx="3740730" cy="121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1EF22-9FB9-420C-A904-153BA589E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560" y="1107255"/>
            <a:ext cx="5132387" cy="18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8C6E-BF0E-4899-B187-B0D1BDC1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582210"/>
          </a:xfrm>
        </p:spPr>
        <p:txBody>
          <a:bodyPr>
            <a:normAutofit fontScale="90000"/>
          </a:bodyPr>
          <a:lstStyle/>
          <a:p>
            <a:r>
              <a:rPr lang="en-IN" dirty="0"/>
              <a:t>More on sequential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1C04-ED2C-42E6-A168-F691464492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64" y="1136074"/>
            <a:ext cx="10169235" cy="520007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RNN belongs to family of sequential models.</a:t>
            </a:r>
          </a:p>
          <a:p>
            <a:r>
              <a:rPr lang="en-IN" dirty="0"/>
              <a:t>Sequential models have a property of using inputs from previous time state to predict current state.</a:t>
            </a:r>
          </a:p>
          <a:p>
            <a:r>
              <a:rPr lang="en-IN" dirty="0"/>
              <a:t>Basically they rely on pas is predictor of the future. Which holds to true for sequential data.</a:t>
            </a:r>
          </a:p>
          <a:p>
            <a:r>
              <a:rPr lang="en-IN" dirty="0"/>
              <a:t>Example of sequential data: stock price, text data etc.</a:t>
            </a:r>
          </a:p>
          <a:p>
            <a:r>
              <a:rPr lang="en-IN" dirty="0"/>
              <a:t>For using text data in a machine learning format the text is split into words and each word is converted into a vector of numbers like [0.5,0.6,0.34,…..67] for a word like ‘trust’ and so on.</a:t>
            </a:r>
          </a:p>
          <a:p>
            <a:r>
              <a:rPr lang="en-IN" dirty="0"/>
              <a:t>For the sequence </a:t>
            </a:r>
            <a:r>
              <a:rPr lang="en-IN" b="1" dirty="0"/>
              <a:t>ABCDEFGHIJKLMNOPQRSTUVWXYZ</a:t>
            </a:r>
            <a:r>
              <a:rPr lang="en-IN" dirty="0"/>
              <a:t> to know what comes after and this has to be learnt as sequence.</a:t>
            </a:r>
          </a:p>
          <a:p>
            <a:r>
              <a:rPr lang="en-IN" dirty="0"/>
              <a:t>Similarly for the reverse sequence </a:t>
            </a:r>
            <a:r>
              <a:rPr lang="en-IN" b="1" dirty="0"/>
              <a:t>ZYXWVUTSRQPONMLKJIHGFEDCBA. That’s why it is hard to say it without thinking.</a:t>
            </a:r>
          </a:p>
          <a:p>
            <a:r>
              <a:rPr lang="en-IN" b="1" dirty="0"/>
              <a:t>To predict j the model needs to know that its’ output was I previously and this input will go the model again and it will predict j.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25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7C4D-62A6-4674-BC18-4289AA27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37" y="618518"/>
            <a:ext cx="10456190" cy="517556"/>
          </a:xfrm>
        </p:spPr>
        <p:txBody>
          <a:bodyPr>
            <a:normAutofit fontScale="90000"/>
          </a:bodyPr>
          <a:lstStyle/>
          <a:p>
            <a:r>
              <a:rPr lang="en-IN" dirty="0"/>
              <a:t>WHY order matters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F46A-F12B-45A9-8AB5-932B1FBBEA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410" y="1025236"/>
            <a:ext cx="10456190" cy="4913746"/>
          </a:xfrm>
        </p:spPr>
        <p:txBody>
          <a:bodyPr>
            <a:normAutofit/>
          </a:bodyPr>
          <a:lstStyle/>
          <a:p>
            <a:r>
              <a:rPr lang="en-IN" dirty="0"/>
              <a:t>YOU may think why cant a regular neural network model what an RNN does and why do we need to learn a new architecture.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‘This movie is good. Is it not?’ -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[‘this’ , ‘movie’, ’is’, ’good’, ’NOT’]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‘This movie is NOT good’ -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[‘this’ , ‘movie’, ’is’, ‘NOT’,’ good’]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‘this is a very good movie’ -&gt; [‘this’ ,’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movie’,’good’,’very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’]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is important to know the sequence of words to predict correct sentiment  or the next word in the sequence.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information about sequence is captured above. 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other words it is underfitting or not fitting correctly to the data.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FBAE-EDDE-4699-9DD8-F281F677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3810"/>
          </a:xfrm>
        </p:spPr>
        <p:txBody>
          <a:bodyPr>
            <a:normAutofit/>
          </a:bodyPr>
          <a:lstStyle/>
          <a:p>
            <a:r>
              <a:rPr lang="en-IN" dirty="0" err="1"/>
              <a:t>Bptt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52019-71D6-4546-9A22-77061DD0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1302328"/>
            <a:ext cx="4923415" cy="338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A49A4-50F8-4B50-BCD7-D38A10EE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08" y="1302328"/>
            <a:ext cx="4651949" cy="3384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75A75-E3A7-4A06-9DEF-ED8B5B57DEFF}"/>
              </a:ext>
            </a:extLst>
          </p:cNvPr>
          <p:cNvSpPr txBox="1"/>
          <p:nvPr/>
        </p:nvSpPr>
        <p:spPr>
          <a:xfrm>
            <a:off x="777240" y="5047089"/>
            <a:ext cx="1068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Gradient is calculated using cost function at word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Error at word 3 determines the error in activation function S3. So these weights are V which need to be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S3 is takes input from S2 and X3 which are </a:t>
            </a:r>
            <a:r>
              <a:rPr lang="en-IN" dirty="0" err="1"/>
              <a:t>Wx</a:t>
            </a:r>
            <a:r>
              <a:rPr lang="en-IN" dirty="0"/>
              <a:t> and U weight vectors. These get updated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Error at each word is propagated backward till the first word or first element in the sequence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way we use stochastic Gradient Descent to update the weights and be able to predict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7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2B58-296F-48C6-BE3A-7F7B39D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137"/>
            <a:ext cx="10364452" cy="609919"/>
          </a:xfrm>
        </p:spPr>
        <p:txBody>
          <a:bodyPr/>
          <a:lstStyle/>
          <a:p>
            <a:r>
              <a:rPr lang="en-IN" dirty="0"/>
              <a:t>Types of RNN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EA5E2-4AB1-4477-839E-8E66AC9A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0" y="1066799"/>
            <a:ext cx="7580745" cy="4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9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B185-8BCD-42EB-92B3-56353CF7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82" y="618518"/>
            <a:ext cx="10216044" cy="526792"/>
          </a:xfrm>
        </p:spPr>
        <p:txBody>
          <a:bodyPr>
            <a:normAutofit fontScale="90000"/>
          </a:bodyPr>
          <a:lstStyle/>
          <a:p>
            <a:r>
              <a:rPr lang="en-IN" dirty="0"/>
              <a:t>Character level </a:t>
            </a:r>
            <a:r>
              <a:rPr lang="en-IN" dirty="0" err="1"/>
              <a:t>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7D21-FF41-4128-A50D-7669FB149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556" y="1145310"/>
            <a:ext cx="10511608" cy="5366326"/>
          </a:xfrm>
        </p:spPr>
        <p:txBody>
          <a:bodyPr>
            <a:normAutofit/>
          </a:bodyPr>
          <a:lstStyle/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working example, suppose we only had a vocabulary of four possible letters “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helo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and wanted to train an RNN on the training sequence “hello”. 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training sequence is in fact a source of 4 separate training examples: 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The probability of “e” should be likely given the context of “h”, 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“l” should be likely in the context of “he”, 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“l” should also be likely given the context of “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finally 4. “o” should be likely given the context of “hell”.</a:t>
            </a: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encode each character into a vector using 1-of-k encoding (i.e. all zero except for a single one at the index of the character in the vocabulary), and feed them into the RNN one at a time.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will then observe a sequence of 4-dimensional output vectors (one dimension per character), which we interpret as the confidence the RNN currently assigns to each character coming next in the sequence</a:t>
            </a:r>
            <a:endParaRPr lang="en-US" sz="15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0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DCE9-E8E1-4A8A-B801-31295B66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84" y="234746"/>
            <a:ext cx="10364452" cy="692123"/>
          </a:xfrm>
        </p:spPr>
        <p:txBody>
          <a:bodyPr/>
          <a:lstStyle/>
          <a:p>
            <a:r>
              <a:rPr lang="en-IN" dirty="0"/>
              <a:t>Example Visualized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B5AEB-CDD9-4EDF-901E-1DBA0137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45" y="926869"/>
            <a:ext cx="6553717" cy="4620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18FFD-4342-4F12-B5CF-4F1353337430}"/>
              </a:ext>
            </a:extLst>
          </p:cNvPr>
          <p:cNvSpPr txBox="1"/>
          <p:nvPr/>
        </p:nvSpPr>
        <p:spPr>
          <a:xfrm>
            <a:off x="905164" y="849745"/>
            <a:ext cx="4313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An example RNN with 4-dimensional input and output layers, and a hidden layer of 3 units (neurons)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first time step when the RNN saw the character “h” it assigned confidence of 1.0 to the next letter being “h”, 2.2 to letter “e”, -3.0 to “l”, and 4.1 to “o”.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6065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1479</TotalTime>
  <Words>877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</vt:lpstr>
      <vt:lpstr>medium-content-serif-font</vt:lpstr>
      <vt:lpstr>Tw Cen MT</vt:lpstr>
      <vt:lpstr>Droplet</vt:lpstr>
      <vt:lpstr>RNN – Introduction and intuition</vt:lpstr>
      <vt:lpstr>What is an RNN</vt:lpstr>
      <vt:lpstr>UNFOLDING an RNN</vt:lpstr>
      <vt:lpstr>More on sequential models</vt:lpstr>
      <vt:lpstr>WHY order matters ?</vt:lpstr>
      <vt:lpstr>Bptt</vt:lpstr>
      <vt:lpstr>Types of RNN</vt:lpstr>
      <vt:lpstr>Character level rnn</vt:lpstr>
      <vt:lpstr>Example Visualized</vt:lpstr>
      <vt:lpstr>Vanishing exploding gradients</vt:lpstr>
      <vt:lpstr>LSTM</vt:lpstr>
      <vt:lpstr>LSTM memory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singh</dc:creator>
  <cp:lastModifiedBy>arunabh singh</cp:lastModifiedBy>
  <cp:revision>31</cp:revision>
  <dcterms:created xsi:type="dcterms:W3CDTF">2020-09-05T19:10:19Z</dcterms:created>
  <dcterms:modified xsi:type="dcterms:W3CDTF">2020-09-08T06:54:08Z</dcterms:modified>
</cp:coreProperties>
</file>