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4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6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30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4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67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32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33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43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9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9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4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7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3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2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2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6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65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feature_selection.html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5439-8553-438D-98B3-762C81A98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890" y="2477656"/>
            <a:ext cx="8205788" cy="1371599"/>
          </a:xfrm>
        </p:spPr>
        <p:txBody>
          <a:bodyPr/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LHL Bootcamp July 2020 – W4D1</a:t>
            </a:r>
            <a:br>
              <a:rPr lang="en-IN" sz="32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878BF-1887-4E93-B8F3-8BC6113B7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4890" y="3927635"/>
            <a:ext cx="8825658" cy="86142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Arunabh singh</a:t>
            </a:r>
          </a:p>
        </p:txBody>
      </p:sp>
    </p:spTree>
    <p:extLst>
      <p:ext uri="{BB962C8B-B14F-4D97-AF65-F5344CB8AC3E}">
        <p14:creationId xmlns:p14="http://schemas.microsoft.com/office/powerpoint/2010/main" val="232251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B4A9-142F-4CC9-9F17-6E7EA18D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35573"/>
          </a:xfrm>
        </p:spPr>
        <p:txBody>
          <a:bodyPr/>
          <a:lstStyle/>
          <a:p>
            <a:r>
              <a:rPr lang="en-IN" dirty="0"/>
              <a:t>t-SNE example</a:t>
            </a:r>
          </a:p>
        </p:txBody>
      </p:sp>
      <p:pic>
        <p:nvPicPr>
          <p:cNvPr id="3074" name="Picture 2" descr="An Introduction to t-SNE with Python Example | by Andre Violante ...">
            <a:extLst>
              <a:ext uri="{FF2B5EF4-FFF2-40B4-BE49-F238E27FC236}">
                <a16:creationId xmlns:a16="http://schemas.microsoft.com/office/drawing/2014/main" id="{C7166E46-2FD7-4979-9081-695D5808F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37069"/>
            <a:ext cx="4610822" cy="43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CA – MNIST Data | Foundations of AI &amp; ML">
            <a:extLst>
              <a:ext uri="{FF2B5EF4-FFF2-40B4-BE49-F238E27FC236}">
                <a16:creationId xmlns:a16="http://schemas.microsoft.com/office/drawing/2014/main" id="{F9AC6E37-1F30-4078-9C4B-0B5203193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89" y="1537069"/>
            <a:ext cx="5532583" cy="43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29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BA48-9F19-4A29-9767-265BA99F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7937"/>
          </a:xfrm>
        </p:spPr>
        <p:txBody>
          <a:bodyPr/>
          <a:lstStyle/>
          <a:p>
            <a:r>
              <a:rPr lang="en-IN" dirty="0"/>
              <a:t>Filter and Wrapper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8DFE-D500-4772-8BC3-81D2C81724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11" y="1323382"/>
            <a:ext cx="10363826" cy="342410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Filter methods </a:t>
            </a:r>
            <a:r>
              <a:rPr lang="en-US" dirty="0"/>
              <a:t>- measure the relevance of features by their </a:t>
            </a:r>
            <a:r>
              <a:rPr lang="en-US" dirty="0">
                <a:solidFill>
                  <a:schemeClr val="accent3"/>
                </a:solidFill>
              </a:rPr>
              <a:t>correlation with dependent variable</a:t>
            </a:r>
          </a:p>
          <a:p>
            <a:r>
              <a:rPr lang="en-US" dirty="0">
                <a:solidFill>
                  <a:schemeClr val="accent3"/>
                </a:solidFill>
              </a:rPr>
              <a:t>wrapper methods </a:t>
            </a:r>
            <a:r>
              <a:rPr lang="en-US" dirty="0"/>
              <a:t>-  measure the usefulness of a </a:t>
            </a:r>
            <a:r>
              <a:rPr lang="en-US" dirty="0">
                <a:solidFill>
                  <a:schemeClr val="accent3"/>
                </a:solidFill>
              </a:rPr>
              <a:t>subset of feature </a:t>
            </a:r>
            <a:r>
              <a:rPr lang="en-US" dirty="0"/>
              <a:t>by actually </a:t>
            </a:r>
            <a:r>
              <a:rPr lang="en-US" dirty="0">
                <a:solidFill>
                  <a:schemeClr val="accent3"/>
                </a:solidFill>
              </a:rPr>
              <a:t>training a model</a:t>
            </a:r>
            <a:r>
              <a:rPr lang="en-US" dirty="0"/>
              <a:t> on it.</a:t>
            </a:r>
          </a:p>
          <a:p>
            <a:r>
              <a:rPr lang="en-US" dirty="0">
                <a:solidFill>
                  <a:schemeClr val="accent3"/>
                </a:solidFill>
              </a:rPr>
              <a:t>Filter methods </a:t>
            </a:r>
            <a:r>
              <a:rPr lang="en-US" dirty="0"/>
              <a:t>use </a:t>
            </a:r>
            <a:r>
              <a:rPr lang="en-US" dirty="0">
                <a:solidFill>
                  <a:schemeClr val="accent3"/>
                </a:solidFill>
              </a:rPr>
              <a:t>statistical methods </a:t>
            </a:r>
            <a:r>
              <a:rPr lang="en-US" dirty="0"/>
              <a:t>for evaluation of a subset of features while </a:t>
            </a:r>
            <a:r>
              <a:rPr lang="en-US" dirty="0">
                <a:solidFill>
                  <a:schemeClr val="accent3"/>
                </a:solidFill>
              </a:rPr>
              <a:t>wrapper methods </a:t>
            </a:r>
            <a:r>
              <a:rPr lang="en-US" dirty="0"/>
              <a:t>use </a:t>
            </a:r>
            <a:r>
              <a:rPr lang="en-US" dirty="0">
                <a:solidFill>
                  <a:schemeClr val="accent3"/>
                </a:solidFill>
              </a:rPr>
              <a:t>cross validation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Embedded Methods </a:t>
            </a:r>
            <a:r>
              <a:rPr lang="en-US" dirty="0"/>
              <a:t>– They add Penalty against more complex models or more features. Example: L1 and L2 regularization ( Not for Today but good to know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36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BA48-9F19-4A29-9767-265BA99F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7937"/>
          </a:xfrm>
        </p:spPr>
        <p:txBody>
          <a:bodyPr/>
          <a:lstStyle/>
          <a:p>
            <a:r>
              <a:rPr lang="en-IN" dirty="0"/>
              <a:t>Filter and Wrapper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8DFE-D500-4772-8BC3-81D2C81724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11" y="1323382"/>
            <a:ext cx="10363826" cy="3424107"/>
          </a:xfrm>
        </p:spPr>
        <p:txBody>
          <a:bodyPr/>
          <a:lstStyle/>
          <a:p>
            <a:r>
              <a:rPr lang="en-IN" sz="2400" dirty="0">
                <a:solidFill>
                  <a:srgbClr val="58C1B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Lets go through some of the methods in the following link:</a:t>
            </a:r>
            <a:br>
              <a:rPr lang="en-IN" sz="2400" dirty="0">
                <a:solidFill>
                  <a:srgbClr val="58C1B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IN" sz="2400" dirty="0">
                <a:solidFill>
                  <a:srgbClr val="58C1B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N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https://scikit-learn.org/stable/modules/feature_selection.html</a:t>
            </a: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6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CAE1-8DF2-4C99-B2FB-D8D956FF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452718"/>
            <a:ext cx="9081016" cy="507864"/>
          </a:xfrm>
        </p:spPr>
        <p:txBody>
          <a:bodyPr/>
          <a:lstStyle/>
          <a:p>
            <a:r>
              <a:rPr lang="en-IN" dirty="0"/>
              <a:t>Dimensionality Reduction is Powerful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2F694B-24B0-43C6-A6EC-59193E2D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46" y="2246930"/>
            <a:ext cx="6493164" cy="400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8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B8B7-7F77-44AD-BB79-05ECD398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618518"/>
            <a:ext cx="10262226" cy="674574"/>
          </a:xfrm>
        </p:spPr>
        <p:txBody>
          <a:bodyPr>
            <a:normAutofit fontScale="90000"/>
          </a:bodyPr>
          <a:lstStyle/>
          <a:p>
            <a:r>
              <a:rPr lang="en-IN" dirty="0"/>
              <a:t>Use of 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67DD-BFFF-40E2-829C-125E455F82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5372" y="1293093"/>
            <a:ext cx="10262227" cy="3842326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Curse of Dimensionality is the problem of dealing with data that occurs in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3 dimensions or in higher dimensions.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Higher Dimensions are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computationally intensive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 Especially if your algorithms perform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mathematical operations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Accuracy can get effected by unrelated  or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useless variables(unrelated or low correlation with target).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Plotting and visualizing is difficult.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Usually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and Image data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are where number of independent variables grows exponentially and uncontrollably.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Just a regular image on your system(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720 by 1080 pixels)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 flattened to a row of independent variable where each pixel is a column totals to a whopping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777600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variables.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only way to deal with this data before applying an algorithm is to 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its dimensions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a reasonable value.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13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6A84-3CA9-4523-8058-C696F43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1" y="452718"/>
            <a:ext cx="9265743" cy="406264"/>
          </a:xfrm>
        </p:spPr>
        <p:txBody>
          <a:bodyPr/>
          <a:lstStyle/>
          <a:p>
            <a:r>
              <a:rPr lang="en-IN" dirty="0"/>
              <a:t>PCA/Dimensionality Reduction in ML Pipeline</a:t>
            </a:r>
          </a:p>
        </p:txBody>
      </p:sp>
      <p:pic>
        <p:nvPicPr>
          <p:cNvPr id="1026" name="Picture 2" descr="Building and optimizing pipelines in scikit-learn (Tutorial ...">
            <a:extLst>
              <a:ext uri="{FF2B5EF4-FFF2-40B4-BE49-F238E27FC236}">
                <a16:creationId xmlns:a16="http://schemas.microsoft.com/office/drawing/2014/main" id="{B93E1824-26B4-40E3-A765-62130A3D5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29" y="1853248"/>
            <a:ext cx="6562725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3FC4-240E-4A33-A45D-7D657433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81755"/>
          </a:xfrm>
        </p:spPr>
        <p:txBody>
          <a:bodyPr/>
          <a:lstStyle/>
          <a:p>
            <a:r>
              <a:rPr lang="en-IN" dirty="0"/>
              <a:t>Dimensionality Reduction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E90A-4C38-40C5-909A-B6EA48D22C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8959" y="1704688"/>
            <a:ext cx="10234082" cy="939526"/>
          </a:xfrm>
        </p:spPr>
        <p:txBody>
          <a:bodyPr/>
          <a:lstStyle/>
          <a:p>
            <a:r>
              <a:rPr lang="en-IN" dirty="0"/>
              <a:t>Using Matrix decomposition (SVD,PCA, LDA)</a:t>
            </a:r>
          </a:p>
          <a:p>
            <a:r>
              <a:rPr lang="en-IN" dirty="0"/>
              <a:t>Using Filter and Wrapper Methods</a:t>
            </a:r>
          </a:p>
        </p:txBody>
      </p:sp>
      <p:pic>
        <p:nvPicPr>
          <p:cNvPr id="2050" name="Picture 2" descr="The key differences of filter and wrapper method based on how ...">
            <a:extLst>
              <a:ext uri="{FF2B5EF4-FFF2-40B4-BE49-F238E27FC236}">
                <a16:creationId xmlns:a16="http://schemas.microsoft.com/office/drawing/2014/main" id="{FD9F3FFC-E6DA-4FC1-A005-5AB92605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96" y="3490632"/>
            <a:ext cx="52101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Are Principal Component Analysis and Singular Value ...">
            <a:extLst>
              <a:ext uri="{FF2B5EF4-FFF2-40B4-BE49-F238E27FC236}">
                <a16:creationId xmlns:a16="http://schemas.microsoft.com/office/drawing/2014/main" id="{AD1578BB-F3AE-4494-AD24-AF1E0B21E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08" y="3389165"/>
            <a:ext cx="4163176" cy="21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BCDA-0075-464E-9DEC-10C330B4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1827"/>
          </a:xfrm>
        </p:spPr>
        <p:txBody>
          <a:bodyPr/>
          <a:lstStyle/>
          <a:p>
            <a:r>
              <a:rPr lang="en-IN" dirty="0"/>
              <a:t>PCA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2EF7-66FE-419D-93FE-740A09438B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5709" y="1286436"/>
            <a:ext cx="10474228" cy="5243673"/>
          </a:xfrm>
        </p:spPr>
        <p:txBody>
          <a:bodyPr>
            <a:normAutofit/>
          </a:bodyPr>
          <a:lstStyle/>
          <a:p>
            <a:r>
              <a:rPr lang="en-US" dirty="0"/>
              <a:t>Suppose we have a dataset x(1),x(2),…,x(m) with n dimension inputs. We want to reduce the data from n dimension to k dimension (k&lt;&lt;n) using PCA.</a:t>
            </a:r>
          </a:p>
          <a:p>
            <a:r>
              <a:rPr lang="en-US" dirty="0"/>
              <a:t>Compute the covariance matrix of the whole dataset ( sometimes also called as the variance-covariance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Eigen values and Eigen Vectors from Covariance Matrix created using all dimensions(all variables present in the data). </a:t>
            </a:r>
          </a:p>
          <a:p>
            <a:r>
              <a:rPr lang="en-US" dirty="0" err="1"/>
              <a:t>Cov</a:t>
            </a:r>
            <a:r>
              <a:rPr lang="en-US" dirty="0"/>
              <a:t> * h = Lambda * h (</a:t>
            </a:r>
            <a:r>
              <a:rPr lang="en-US" dirty="0" err="1"/>
              <a:t>cov</a:t>
            </a:r>
            <a:r>
              <a:rPr lang="en-US" dirty="0"/>
              <a:t> is the </a:t>
            </a:r>
            <a:r>
              <a:rPr lang="en-US" dirty="0" err="1"/>
              <a:t>cov</a:t>
            </a:r>
            <a:r>
              <a:rPr lang="en-US" dirty="0"/>
              <a:t> matrix and lambda is the eigen value to be calculated. Here h is the Eigen Vector to be calculated.</a:t>
            </a:r>
          </a:p>
          <a:p>
            <a:r>
              <a:rPr lang="en-US" dirty="0"/>
              <a:t>After obtaining eigen values, sort them in descending order. </a:t>
            </a:r>
          </a:p>
          <a:p>
            <a:endParaRPr lang="en-US" dirty="0"/>
          </a:p>
        </p:txBody>
      </p:sp>
      <p:pic>
        <p:nvPicPr>
          <p:cNvPr id="2053" name="Picture 5" descr="Image for post">
            <a:extLst>
              <a:ext uri="{FF2B5EF4-FFF2-40B4-BE49-F238E27FC236}">
                <a16:creationId xmlns:a16="http://schemas.microsoft.com/office/drawing/2014/main" id="{129EC4A4-7EFC-4A4A-9FC2-B6A86DEA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141" y="3195637"/>
            <a:ext cx="41433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31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BCDA-0075-464E-9DEC-10C330B4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1827"/>
          </a:xfrm>
        </p:spPr>
        <p:txBody>
          <a:bodyPr/>
          <a:lstStyle/>
          <a:p>
            <a:r>
              <a:rPr lang="en-IN" dirty="0"/>
              <a:t>PCA working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2EF7-66FE-419D-93FE-740A09438B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181" y="1286437"/>
            <a:ext cx="9947755" cy="2685200"/>
          </a:xfrm>
        </p:spPr>
        <p:txBody>
          <a:bodyPr>
            <a:normAutofit/>
          </a:bodyPr>
          <a:lstStyle/>
          <a:p>
            <a:r>
              <a:rPr lang="en-US" dirty="0"/>
              <a:t>We now have new Dimensions on which we projected our data points.</a:t>
            </a:r>
          </a:p>
          <a:p>
            <a:r>
              <a:rPr lang="en-US" dirty="0"/>
              <a:t>These dimensions are lossy but with least amount of data lost.</a:t>
            </a:r>
          </a:p>
          <a:p>
            <a:r>
              <a:rPr lang="en-US" dirty="0"/>
              <a:t>Performing SVD on </a:t>
            </a:r>
            <a:r>
              <a:rPr lang="en-US" dirty="0" err="1"/>
              <a:t>Cov</a:t>
            </a:r>
            <a:r>
              <a:rPr lang="en-US" dirty="0"/>
              <a:t> Matrix using USV-Transpose to decompose the </a:t>
            </a:r>
            <a:r>
              <a:rPr lang="en-US" dirty="0" err="1"/>
              <a:t>cov</a:t>
            </a:r>
            <a:r>
              <a:rPr lang="en-US" dirty="0"/>
              <a:t> matrix into 3 matrices of </a:t>
            </a:r>
            <a:r>
              <a:rPr lang="en-US" dirty="0" err="1">
                <a:solidFill>
                  <a:schemeClr val="accent3"/>
                </a:solidFill>
              </a:rPr>
              <a:t>mXd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dXd</a:t>
            </a:r>
            <a:r>
              <a:rPr lang="en-US" dirty="0">
                <a:solidFill>
                  <a:schemeClr val="accent3"/>
                </a:solidFill>
              </a:rPr>
              <a:t> and </a:t>
            </a:r>
            <a:r>
              <a:rPr lang="en-US" dirty="0" err="1">
                <a:solidFill>
                  <a:schemeClr val="accent3"/>
                </a:solidFill>
              </a:rPr>
              <a:t>dXn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also gives eigen values in direction of maximum variance.</a:t>
            </a:r>
          </a:p>
          <a:p>
            <a:r>
              <a:rPr lang="en-US" dirty="0"/>
              <a:t>Using SVD instead of calculating Eigen Values and Eigen Vectors directly is more computationally efficient.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Understanding Dimension Reduction with Principal Component ...">
            <a:extLst>
              <a:ext uri="{FF2B5EF4-FFF2-40B4-BE49-F238E27FC236}">
                <a16:creationId xmlns:a16="http://schemas.microsoft.com/office/drawing/2014/main" id="{7F4E8519-A4C2-41EE-8020-33D3CFE52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72" y="3921184"/>
            <a:ext cx="6254461" cy="24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33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C378-FCA9-494F-A0D1-68DAC381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52718"/>
            <a:ext cx="9137060" cy="614083"/>
          </a:xfrm>
        </p:spPr>
        <p:txBody>
          <a:bodyPr/>
          <a:lstStyle/>
          <a:p>
            <a:r>
              <a:rPr lang="en-IN" dirty="0"/>
              <a:t>Dimensionality Reduction using LDA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F6523-1F65-4F9F-8F94-7DAC52237B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55353"/>
            <a:ext cx="10363826" cy="4131411"/>
          </a:xfrm>
        </p:spPr>
        <p:txBody>
          <a:bodyPr>
            <a:normAutofit/>
          </a:bodyPr>
          <a:lstStyle/>
          <a:p>
            <a:r>
              <a:rPr lang="en-US" sz="1800" dirty="0"/>
              <a:t>Stand for Linear Discriminant Analysis</a:t>
            </a:r>
          </a:p>
          <a:p>
            <a:r>
              <a:rPr lang="en-US" sz="1800" dirty="0"/>
              <a:t>Compute the d-dimensional mean vectors for the different classes from the dataset.</a:t>
            </a:r>
          </a:p>
          <a:p>
            <a:r>
              <a:rPr lang="en-US" sz="1800" dirty="0"/>
              <a:t>Compute the scatter matrices (in-between-class and within-class scatter matrix).</a:t>
            </a:r>
          </a:p>
          <a:p>
            <a:r>
              <a:rPr lang="en-US" sz="1800" dirty="0"/>
              <a:t>Compute the eigenvectors (ee1,ee2,...,</a:t>
            </a:r>
            <a:r>
              <a:rPr lang="en-US" sz="1800" dirty="0" err="1"/>
              <a:t>eed</a:t>
            </a:r>
            <a:r>
              <a:rPr lang="en-US" sz="1800" dirty="0"/>
              <a:t>) and corresponding eigenvalues (λλ1,λλ2,...,</a:t>
            </a:r>
            <a:r>
              <a:rPr lang="en-US" sz="1800" dirty="0" err="1"/>
              <a:t>λλd</a:t>
            </a:r>
            <a:r>
              <a:rPr lang="en-US" sz="1800" dirty="0"/>
              <a:t>) for the scatter matrices.</a:t>
            </a:r>
          </a:p>
          <a:p>
            <a:r>
              <a:rPr lang="en-US" sz="1800" dirty="0"/>
              <a:t>Sort the eigenvectors by decreasing eigenvalues and choose k eigenvectors with the largest eigenvalues to form a </a:t>
            </a:r>
            <a:r>
              <a:rPr lang="en-US" sz="1800" dirty="0" err="1"/>
              <a:t>d×k</a:t>
            </a:r>
            <a:r>
              <a:rPr lang="en-US" sz="1800" dirty="0"/>
              <a:t> dimensional matrix WW (where every column represents an eigenvector).</a:t>
            </a:r>
          </a:p>
          <a:p>
            <a:r>
              <a:rPr lang="en-US" sz="1800" dirty="0"/>
              <a:t>Use this </a:t>
            </a:r>
            <a:r>
              <a:rPr lang="en-US" sz="1800" dirty="0" err="1"/>
              <a:t>d×k</a:t>
            </a:r>
            <a:r>
              <a:rPr lang="en-US" sz="1800" dirty="0"/>
              <a:t> eigenvector matrix to transform the samples onto the new subspace. </a:t>
            </a:r>
            <a:endParaRPr lang="en-IN" sz="1800" dirty="0"/>
          </a:p>
        </p:txBody>
      </p:sp>
      <p:pic>
        <p:nvPicPr>
          <p:cNvPr id="2062" name="Picture 14" descr="Linear Discriminant Analysis for Human Face Recognition">
            <a:extLst>
              <a:ext uri="{FF2B5EF4-FFF2-40B4-BE49-F238E27FC236}">
                <a16:creationId xmlns:a16="http://schemas.microsoft.com/office/drawing/2014/main" id="{83CF45ED-221D-4BCC-B019-73711C50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347" y="5200650"/>
            <a:ext cx="4719926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4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BA48-9F19-4A29-9767-265BA99F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7937"/>
          </a:xfrm>
        </p:spPr>
        <p:txBody>
          <a:bodyPr/>
          <a:lstStyle/>
          <a:p>
            <a:r>
              <a:rPr lang="en-IN" dirty="0"/>
              <a:t>Projection Based Dimensionality Reduction - </a:t>
            </a:r>
            <a:r>
              <a:rPr lang="en-IN" dirty="0" err="1"/>
              <a:t>tSNE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8DFE-D500-4772-8BC3-81D2C81724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0766" y="1859091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t-SNE, unlike PCA, is not a linear projection. It uses the </a:t>
            </a:r>
            <a:r>
              <a:rPr lang="en-US" dirty="0">
                <a:solidFill>
                  <a:schemeClr val="accent3"/>
                </a:solidFill>
              </a:rPr>
              <a:t>local relationships </a:t>
            </a:r>
            <a:r>
              <a:rPr lang="en-US" dirty="0"/>
              <a:t>between points to create a low-dimensional mapping. This allows it to capture </a:t>
            </a:r>
            <a:r>
              <a:rPr lang="en-US" dirty="0">
                <a:solidFill>
                  <a:schemeClr val="accent3"/>
                </a:solidFill>
              </a:rPr>
              <a:t>non-linear structure</a:t>
            </a:r>
            <a:r>
              <a:rPr lang="en-US" dirty="0"/>
              <a:t>.</a:t>
            </a:r>
          </a:p>
          <a:p>
            <a:r>
              <a:rPr lang="en-US" dirty="0"/>
              <a:t>t-SNE creates a </a:t>
            </a:r>
            <a:r>
              <a:rPr lang="en-US" dirty="0">
                <a:solidFill>
                  <a:schemeClr val="accent3"/>
                </a:solidFill>
              </a:rPr>
              <a:t>probability distribution </a:t>
            </a:r>
            <a:r>
              <a:rPr lang="en-US" dirty="0"/>
              <a:t>using the </a:t>
            </a:r>
            <a:r>
              <a:rPr lang="en-US" dirty="0">
                <a:solidFill>
                  <a:schemeClr val="accent3"/>
                </a:solidFill>
              </a:rPr>
              <a:t>Gaussian</a:t>
            </a:r>
            <a:r>
              <a:rPr lang="en-US" dirty="0"/>
              <a:t> distribution that defines the relationships between the points in high-dimensional space.</a:t>
            </a:r>
          </a:p>
          <a:p>
            <a:r>
              <a:rPr lang="en-US" dirty="0"/>
              <a:t>t-SNE uses the </a:t>
            </a:r>
            <a:r>
              <a:rPr lang="en-US" dirty="0">
                <a:solidFill>
                  <a:schemeClr val="accent3"/>
                </a:solidFill>
              </a:rPr>
              <a:t>Student t-distribution </a:t>
            </a:r>
            <a:r>
              <a:rPr lang="en-US" dirty="0"/>
              <a:t>to recreate the probability distribution in low-dimensional space. This prevents the </a:t>
            </a:r>
            <a:r>
              <a:rPr lang="en-US" dirty="0">
                <a:solidFill>
                  <a:schemeClr val="accent3"/>
                </a:solidFill>
              </a:rPr>
              <a:t>crowding problem</a:t>
            </a:r>
            <a:r>
              <a:rPr lang="en-US" dirty="0"/>
              <a:t>, where points tend to get crowded in low-dimensional space due to the </a:t>
            </a:r>
            <a:r>
              <a:rPr lang="en-US" dirty="0">
                <a:solidFill>
                  <a:schemeClr val="accent3"/>
                </a:solidFill>
              </a:rPr>
              <a:t>curse of dimensionality</a:t>
            </a:r>
            <a:r>
              <a:rPr lang="en-US" dirty="0"/>
              <a:t>.</a:t>
            </a:r>
          </a:p>
          <a:p>
            <a:r>
              <a:rPr lang="en-US" dirty="0"/>
              <a:t>Though PCA is great, it does have some severe drawbacks. One drawback of PCA is that it is a linear projection, meaning it can't capture non-linear dependencies. For instance, PCA would not be able to "unroll" the following structure.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43B83-533D-409F-B1AB-830F995C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682" y="5080001"/>
            <a:ext cx="1804464" cy="150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7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919</TotalTime>
  <Words>746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LHL Bootcamp July 2020 – W4D1 Dimensionality Reduction</vt:lpstr>
      <vt:lpstr>Dimensionality Reduction is Powerful</vt:lpstr>
      <vt:lpstr>Use of Dimensionality reduction</vt:lpstr>
      <vt:lpstr>PCA/Dimensionality Reduction in ML Pipeline</vt:lpstr>
      <vt:lpstr>Dimensionality Reduction Types</vt:lpstr>
      <vt:lpstr>PCA working</vt:lpstr>
      <vt:lpstr>PCA working continued…</vt:lpstr>
      <vt:lpstr>Dimensionality Reduction using LDA  </vt:lpstr>
      <vt:lpstr>Projection Based Dimensionality Reduction - tSNE</vt:lpstr>
      <vt:lpstr>t-SNE example</vt:lpstr>
      <vt:lpstr>Filter and Wrapper Methods </vt:lpstr>
      <vt:lpstr>Filter and Wrapper Methods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LHL Bootcamp July 2020 – W4D1 Dimensionality reduction</dc:title>
  <dc:creator>arunabh singh</dc:creator>
  <cp:lastModifiedBy>arunabh singh</cp:lastModifiedBy>
  <cp:revision>43</cp:revision>
  <dcterms:created xsi:type="dcterms:W3CDTF">2020-08-08T05:31:39Z</dcterms:created>
  <dcterms:modified xsi:type="dcterms:W3CDTF">2020-08-10T04:13:10Z</dcterms:modified>
</cp:coreProperties>
</file>