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8E2-408D-457C-80DA-5F464A734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20BC8-C38C-4837-A614-CF1760E12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ABB2-9D11-4C2E-B7F3-21F8B33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50902-6380-44DD-85C3-43A81E71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C1BC-1FA6-43B4-8C02-A1AA82D5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455C-311F-4B21-8A5A-21800B9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A352B-0FED-46A1-B329-F5ABE662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2184-53FD-4303-80CF-65086621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682A-FE07-4D10-A474-7C4F9E42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CD5F-C8CC-40F7-9246-EDEB265A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8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B3FC5-0EF4-403E-922B-F0E0DB140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EAA5-121D-4474-91F7-A68AC1175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F55B-7A5E-4C14-A282-68FE63E1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3CFB1-8CCB-45D5-859C-C14D6DAD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9553-580F-4983-9A87-B9D0947F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5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7E6E-480D-43A6-B173-3BB5DE46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0341-B0F8-4888-9E0B-57DD7CBF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5C37-8A8C-4351-9D0B-7E4DACD3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8B2D-6171-4FD7-8746-4942A122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0CD4-40B1-4694-BD47-7EAAA8E4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5DCD-8CCC-41B6-886B-41A00155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51CEF-EDD8-45A5-846B-DC0046C6E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2974-630A-4430-A9BD-D41B8E96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F826-F678-461A-82F5-1B8A80A9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E2F3-2495-4292-BE0C-48A3C0D5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B561-6FDD-4423-8487-9F99EA33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ACA6-4F24-4199-BAD2-EEADD285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E072-6460-4E40-AE0E-2D41F6F5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6AAEE-6D3A-48D0-9949-9E0301E0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5A300-DFD6-4911-8473-7C3369D3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CDFD-8286-444A-BB1B-20AAEAD4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8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37F4-97A6-4DF4-ADD9-BAFD0CF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4ABC-D53F-4E6A-9649-4543C45D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F5CA-A354-42F7-918C-26840790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ECA1A-2DC7-4F44-B552-B868D9913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20B95-F110-48A0-8F68-4D9009A4E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3C744-9FB5-400A-9508-B6E4E5AA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22300-F4DF-4AB7-8379-B6CC756E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EB61B-36E4-4917-A512-8A930BCF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9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84E-752F-436F-A25C-B60F028C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DB936-16A6-4DCE-89F4-60B68E21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92D97-22D5-4BDB-A9E3-D94B243C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45EB7-6DB7-40AB-9278-15196BA9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DBD02-2C47-4B8B-9335-59F34FDE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0BC62-E99E-4B91-AB7B-D3C1FFD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4D38-761B-4BF5-B001-AAE4E4A5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52F2-A593-4CFC-8FD8-99C99CAE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5A8C-DF24-40F6-9121-9EFECC4D3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E92B5-C31C-4550-B227-4816ACE7F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7933-BC40-46E8-859E-55AA5D03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5B244-365D-4B09-8A69-E24ECC4F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944EA-F0F1-4FA0-AC4F-058D7929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2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EDBF-1C13-49F2-8104-E40E085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D5AF5-E676-4299-AF88-6EF3E8B06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20531-71A6-4797-BCAA-902FF99EE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F842-27D8-4F60-9906-24FB8F65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D84CD-4393-401A-A280-1FD3B873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A6F92-CAF2-4961-B4C6-F0AF6A25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DB57-11C1-437A-82FD-307147D0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19A9-7CA4-461B-90CF-E5456F19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BDE5-E2F5-43F0-894F-1417F91C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F845-2B58-43EF-B624-DBF5249E8CBD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203F-DDAE-4B4D-97FC-07FE5B292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E8190-AD9A-487B-AD73-93DDCE676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CA2-5A61-48BE-825D-B69A3C92F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7A6D-DD8F-4E2C-A217-26E463672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Gradient Descent and Regularization Simplified</a:t>
            </a:r>
          </a:p>
        </p:txBody>
      </p:sp>
    </p:spTree>
    <p:extLst>
      <p:ext uri="{BB962C8B-B14F-4D97-AF65-F5344CB8AC3E}">
        <p14:creationId xmlns:p14="http://schemas.microsoft.com/office/powerpoint/2010/main" val="50419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EA80-6C81-41A0-905A-7A998BB4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365125"/>
            <a:ext cx="10448636" cy="660111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B910-1CF2-4DAE-ACEC-EF6F34598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4" y="1025236"/>
            <a:ext cx="10300855" cy="5151727"/>
          </a:xfrm>
        </p:spPr>
        <p:txBody>
          <a:bodyPr/>
          <a:lstStyle/>
          <a:p>
            <a:r>
              <a:rPr lang="en-IN" dirty="0"/>
              <a:t>H(x) = W1*X1 + W2*X2 +….+</a:t>
            </a:r>
            <a:r>
              <a:rPr lang="en-IN" dirty="0" err="1"/>
              <a:t>Wn</a:t>
            </a:r>
            <a:r>
              <a:rPr lang="en-IN" dirty="0"/>
              <a:t>*</a:t>
            </a:r>
            <a:r>
              <a:rPr lang="en-IN" dirty="0" err="1"/>
              <a:t>Xn</a:t>
            </a:r>
            <a:r>
              <a:rPr lang="en-IN" dirty="0"/>
              <a:t> in case of Linear Regression</a:t>
            </a:r>
          </a:p>
          <a:p>
            <a:r>
              <a:rPr lang="en-IN" dirty="0"/>
              <a:t>Error Function: (SUM( H(X[</a:t>
            </a:r>
            <a:r>
              <a:rPr lang="en-IN" dirty="0" err="1"/>
              <a:t>i</a:t>
            </a:r>
            <a:r>
              <a:rPr lang="en-IN" dirty="0"/>
              <a:t>]) – y[</a:t>
            </a:r>
            <a:r>
              <a:rPr lang="en-IN" dirty="0" err="1"/>
              <a:t>i</a:t>
            </a:r>
            <a:r>
              <a:rPr lang="en-IN" dirty="0"/>
              <a:t>]) ^ 2) * (1/n)</a:t>
            </a:r>
          </a:p>
          <a:p>
            <a:r>
              <a:rPr lang="en-IN" dirty="0" err="1"/>
              <a:t>X,y</a:t>
            </a:r>
            <a:r>
              <a:rPr lang="en-IN" dirty="0"/>
              <a:t> -&gt; parameters and dependent variable.</a:t>
            </a:r>
          </a:p>
          <a:p>
            <a:r>
              <a:rPr lang="en-IN" dirty="0"/>
              <a:t>When we substitute X and y values from </a:t>
            </a:r>
            <a:r>
              <a:rPr lang="en-IN" dirty="0" err="1"/>
              <a:t>i</a:t>
            </a:r>
            <a:r>
              <a:rPr lang="en-IN" dirty="0"/>
              <a:t>=1 to n in the error function, the error function now is only dependent on W1,W2,…. And </a:t>
            </a:r>
            <a:r>
              <a:rPr lang="en-IN" dirty="0" err="1"/>
              <a:t>Wn</a:t>
            </a:r>
            <a:r>
              <a:rPr lang="en-IN" dirty="0"/>
              <a:t>. Everything else is a number.</a:t>
            </a:r>
          </a:p>
          <a:p>
            <a:r>
              <a:rPr lang="en-IN" dirty="0"/>
              <a:t>These means we have to solve Error Function/Cost Function for values of W1,W2,……</a:t>
            </a:r>
            <a:r>
              <a:rPr lang="en-IN" dirty="0" err="1"/>
              <a:t>Wn</a:t>
            </a:r>
            <a:r>
              <a:rPr lang="en-IN" dirty="0"/>
              <a:t> where Cost Function achieves minima.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81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409A-EB83-4E1E-99BC-A178E2D2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4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Achieving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DB85-CB70-4531-B118-B40D86CF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618"/>
            <a:ext cx="10515600" cy="541034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As described in the previous slide, we have to achieve minimum of cost(error) function.</a:t>
            </a:r>
          </a:p>
          <a:p>
            <a:r>
              <a:rPr lang="en-IN" dirty="0"/>
              <a:t>We find slope of cost function at each iteration. The slope is also known as the derivative of cost function with respect to its independent variables.</a:t>
            </a:r>
          </a:p>
          <a:p>
            <a:r>
              <a:rPr lang="en-IN" dirty="0"/>
              <a:t>So we have n values of n derivatives of cost function </a:t>
            </a:r>
            <a:r>
              <a:rPr lang="en-IN" dirty="0" err="1"/>
              <a:t>w.r.t.</a:t>
            </a:r>
            <a:r>
              <a:rPr lang="en-IN" dirty="0"/>
              <a:t> W1,W2,Wn.</a:t>
            </a:r>
          </a:p>
          <a:p>
            <a:r>
              <a:rPr lang="en-IN" dirty="0"/>
              <a:t>These are d/dW1(cost </a:t>
            </a:r>
            <a:r>
              <a:rPr lang="en-IN" dirty="0" err="1"/>
              <a:t>func</a:t>
            </a:r>
            <a:r>
              <a:rPr lang="en-IN" dirty="0"/>
              <a:t>.),d/dW2(cost </a:t>
            </a:r>
            <a:r>
              <a:rPr lang="en-IN" dirty="0" err="1"/>
              <a:t>func</a:t>
            </a:r>
            <a:r>
              <a:rPr lang="en-IN" dirty="0"/>
              <a:t>.)</a:t>
            </a:r>
          </a:p>
          <a:p>
            <a:r>
              <a:rPr lang="en-IN" dirty="0"/>
              <a:t>Now at every step, W1 gets reduced to W1 = W1 – d/dW1(cost </a:t>
            </a:r>
            <a:r>
              <a:rPr lang="en-IN" dirty="0" err="1"/>
              <a:t>func</a:t>
            </a:r>
            <a:r>
              <a:rPr lang="en-IN" dirty="0"/>
              <a:t>.) and so on for each Weight</a:t>
            </a:r>
          </a:p>
          <a:p>
            <a:r>
              <a:rPr lang="en-IN" dirty="0"/>
              <a:t>Now if slope is high means it is away from minimum, so W1 reduces faster.</a:t>
            </a:r>
          </a:p>
          <a:p>
            <a:r>
              <a:rPr lang="en-IN" dirty="0"/>
              <a:t>When slope starts getting lesser and lesser, means it is close to a minimum point of cost function and W1 is reduced less.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4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D6ED-6032-47F8-86F9-AF1DF9B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Learning Rate(alpha)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D2BE-6D1F-4BEC-8240-F586C1419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IN" dirty="0"/>
              <a:t> big alpha means missing the minima easily.</a:t>
            </a:r>
          </a:p>
          <a:p>
            <a:r>
              <a:rPr lang="en-IN" dirty="0"/>
              <a:t>Small alpha means taking too long.</a:t>
            </a:r>
          </a:p>
          <a:p>
            <a:r>
              <a:rPr lang="en-IN" dirty="0"/>
              <a:t>So we have to choose this multiplicative hyper parameter carefully.</a:t>
            </a:r>
          </a:p>
        </p:txBody>
      </p:sp>
      <p:pic>
        <p:nvPicPr>
          <p:cNvPr id="1026" name="Picture 2" descr="Understanding Learning Rates and How It Improves Performance in ...">
            <a:extLst>
              <a:ext uri="{FF2B5EF4-FFF2-40B4-BE49-F238E27FC236}">
                <a16:creationId xmlns:a16="http://schemas.microsoft.com/office/drawing/2014/main" id="{0CE80BFC-0325-4CAE-93CD-397DF2573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5" y="2607575"/>
            <a:ext cx="5962073" cy="323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0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AAE1-CBD5-4F0E-80AF-3E2C7134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5AD6-7C0A-4177-B3FC-675DB7D9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/>
          <a:lstStyle/>
          <a:p>
            <a:r>
              <a:rPr lang="en-IN" dirty="0"/>
              <a:t>We saw the cost function which is a function dependent on W1,W2,…</a:t>
            </a:r>
            <a:r>
              <a:rPr lang="en-IN" dirty="0" err="1"/>
              <a:t>Wn</a:t>
            </a:r>
            <a:r>
              <a:rPr lang="en-IN" dirty="0"/>
              <a:t>.</a:t>
            </a:r>
          </a:p>
          <a:p>
            <a:r>
              <a:rPr lang="en-IN" dirty="0"/>
              <a:t>Now in addition to the MSE ( mean squared error) which was (SUM( H(X[</a:t>
            </a:r>
            <a:r>
              <a:rPr lang="en-IN" dirty="0" err="1"/>
              <a:t>i</a:t>
            </a:r>
            <a:r>
              <a:rPr lang="en-IN" dirty="0"/>
              <a:t>]) – y[</a:t>
            </a:r>
            <a:r>
              <a:rPr lang="en-IN" dirty="0" err="1"/>
              <a:t>i</a:t>
            </a:r>
            <a:r>
              <a:rPr lang="en-IN" dirty="0"/>
              <a:t>]) ^ 2) * (1/n), we now will also add to it lambda*(W1*W1 + W2*W2+W3*W3+…….+</a:t>
            </a:r>
            <a:r>
              <a:rPr lang="en-IN" dirty="0" err="1"/>
              <a:t>Wn</a:t>
            </a:r>
            <a:r>
              <a:rPr lang="en-IN" dirty="0"/>
              <a:t>*</a:t>
            </a:r>
            <a:r>
              <a:rPr lang="en-IN" dirty="0" err="1"/>
              <a:t>Wn</a:t>
            </a:r>
            <a:r>
              <a:rPr lang="en-IN" dirty="0"/>
              <a:t>).</a:t>
            </a:r>
          </a:p>
          <a:p>
            <a:r>
              <a:rPr lang="en-IN" dirty="0"/>
              <a:t>What do we achieve with this you ask?</a:t>
            </a:r>
          </a:p>
          <a:p>
            <a:r>
              <a:rPr lang="en-IN" dirty="0"/>
              <a:t>We reduce overfitting. But How?</a:t>
            </a:r>
          </a:p>
          <a:p>
            <a:r>
              <a:rPr lang="en-IN" dirty="0"/>
              <a:t>Now your gradient descent has to find weights which are not only at a minimum point but also reduce lambda.</a:t>
            </a:r>
          </a:p>
          <a:p>
            <a:r>
              <a:rPr lang="en-IN" dirty="0"/>
              <a:t>So if you set lambda as high such as 20,50,100 or so on, the GD will try to reduce W1,W2,…</a:t>
            </a:r>
            <a:r>
              <a:rPr lang="en-IN" dirty="0" err="1"/>
              <a:t>Wn</a:t>
            </a:r>
            <a:r>
              <a:rPr lang="en-IN" dirty="0"/>
              <a:t> based on their impact on Y accordingly. </a:t>
            </a:r>
          </a:p>
        </p:txBody>
      </p:sp>
    </p:spTree>
    <p:extLst>
      <p:ext uri="{BB962C8B-B14F-4D97-AF65-F5344CB8AC3E}">
        <p14:creationId xmlns:p14="http://schemas.microsoft.com/office/powerpoint/2010/main" val="51615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AAE1-CBD5-4F0E-80AF-3E2C7134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5AD6-7C0A-4177-B3FC-675DB7D9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1791854"/>
          </a:xfrm>
        </p:spPr>
        <p:txBody>
          <a:bodyPr/>
          <a:lstStyle/>
          <a:p>
            <a:r>
              <a:rPr lang="en-IN" dirty="0"/>
              <a:t>If Weight of W1 is higher in prediction of H(x), then W1 is reduced more by lambda and so on for each weight.</a:t>
            </a:r>
          </a:p>
          <a:p>
            <a:r>
              <a:rPr lang="en-IN" dirty="0"/>
              <a:t>Final H(x) function(model) is more generalized and less overfitting.</a:t>
            </a:r>
          </a:p>
        </p:txBody>
      </p:sp>
    </p:spTree>
    <p:extLst>
      <p:ext uri="{BB962C8B-B14F-4D97-AF65-F5344CB8AC3E}">
        <p14:creationId xmlns:p14="http://schemas.microsoft.com/office/powerpoint/2010/main" val="57534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508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Gradient Descent and Regularization Simplified</vt:lpstr>
      <vt:lpstr>Functions used</vt:lpstr>
      <vt:lpstr>Achieving Minima</vt:lpstr>
      <vt:lpstr>Learning Rate(alpha)</vt:lpstr>
      <vt:lpstr>Regularization</vt:lpstr>
      <vt:lpstr>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 Simplified</dc:title>
  <dc:creator>arunabh singh</dc:creator>
  <cp:lastModifiedBy>arunabh singh</cp:lastModifiedBy>
  <cp:revision>19</cp:revision>
  <dcterms:created xsi:type="dcterms:W3CDTF">2020-08-13T17:43:32Z</dcterms:created>
  <dcterms:modified xsi:type="dcterms:W3CDTF">2020-08-13T20:06:52Z</dcterms:modified>
</cp:coreProperties>
</file>