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tosa.io/ev/ordinary-least-squares-regress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B682-7B99-4858-B244-4F0846743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9F7EC-307D-4727-A45C-4631700D6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W4D4 – LHL Bootcamp July</a:t>
            </a:r>
          </a:p>
          <a:p>
            <a:r>
              <a:rPr lang="en-IN" dirty="0">
                <a:solidFill>
                  <a:srgbClr val="FF0000"/>
                </a:solidFill>
              </a:rPr>
              <a:t>Arunabh Singh</a:t>
            </a:r>
          </a:p>
        </p:txBody>
      </p:sp>
    </p:spTree>
    <p:extLst>
      <p:ext uri="{BB962C8B-B14F-4D97-AF65-F5344CB8AC3E}">
        <p14:creationId xmlns:p14="http://schemas.microsoft.com/office/powerpoint/2010/main" val="213967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EC37-6521-4FF6-8BAB-DA55D234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385618"/>
          </a:xfrm>
        </p:spPr>
        <p:txBody>
          <a:bodyPr>
            <a:normAutofit fontScale="90000"/>
          </a:bodyPr>
          <a:lstStyle/>
          <a:p>
            <a:r>
              <a:rPr lang="en-IN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8814-248E-4B2E-B4A1-0B12FE6C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8509"/>
            <a:ext cx="9601200" cy="451889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Gradient Descent has different versions based on when the Weights for our prediction function H(x) are updated.</a:t>
            </a:r>
          </a:p>
          <a:p>
            <a:r>
              <a:rPr lang="en-IN" dirty="0"/>
              <a:t>Since cost function is of the form  1/n*(sum[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)^2 – y[</a:t>
            </a:r>
            <a:r>
              <a:rPr lang="en-IN" dirty="0" err="1"/>
              <a:t>i</a:t>
            </a:r>
            <a:r>
              <a:rPr lang="en-IN" dirty="0"/>
              <a:t>]^2)), it is very expensive computationally. </a:t>
            </a:r>
          </a:p>
          <a:p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= (W1*X1 + W2*X2 +..+</a:t>
            </a:r>
            <a:r>
              <a:rPr lang="en-IN" dirty="0" err="1"/>
              <a:t>Wn</a:t>
            </a:r>
            <a:r>
              <a:rPr lang="en-IN" dirty="0"/>
              <a:t>*</a:t>
            </a:r>
            <a:r>
              <a:rPr lang="en-IN" dirty="0" err="1"/>
              <a:t>Xn</a:t>
            </a:r>
            <a:r>
              <a:rPr lang="en-IN" dirty="0"/>
              <a:t>)</a:t>
            </a:r>
          </a:p>
          <a:p>
            <a:r>
              <a:rPr lang="en-IN" dirty="0"/>
              <a:t>F(W1,…,</a:t>
            </a:r>
            <a:r>
              <a:rPr lang="en-IN" dirty="0" err="1"/>
              <a:t>Wn</a:t>
            </a:r>
            <a:r>
              <a:rPr lang="en-IN" dirty="0"/>
              <a:t>)</a:t>
            </a:r>
          </a:p>
          <a:p>
            <a:r>
              <a:rPr lang="en-IN" dirty="0"/>
              <a:t>Gradient Descent is slow on large data(many rows and many columns).</a:t>
            </a:r>
          </a:p>
          <a:p>
            <a:r>
              <a:rPr lang="en-IN" dirty="0"/>
              <a:t>SGD randomly picks one point in each iteration and for this one point, cost function is calculated and weights are updated. </a:t>
            </a:r>
          </a:p>
          <a:p>
            <a:r>
              <a:rPr lang="en-IN" dirty="0"/>
              <a:t>This process of random point selection keeps going on. And each iteration the weights get updated for H(x).</a:t>
            </a:r>
          </a:p>
          <a:p>
            <a:r>
              <a:rPr lang="en-IN" dirty="0"/>
              <a:t>This process is stochastic gradient descent.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01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71CF-00CB-4274-BCB8-29F62ADE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72" y="685800"/>
            <a:ext cx="9531927" cy="542636"/>
          </a:xfrm>
        </p:spPr>
        <p:txBody>
          <a:bodyPr>
            <a:normAutofit fontScale="90000"/>
          </a:bodyPr>
          <a:lstStyle/>
          <a:p>
            <a:r>
              <a:rPr lang="en-IN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A7A0-8BAD-44C3-BD1A-7053F42B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72" y="1353127"/>
            <a:ext cx="9688946" cy="2526146"/>
          </a:xfrm>
        </p:spPr>
        <p:txBody>
          <a:bodyPr/>
          <a:lstStyle/>
          <a:p>
            <a:r>
              <a:rPr lang="en-IN" dirty="0"/>
              <a:t>Overfitting is when Model learns signal plus noise in training data.</a:t>
            </a:r>
          </a:p>
          <a:p>
            <a:r>
              <a:rPr lang="en-IN" dirty="0"/>
              <a:t>This means it does not generalize well and will not do well on data other than the training data. Basically, the model is pretty useless.</a:t>
            </a:r>
          </a:p>
          <a:p>
            <a:r>
              <a:rPr lang="en-IN" dirty="0"/>
              <a:t>This is solved using regularization techniques. Regularization adds penalty terms if our H(x) gets more complex.</a:t>
            </a:r>
          </a:p>
          <a:p>
            <a:r>
              <a:rPr lang="en-IN" dirty="0"/>
              <a:t>These penalty terms reduce complexity and reduce overfitting.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FE880-0AB0-4D62-B1E6-B2C15C3C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45" y="3646932"/>
            <a:ext cx="4050579" cy="12175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49994A-5BAD-4A4F-BBE3-8F7BE4EB02AE}"/>
              </a:ext>
            </a:extLst>
          </p:cNvPr>
          <p:cNvSpPr txBox="1">
            <a:spLocks/>
          </p:cNvSpPr>
          <p:nvPr/>
        </p:nvSpPr>
        <p:spPr>
          <a:xfrm>
            <a:off x="1357745" y="4775200"/>
            <a:ext cx="9615054" cy="1616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Overfitting is when Model learns signal plus noise in training data.</a:t>
            </a:r>
          </a:p>
          <a:p>
            <a:r>
              <a:rPr lang="en-IN" dirty="0"/>
              <a:t>As seen in the formula, lambda term penalizes all Weights(represented using Wi or Theta)</a:t>
            </a:r>
          </a:p>
          <a:p>
            <a:r>
              <a:rPr lang="en-IN" dirty="0"/>
              <a:t>Penalty ensures these Weights have to be minimized more by Gradient Descent to achieve the Global Minimum.</a:t>
            </a:r>
          </a:p>
        </p:txBody>
      </p:sp>
    </p:spTree>
    <p:extLst>
      <p:ext uri="{BB962C8B-B14F-4D97-AF65-F5344CB8AC3E}">
        <p14:creationId xmlns:p14="http://schemas.microsoft.com/office/powerpoint/2010/main" val="75255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3AEF-5096-41B4-86E4-C1F8DB76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1109"/>
          </a:xfrm>
        </p:spPr>
        <p:txBody>
          <a:bodyPr>
            <a:normAutofit fontScale="90000"/>
          </a:bodyPr>
          <a:lstStyle/>
          <a:p>
            <a:r>
              <a:rPr lang="en-IN" dirty="0"/>
              <a:t>L1 regularization or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3D8C-9669-437B-9674-24C913FD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2" y="1311564"/>
            <a:ext cx="9430327" cy="2752435"/>
          </a:xfrm>
        </p:spPr>
        <p:txBody>
          <a:bodyPr/>
          <a:lstStyle/>
          <a:p>
            <a:r>
              <a:rPr lang="en-IN" dirty="0"/>
              <a:t>L1 regularization uses absolute(modulo) of Weights in H(x) and adds them to cost function. </a:t>
            </a:r>
          </a:p>
          <a:p>
            <a:r>
              <a:rPr lang="en-IN" dirty="0"/>
              <a:t>If lambda is small Weights get penalized less and we have correct fitting curve.</a:t>
            </a:r>
          </a:p>
          <a:p>
            <a:r>
              <a:rPr lang="en-IN" dirty="0"/>
              <a:t>If lambda is too large, weights get over penalized and we have under-fitting curve</a:t>
            </a:r>
          </a:p>
          <a:p>
            <a:r>
              <a:rPr lang="en-IN" dirty="0"/>
              <a:t>If lambda is too large, weights get over penalized and coefficients will turn zero</a:t>
            </a:r>
          </a:p>
          <a:p>
            <a:r>
              <a:rPr lang="en-IN"/>
              <a:t>Since Lasso Regression </a:t>
            </a:r>
            <a:r>
              <a:rPr lang="en-IN" dirty="0"/>
              <a:t>turns less important coefficients or weights in H(x) to zero, it acts like a feature selection technique.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4349C-3CE8-4578-AB63-1AEE7EF1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782" y="4828309"/>
            <a:ext cx="5800436" cy="20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8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3AEF-5096-41B4-86E4-C1F8DB76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1109"/>
          </a:xfrm>
        </p:spPr>
        <p:txBody>
          <a:bodyPr>
            <a:normAutofit fontScale="90000"/>
          </a:bodyPr>
          <a:lstStyle/>
          <a:p>
            <a:r>
              <a:rPr lang="en-IN" dirty="0"/>
              <a:t>L2 regularization or 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3D8C-9669-437B-9674-24C913FD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2" y="1311565"/>
            <a:ext cx="9504217" cy="1293090"/>
          </a:xfrm>
        </p:spPr>
        <p:txBody>
          <a:bodyPr/>
          <a:lstStyle/>
          <a:p>
            <a:r>
              <a:rPr lang="en-IN" dirty="0"/>
              <a:t>L2 regularization uses square of Weights in H(x) and adds them to cost function. </a:t>
            </a:r>
          </a:p>
          <a:p>
            <a:r>
              <a:rPr lang="en-IN" dirty="0"/>
              <a:t>If lambda is small Weights get penalized less and we have correct fitting curve.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FD48B-15DE-4218-ACDF-5554F58CA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66548"/>
            <a:ext cx="50292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BA50-C124-4DB6-AA1A-77DD34F7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4236"/>
          </a:xfrm>
        </p:spPr>
        <p:txBody>
          <a:bodyPr>
            <a:normAutofit fontScale="90000"/>
          </a:bodyPr>
          <a:lstStyle/>
          <a:p>
            <a:r>
              <a:rPr lang="en-IN" dirty="0"/>
              <a:t>Case Study in Amazon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0C09-AE99-4AB7-8A3F-8762B624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72" y="1487056"/>
            <a:ext cx="9531927" cy="72967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News from 2 years ago. Amazon faced a lot of negative publicity for its’ biased AI Engine.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4ECFD-2BD0-49AE-A672-9E09652B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21" y="2612736"/>
            <a:ext cx="92487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EE49-9F95-4958-AEA9-558CA77B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5636"/>
            <a:ext cx="9601200" cy="795482"/>
          </a:xfrm>
        </p:spPr>
        <p:txBody>
          <a:bodyPr/>
          <a:lstStyle/>
          <a:p>
            <a:r>
              <a:rPr lang="en-IN" dirty="0"/>
              <a:t>Reasons for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A815-C7F8-4923-87A7-7F45FDCF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9273"/>
            <a:ext cx="9601200" cy="5347854"/>
          </a:xfrm>
        </p:spPr>
        <p:txBody>
          <a:bodyPr/>
          <a:lstStyle/>
          <a:p>
            <a:r>
              <a:rPr lang="en-US" b="0" i="0" dirty="0">
                <a:solidFill>
                  <a:srgbClr val="313132"/>
                </a:solidFill>
                <a:effectLst/>
                <a:latin typeface="freight-book"/>
              </a:rPr>
              <a:t>That is because Amazon’s computer models were trained to observe patterns in resumes submitted to the company over a 10-year period. Obviously there was male dominance across the tech industry. </a:t>
            </a:r>
          </a:p>
          <a:p>
            <a:r>
              <a:rPr lang="en-US" dirty="0">
                <a:solidFill>
                  <a:srgbClr val="313132"/>
                </a:solidFill>
                <a:latin typeface="freight-book"/>
              </a:rPr>
              <a:t> The system downgraded candidates who had words like ‘Women’s chess club captain’ or any other such instance of words with ‘woman’ in it.</a:t>
            </a:r>
          </a:p>
          <a:p>
            <a:r>
              <a:rPr lang="en-IN" dirty="0"/>
              <a:t>How did this happen?</a:t>
            </a:r>
          </a:p>
          <a:p>
            <a:r>
              <a:rPr lang="en-IN" dirty="0"/>
              <a:t>Amazon recognized around 50000 terms. It placed low importance on IT skills such as ‘writing computer code’. It instead placed high value on verbs like ‘executed’ and ‘captured’.</a:t>
            </a:r>
          </a:p>
          <a:p>
            <a:r>
              <a:rPr lang="en-IN" dirty="0"/>
              <a:t>These verbs are how men write their resumes and thus it was looking for ‘Masculine Language’ within resumes.</a:t>
            </a:r>
          </a:p>
          <a:p>
            <a:r>
              <a:rPr lang="en-IN" dirty="0"/>
              <a:t>Algorithmic Fairness is still an issue.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62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898D-F267-4AEB-BCA3-AF102E23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685800"/>
            <a:ext cx="9679709" cy="570345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Bias from a technical perspective?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1DAE-0AA4-4BEF-AFB3-A002FAE7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690" y="1339273"/>
            <a:ext cx="9578109" cy="4528127"/>
          </a:xfrm>
        </p:spPr>
        <p:txBody>
          <a:bodyPr/>
          <a:lstStyle/>
          <a:p>
            <a:r>
              <a:rPr lang="en-IN" dirty="0"/>
              <a:t>Bias is learning too much from your training dataset.</a:t>
            </a:r>
          </a:p>
          <a:p>
            <a:r>
              <a:rPr lang="en-IN" dirty="0"/>
              <a:t>The biased model thus tries to always look for exactly similar data to classify correctly.</a:t>
            </a:r>
          </a:p>
          <a:p>
            <a:r>
              <a:rPr lang="en-IN" dirty="0"/>
              <a:t>A biased model does not scale/generalize well to real world data.</a:t>
            </a:r>
          </a:p>
          <a:p>
            <a:r>
              <a:rPr lang="en-IN" dirty="0"/>
              <a:t>A model with low Bias has High-Variance.</a:t>
            </a:r>
          </a:p>
          <a:p>
            <a:r>
              <a:rPr lang="en-IN" dirty="0"/>
              <a:t>A model with low Variance has High Bias.</a:t>
            </a:r>
          </a:p>
          <a:p>
            <a:r>
              <a:rPr lang="en-IN" dirty="0"/>
              <a:t>This is known as the </a:t>
            </a:r>
            <a:r>
              <a:rPr lang="en-IN" dirty="0">
                <a:solidFill>
                  <a:srgbClr val="FF0000"/>
                </a:solidFill>
              </a:rPr>
              <a:t>Bias-Variance Trade-Off</a:t>
            </a:r>
          </a:p>
        </p:txBody>
      </p:sp>
    </p:spTree>
    <p:extLst>
      <p:ext uri="{BB962C8B-B14F-4D97-AF65-F5344CB8AC3E}">
        <p14:creationId xmlns:p14="http://schemas.microsoft.com/office/powerpoint/2010/main" val="225619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882-5C0D-43D8-A764-2AD5CD0D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1109"/>
          </a:xfrm>
        </p:spPr>
        <p:txBody>
          <a:bodyPr>
            <a:normAutofit fontScale="90000"/>
          </a:bodyPr>
          <a:lstStyle/>
          <a:p>
            <a:r>
              <a:rPr lang="en-IN" dirty="0"/>
              <a:t>Bias 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6EF6-6ACF-4185-B651-DAEA427C8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5455"/>
            <a:ext cx="9601200" cy="2043545"/>
          </a:xfrm>
        </p:spPr>
        <p:txBody>
          <a:bodyPr>
            <a:noAutofit/>
          </a:bodyPr>
          <a:lstStyle/>
          <a:p>
            <a:pPr fontAlgn="base">
              <a:lnSpc>
                <a:spcPct val="114000"/>
              </a:lnSpc>
            </a:pPr>
            <a:r>
              <a:rPr lang="en-US" sz="1600" dirty="0"/>
              <a:t>Bias is the simplifying assumptions made by the model to make the target function easier to approximate.</a:t>
            </a:r>
          </a:p>
          <a:p>
            <a:pPr fontAlgn="base">
              <a:lnSpc>
                <a:spcPct val="114000"/>
              </a:lnSpc>
            </a:pPr>
            <a:r>
              <a:rPr lang="en-US" sz="1600" dirty="0"/>
              <a:t>Variance is the amount that the estimate of the target function will change given different training data.</a:t>
            </a:r>
          </a:p>
          <a:p>
            <a:pPr fontAlgn="base">
              <a:lnSpc>
                <a:spcPct val="114000"/>
              </a:lnSpc>
            </a:pPr>
            <a:r>
              <a:rPr lang="en-US" sz="1600" dirty="0"/>
              <a:t>Trade-off is tension between the error introduced by the bias and the variance.</a:t>
            </a:r>
          </a:p>
          <a:p>
            <a:pPr fontAlgn="base">
              <a:lnSpc>
                <a:spcPct val="114000"/>
              </a:lnSpc>
            </a:pPr>
            <a:r>
              <a:rPr lang="en-US" sz="1600" dirty="0"/>
              <a:t>If our model is too simple and has very few parameters then it may have high bias and low variance.</a:t>
            </a:r>
          </a:p>
          <a:p>
            <a:pPr fontAlgn="base">
              <a:lnSpc>
                <a:spcPct val="114000"/>
              </a:lnSpc>
            </a:pPr>
            <a:r>
              <a:rPr lang="en-US" sz="1600" dirty="0"/>
              <a:t> On the other hand, if our model has a large number of parameters then it’s going to have high variance and low bias. </a:t>
            </a:r>
          </a:p>
          <a:p>
            <a:pPr fontAlgn="base">
              <a:lnSpc>
                <a:spcPct val="114000"/>
              </a:lnSpc>
            </a:pPr>
            <a:r>
              <a:rPr lang="en-US" sz="1600" dirty="0"/>
              <a:t>So we need to find the right/good balance without overfitting and underfitting the data.</a:t>
            </a:r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B7DDE-DB45-4F22-B251-53000A27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4229409"/>
            <a:ext cx="2715491" cy="2542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0C6FA7-F89C-4DBA-A9B2-EC9526113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836" y="4229409"/>
            <a:ext cx="3232727" cy="2628590"/>
          </a:xfrm>
          <a:prstGeom prst="rect">
            <a:avLst/>
          </a:prstGeom>
        </p:spPr>
      </p:pic>
      <p:pic>
        <p:nvPicPr>
          <p:cNvPr id="1026" name="Picture 2" descr="Is there a graphical representation of bias-variance tradeoff in ...">
            <a:extLst>
              <a:ext uri="{FF2B5EF4-FFF2-40B4-BE49-F238E27FC236}">
                <a16:creationId xmlns:a16="http://schemas.microsoft.com/office/drawing/2014/main" id="{1A43EEE2-0FF4-43F8-B913-2B31394BC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8" y="4296581"/>
            <a:ext cx="3685310" cy="259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7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5E7E-212E-4EC3-AE08-D6476D78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OLS revisited interactive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54DB-3680-443C-9C92-47BB1C5B8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21855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https://setosa.io/ev/ordinary-least-squares-regression/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37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3C0-01AE-4F12-97D5-AE9A3DD2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4164"/>
          </a:xfrm>
        </p:spPr>
        <p:txBody>
          <a:bodyPr>
            <a:normAutofit fontScale="90000"/>
          </a:bodyPr>
          <a:lstStyle/>
          <a:p>
            <a:r>
              <a:rPr lang="en-IN" dirty="0"/>
              <a:t>Gradient Descent vs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9918-813B-402E-87A5-4DF8BA83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8509"/>
            <a:ext cx="9601200" cy="5273964"/>
          </a:xfrm>
        </p:spPr>
        <p:txBody>
          <a:bodyPr/>
          <a:lstStyle/>
          <a:p>
            <a:r>
              <a:rPr lang="en-IN" dirty="0"/>
              <a:t>Gradient Descent takes less computations compared to OLS(Ordinary Least Squares). Gradient Descent find solution using iterations.</a:t>
            </a:r>
          </a:p>
          <a:p>
            <a:r>
              <a:rPr lang="en-IN" dirty="0"/>
              <a:t>OLS does not work for regularization(Lasso).</a:t>
            </a:r>
          </a:p>
          <a:p>
            <a:r>
              <a:rPr lang="en-IN" dirty="0"/>
              <a:t>Gradient Descent uses cost function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Gradient Descent goes through entire dataset to try and reduce this Cost Function to its minimum value.</a:t>
            </a:r>
          </a:p>
          <a:p>
            <a:r>
              <a:rPr lang="en-IN" dirty="0"/>
              <a:t> Once cost function stops minimizing further, we know we have the best predicted values by using our data for training.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010F4-BB7A-4A3C-84B8-2B46808F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10" y="3028757"/>
            <a:ext cx="4277590" cy="10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8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DDAB-62D5-4318-9724-E434BEF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6600"/>
          </a:xfrm>
        </p:spPr>
        <p:txBody>
          <a:bodyPr/>
          <a:lstStyle/>
          <a:p>
            <a:r>
              <a:rPr lang="en-IN" dirty="0"/>
              <a:t>Why minimize the Cost Function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7C21-40E9-40F6-B126-76FC00DE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2400"/>
            <a:ext cx="9601200" cy="4445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minima of Cost Function is the best fit of line/curve for all the points  in the dataset.</a:t>
            </a:r>
          </a:p>
          <a:p>
            <a:r>
              <a:rPr lang="en-IN" dirty="0"/>
              <a:t> Initial Stage                                                  Final Stage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find Optimal Weights for getting to the minimum point of Cost Function.</a:t>
            </a:r>
          </a:p>
          <a:p>
            <a:r>
              <a:rPr lang="en-IN" dirty="0"/>
              <a:t>In doing so, we fit the best line for our points.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5911A-FEE4-47EB-9C3C-C6DAFD2B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09" y="2574636"/>
            <a:ext cx="2948420" cy="2329379"/>
          </a:xfrm>
          <a:prstGeom prst="rect">
            <a:avLst/>
          </a:prstGeom>
        </p:spPr>
      </p:pic>
      <p:pic>
        <p:nvPicPr>
          <p:cNvPr id="2054" name="Picture 6" descr="Gradient Descent — ML Glossary documentation">
            <a:extLst>
              <a:ext uri="{FF2B5EF4-FFF2-40B4-BE49-F238E27FC236}">
                <a16:creationId xmlns:a16="http://schemas.microsoft.com/office/drawing/2014/main" id="{90E97B5B-3104-4FCA-BE8C-1811F259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89" y="2597149"/>
            <a:ext cx="4078866" cy="232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936D6F-B62C-42B4-B318-7D6A83CC7620}"/>
              </a:ext>
            </a:extLst>
          </p:cNvPr>
          <p:cNvSpPr txBox="1"/>
          <p:nvPr/>
        </p:nvSpPr>
        <p:spPr>
          <a:xfrm>
            <a:off x="3731490" y="4442350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9298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B0A4-2998-4DC1-BE3C-6D5B7277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14927"/>
          </a:xfrm>
        </p:spPr>
        <p:txBody>
          <a:bodyPr>
            <a:normAutofit/>
          </a:bodyPr>
          <a:lstStyle/>
          <a:p>
            <a:r>
              <a:rPr lang="en-IN" sz="2400" dirty="0"/>
              <a:t>Initial Prediction Function vs Final versus Final Curve after GD</a:t>
            </a:r>
          </a:p>
        </p:txBody>
      </p:sp>
      <p:pic>
        <p:nvPicPr>
          <p:cNvPr id="3076" name="Picture 4" descr="An Introduction to Gradient Descent – mc.ai">
            <a:extLst>
              <a:ext uri="{FF2B5EF4-FFF2-40B4-BE49-F238E27FC236}">
                <a16:creationId xmlns:a16="http://schemas.microsoft.com/office/drawing/2014/main" id="{335AB14D-3D84-4EBF-9FE9-4CD726A4F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00727"/>
            <a:ext cx="4258099" cy="242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153E95-73B9-413A-A72B-C761867E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02" y="1200727"/>
            <a:ext cx="4258098" cy="2456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4C83D8-38F8-4628-9D5A-EEB8F7990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888" y="4012338"/>
            <a:ext cx="3356696" cy="2735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03E2C-9B03-4CCD-A77E-CCA7C806ED0A}"/>
              </a:ext>
            </a:extLst>
          </p:cNvPr>
          <p:cNvSpPr txBox="1"/>
          <p:nvPr/>
        </p:nvSpPr>
        <p:spPr>
          <a:xfrm>
            <a:off x="7222836" y="3786909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H(x) with random weights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D4C52-A2D6-4692-9EB3-A949143132D7}"/>
              </a:ext>
            </a:extLst>
          </p:cNvPr>
          <p:cNvSpPr txBox="1"/>
          <p:nvPr/>
        </p:nvSpPr>
        <p:spPr>
          <a:xfrm>
            <a:off x="4867563" y="5195515"/>
            <a:ext cx="235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Our H(x) with updated weights after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2523206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848</TotalTime>
  <Words>934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Franklin Gothic Book</vt:lpstr>
      <vt:lpstr>freight-book</vt:lpstr>
      <vt:lpstr>Crop</vt:lpstr>
      <vt:lpstr>Model Optimization</vt:lpstr>
      <vt:lpstr>Case Study in Amazon </vt:lpstr>
      <vt:lpstr>Reasons for Bias</vt:lpstr>
      <vt:lpstr>What is Bias from a technical perspective? </vt:lpstr>
      <vt:lpstr>Bias Variance Trade-Off</vt:lpstr>
      <vt:lpstr>OLS revisited interactive example</vt:lpstr>
      <vt:lpstr>Gradient Descent vs OLS</vt:lpstr>
      <vt:lpstr>Why minimize the Cost Function ?</vt:lpstr>
      <vt:lpstr>Initial Prediction Function vs Final versus Final Curve after GD</vt:lpstr>
      <vt:lpstr>Stochastic Gradient Descent</vt:lpstr>
      <vt:lpstr>Regularization</vt:lpstr>
      <vt:lpstr>L1 regularization or Lasso</vt:lpstr>
      <vt:lpstr>L2 regularization or 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Optimization</dc:title>
  <dc:creator>arunabh singh</dc:creator>
  <cp:lastModifiedBy>arunabh singh</cp:lastModifiedBy>
  <cp:revision>60</cp:revision>
  <dcterms:created xsi:type="dcterms:W3CDTF">2020-08-12T14:25:20Z</dcterms:created>
  <dcterms:modified xsi:type="dcterms:W3CDTF">2020-08-18T13:32:08Z</dcterms:modified>
</cp:coreProperties>
</file>