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ionlp-www.utu.fi/wv_dem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097C-8875-414A-8452-9D25F6E9B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NLP1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CFEAC-98A8-460D-AC45-32F159E7C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Sep 2020 Cohort LHL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Arunabh Singh</a:t>
            </a:r>
          </a:p>
        </p:txBody>
      </p:sp>
    </p:spTree>
    <p:extLst>
      <p:ext uri="{BB962C8B-B14F-4D97-AF65-F5344CB8AC3E}">
        <p14:creationId xmlns:p14="http://schemas.microsoft.com/office/powerpoint/2010/main" val="115471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F7A2-26B3-4741-AFBE-AB356FFA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9655"/>
          </a:xfrm>
        </p:spPr>
        <p:txBody>
          <a:bodyPr/>
          <a:lstStyle/>
          <a:p>
            <a:r>
              <a:rPr lang="en-IN" dirty="0"/>
              <a:t>Word2Vec Interactive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3F1CB-B53C-403E-9E92-0E95E7951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6345"/>
            <a:ext cx="9601200" cy="1600200"/>
          </a:xfrm>
        </p:spPr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http://bionlp-www.utu.fi/wv_demo/</a:t>
            </a:r>
            <a:endParaRPr lang="en-IN" dirty="0"/>
          </a:p>
          <a:p>
            <a:r>
              <a:rPr lang="en-IN" dirty="0"/>
              <a:t>https://remykarem.github.io/word2vec-demo/</a:t>
            </a:r>
          </a:p>
        </p:txBody>
      </p:sp>
    </p:spTree>
    <p:extLst>
      <p:ext uri="{BB962C8B-B14F-4D97-AF65-F5344CB8AC3E}">
        <p14:creationId xmlns:p14="http://schemas.microsoft.com/office/powerpoint/2010/main" val="156868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F658-0F72-43C4-800A-D8331ECD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3BF3A-99BD-4AFE-9F87-90CFCCC9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5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F540-9C2F-4DA6-84DE-939B0D07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963" y="161636"/>
            <a:ext cx="9601200" cy="690418"/>
          </a:xfrm>
        </p:spPr>
        <p:txBody>
          <a:bodyPr/>
          <a:lstStyle/>
          <a:p>
            <a:r>
              <a:rPr lang="en-IN" dirty="0" err="1"/>
              <a:t>Stopword</a:t>
            </a:r>
            <a:r>
              <a:rPr lang="en-IN" dirty="0"/>
              <a:t>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1A7F-7249-446A-89CC-00B38E8E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963" y="1112982"/>
            <a:ext cx="9601200" cy="690418"/>
          </a:xfrm>
        </p:spPr>
        <p:txBody>
          <a:bodyPr/>
          <a:lstStyle/>
          <a:p>
            <a:r>
              <a:rPr lang="en-IN" dirty="0"/>
              <a:t>Connecting words that are used to form a sentence and serve no purpose in finding relational patterns.</a:t>
            </a:r>
          </a:p>
        </p:txBody>
      </p:sp>
      <p:pic>
        <p:nvPicPr>
          <p:cNvPr id="4098" name="Picture 2" descr="Unable to remove stop words in elastic search while doing bulk indexing -  Stack Overflow">
            <a:extLst>
              <a:ext uri="{FF2B5EF4-FFF2-40B4-BE49-F238E27FC236}">
                <a16:creationId xmlns:a16="http://schemas.microsoft.com/office/drawing/2014/main" id="{3B76DE61-511F-4753-A06D-8DAA8BE6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14" y="2029114"/>
            <a:ext cx="84201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51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6E8B-6053-4813-88D5-94BEFB58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1618"/>
            <a:ext cx="9601200" cy="819727"/>
          </a:xfrm>
        </p:spPr>
        <p:txBody>
          <a:bodyPr/>
          <a:lstStyle/>
          <a:p>
            <a:r>
              <a:rPr lang="en-IN" dirty="0"/>
              <a:t>Lemmatization and Stemming</a:t>
            </a:r>
          </a:p>
        </p:txBody>
      </p:sp>
      <p:pic>
        <p:nvPicPr>
          <p:cNvPr id="3074" name="Picture 2" descr="What is difference between stemming and lemmatization? - Quora">
            <a:extLst>
              <a:ext uri="{FF2B5EF4-FFF2-40B4-BE49-F238E27FC236}">
                <a16:creationId xmlns:a16="http://schemas.microsoft.com/office/drawing/2014/main" id="{5FFC88A0-2D8D-471E-830B-9D606DBBC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588779"/>
            <a:ext cx="4613035" cy="14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roduction to Stemming and Lemmatization (NLP) | by Prateek Sawhney |  Sep, 2020 | Towards Data Science">
            <a:extLst>
              <a:ext uri="{FF2B5EF4-FFF2-40B4-BE49-F238E27FC236}">
                <a16:creationId xmlns:a16="http://schemas.microsoft.com/office/drawing/2014/main" id="{B58A6D18-7D7D-4F4D-B91D-ECC17645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964" y="2435513"/>
            <a:ext cx="5418154" cy="342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1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0CC8-CD8F-4863-A04F-8DA9252B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97659"/>
          </a:xfrm>
        </p:spPr>
        <p:txBody>
          <a:bodyPr/>
          <a:lstStyle/>
          <a:p>
            <a:r>
              <a:rPr lang="en-IN" dirty="0"/>
              <a:t>What are Word Embeddings?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4E02-98C3-4D19-8A50-05A08330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8341"/>
            <a:ext cx="9601200" cy="3581400"/>
          </a:xfrm>
        </p:spPr>
        <p:txBody>
          <a:bodyPr/>
          <a:lstStyle/>
          <a:p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texts converted into numbers and there may be different numerical representations of the same text</a:t>
            </a:r>
          </a:p>
          <a:p>
            <a:r>
              <a:rPr lang="en-US" dirty="0">
                <a:solidFill>
                  <a:srgbClr val="7030A0"/>
                </a:solidFill>
                <a:latin typeface="roboto"/>
              </a:rPr>
              <a:t>It is a beautiful day.</a:t>
            </a:r>
          </a:p>
          <a:p>
            <a:r>
              <a:rPr lang="en-US" dirty="0">
                <a:solidFill>
                  <a:srgbClr val="7030A0"/>
                </a:solidFill>
                <a:latin typeface="roboto"/>
              </a:rPr>
              <a:t>It = [1,0,0,0,0]</a:t>
            </a:r>
            <a:endParaRPr lang="en-IN" dirty="0">
              <a:solidFill>
                <a:srgbClr val="7030A0"/>
              </a:solidFill>
              <a:latin typeface="roboto"/>
            </a:endParaRPr>
          </a:p>
          <a:p>
            <a:r>
              <a:rPr lang="en-IN" dirty="0">
                <a:solidFill>
                  <a:srgbClr val="7030A0"/>
                </a:solidFill>
                <a:latin typeface="roboto"/>
              </a:rPr>
              <a:t>Beautiful = [0,0,0,1,0]</a:t>
            </a:r>
          </a:p>
          <a:p>
            <a:r>
              <a:rPr lang="en-IN" dirty="0">
                <a:solidFill>
                  <a:srgbClr val="595858"/>
                </a:solidFill>
                <a:latin typeface="roboto"/>
              </a:rPr>
              <a:t>This is a very simple representation of words into numbers using One-Hot Encoding.</a:t>
            </a:r>
            <a:endParaRPr lang="en-US" dirty="0">
              <a:solidFill>
                <a:srgbClr val="59585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1596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9399-1FA5-4558-89E5-C376989D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0091"/>
            <a:ext cx="9601200" cy="598054"/>
          </a:xfrm>
        </p:spPr>
        <p:txBody>
          <a:bodyPr>
            <a:normAutofit fontScale="90000"/>
          </a:bodyPr>
          <a:lstStyle/>
          <a:p>
            <a:r>
              <a:rPr lang="en-IN" dirty="0"/>
              <a:t>Different types of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269E-0AF6-4A0A-B685-988DAAFB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37491"/>
            <a:ext cx="9601200" cy="928254"/>
          </a:xfrm>
        </p:spPr>
        <p:txBody>
          <a:bodyPr/>
          <a:lstStyle/>
          <a:p>
            <a:r>
              <a:rPr lang="en-IN" dirty="0"/>
              <a:t>Frequency Based Embedding</a:t>
            </a:r>
          </a:p>
          <a:p>
            <a:r>
              <a:rPr lang="en-IN" dirty="0"/>
              <a:t>Prediction Based Embedding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0A3ED-03F2-4DBE-AC28-2D0C126A7AB8}"/>
              </a:ext>
            </a:extLst>
          </p:cNvPr>
          <p:cNvSpPr txBox="1"/>
          <p:nvPr/>
        </p:nvSpPr>
        <p:spPr>
          <a:xfrm>
            <a:off x="1371600" y="2336800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accent6"/>
                </a:solidFill>
                <a:effectLst/>
                <a:latin typeface="poppins"/>
              </a:rPr>
              <a:t>Frequency based Embedding</a:t>
            </a:r>
          </a:p>
          <a:p>
            <a:pPr algn="l"/>
            <a:r>
              <a:rPr lang="en-US" b="0" i="0" dirty="0">
                <a:solidFill>
                  <a:schemeClr val="accent6"/>
                </a:solidFill>
                <a:effectLst/>
                <a:latin typeface="roboto"/>
              </a:rPr>
              <a:t>There are generally three types of vectors that we encounter under this category.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/>
                </a:solidFill>
                <a:effectLst/>
                <a:latin typeface="roboto"/>
              </a:rPr>
              <a:t>Count Vector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chemeClr val="accent6"/>
                </a:solidFill>
                <a:effectLst/>
                <a:latin typeface="roboto"/>
              </a:rPr>
              <a:t>TF-IDF Vector</a:t>
            </a:r>
            <a:endParaRPr lang="en-US" b="0" i="0" dirty="0">
              <a:solidFill>
                <a:schemeClr val="accent6"/>
              </a:solidFill>
              <a:effectLst/>
              <a:latin typeface="roboto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0776EF-50FD-4956-9BDC-F14B9B7D44F8}"/>
              </a:ext>
            </a:extLst>
          </p:cNvPr>
          <p:cNvSpPr txBox="1">
            <a:spLocks/>
          </p:cNvSpPr>
          <p:nvPr/>
        </p:nvSpPr>
        <p:spPr>
          <a:xfrm>
            <a:off x="1371600" y="4248726"/>
            <a:ext cx="9601200" cy="152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Prediction Based Embedding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CBOW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Skip-Gram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73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1E54-983F-4823-9A65-B725AF56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629805"/>
          </a:xfrm>
        </p:spPr>
        <p:txBody>
          <a:bodyPr>
            <a:normAutofit fontScale="90000"/>
          </a:bodyPr>
          <a:lstStyle/>
          <a:p>
            <a:r>
              <a:rPr lang="en-IN" dirty="0"/>
              <a:t>Count Vectorizer/ 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3D7A-D9D8-4570-8E10-4C2FF3C90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00546"/>
            <a:ext cx="9601200" cy="1436254"/>
          </a:xfrm>
        </p:spPr>
        <p:txBody>
          <a:bodyPr/>
          <a:lstStyle/>
          <a:p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Corpus C of D documents {d1,d2…..</a:t>
            </a:r>
            <a:r>
              <a:rPr lang="en-US" b="0" i="0" dirty="0" err="1">
                <a:solidFill>
                  <a:srgbClr val="595858"/>
                </a:solidFill>
                <a:effectLst/>
                <a:latin typeface="roboto"/>
              </a:rPr>
              <a:t>dD</a:t>
            </a:r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} and N unique tokens extracted out of the corpus C. </a:t>
            </a:r>
          </a:p>
          <a:p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The N tokens will form our dictionary and the size of the Count Vector matrix M will be given by D X 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66CB5-2031-4C8F-995E-8004E0A8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59891"/>
            <a:ext cx="6048375" cy="1533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5A2A13-FD0E-475E-A23A-F5BA0DD1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94771"/>
            <a:ext cx="10538691" cy="26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2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29D-CA7E-4D32-8403-8A2039DE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1618"/>
            <a:ext cx="9601200" cy="699655"/>
          </a:xfrm>
        </p:spPr>
        <p:txBody>
          <a:bodyPr/>
          <a:lstStyle/>
          <a:p>
            <a:r>
              <a:rPr lang="en-IN" dirty="0" err="1"/>
              <a:t>Tf-Idf</a:t>
            </a:r>
            <a:r>
              <a:rPr lang="en-IN" dirty="0"/>
              <a:t> Vectorizer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41A28-0144-41F4-8058-2E3ED17A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92" y="1050925"/>
            <a:ext cx="4537364" cy="2724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4B1C1C-57E9-4D2B-AEF6-4D221E167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73" y="1050925"/>
            <a:ext cx="6291839" cy="2724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621F84-CE25-4156-B008-490FA8182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337" y="3994727"/>
            <a:ext cx="54102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46486-186D-4A9A-9386-6889CE4A3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737" y="4147127"/>
            <a:ext cx="5410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7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238E-6FFA-4F40-A473-399504AD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9328"/>
            <a:ext cx="9601200" cy="70889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/>
              </a:rPr>
              <a:t>CBOW (Continuous Bag of words)</a:t>
            </a:r>
            <a:br>
              <a:rPr lang="en-US" b="1" i="0" dirty="0">
                <a:solidFill>
                  <a:srgbClr val="333333"/>
                </a:solidFill>
                <a:effectLst/>
                <a:latin typeface="poppi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E230-D010-4641-B27D-C7D1A60E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7" y="868218"/>
            <a:ext cx="9601200" cy="3581400"/>
          </a:xfrm>
        </p:spPr>
        <p:txBody>
          <a:bodyPr/>
          <a:lstStyle/>
          <a:p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The way CBOW work is that it tends to predict the probability of a word given a context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520B1-553B-4570-A8B2-A7FB8FA5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59947"/>
            <a:ext cx="4299527" cy="5038725"/>
          </a:xfrm>
          <a:prstGeom prst="rect">
            <a:avLst/>
          </a:prstGeom>
        </p:spPr>
      </p:pic>
      <p:pic>
        <p:nvPicPr>
          <p:cNvPr id="1026" name="Picture 2" descr="Introduction to Word Embedding and Word2Vec | by Dhruvil Karani | Towards  Data Science">
            <a:extLst>
              <a:ext uri="{FF2B5EF4-FFF2-40B4-BE49-F238E27FC236}">
                <a16:creationId xmlns:a16="http://schemas.microsoft.com/office/drawing/2014/main" id="{7977E30F-5E23-4807-86C9-D59B3DAD7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91" y="1659946"/>
            <a:ext cx="6188363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00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3CED-DCC9-4FD4-9563-217AE4B5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648277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Skipgram</a:t>
            </a:r>
            <a:r>
              <a:rPr lang="en-IN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0437-519D-431A-B44C-CE2B9518B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09781"/>
            <a:ext cx="9601200" cy="9374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SkipGram</a:t>
            </a:r>
            <a:r>
              <a:rPr lang="en-US" dirty="0"/>
              <a:t> model on the other hand, learns to predict a word based on a neighboring word. To put it simply, given a word, it learns to predict another word in it’s context.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55AB9-6588-4BF8-92A5-5B9838EB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14813"/>
            <a:ext cx="4050145" cy="4229100"/>
          </a:xfrm>
          <a:prstGeom prst="rect">
            <a:avLst/>
          </a:prstGeom>
        </p:spPr>
      </p:pic>
      <p:pic>
        <p:nvPicPr>
          <p:cNvPr id="2050" name="Picture 2" descr="Word Embedding (Part I). The original issue of NLP is the… | by Matyas  Amrouche | Towards Data Science">
            <a:extLst>
              <a:ext uri="{FF2B5EF4-FFF2-40B4-BE49-F238E27FC236}">
                <a16:creationId xmlns:a16="http://schemas.microsoft.com/office/drawing/2014/main" id="{1A52DEFF-7B82-48F7-AE0C-61184156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581" y="1914813"/>
            <a:ext cx="6439282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078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{D248267A-A455-4759-8E47-EB2DED5EF7ED}tf10001105</Template>
  <TotalTime>134</TotalTime>
  <Words>263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Franklin Gothic Book</vt:lpstr>
      <vt:lpstr>poppins</vt:lpstr>
      <vt:lpstr>roboto</vt:lpstr>
      <vt:lpstr>Crop</vt:lpstr>
      <vt:lpstr>NLP1</vt:lpstr>
      <vt:lpstr>Stopword Removal</vt:lpstr>
      <vt:lpstr>Lemmatization and Stemming</vt:lpstr>
      <vt:lpstr>What are Word Embeddings?</vt:lpstr>
      <vt:lpstr>Different types of Word Embeddings</vt:lpstr>
      <vt:lpstr>Count Vectorizer/ Bag of Words</vt:lpstr>
      <vt:lpstr>Tf-Idf Vectorizer</vt:lpstr>
      <vt:lpstr>CBOW (Continuous Bag of words) </vt:lpstr>
      <vt:lpstr>Skipgram Model</vt:lpstr>
      <vt:lpstr>Word2Vec Interactive Demo</vt:lpstr>
      <vt:lpstr>GLoVe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NLP1</dc:title>
  <dc:creator>arunabh singh</dc:creator>
  <cp:lastModifiedBy>arunabh singh</cp:lastModifiedBy>
  <cp:revision>29</cp:revision>
  <dcterms:created xsi:type="dcterms:W3CDTF">2020-11-04T05:40:47Z</dcterms:created>
  <dcterms:modified xsi:type="dcterms:W3CDTF">2020-11-04T15:27:08Z</dcterms:modified>
</cp:coreProperties>
</file>