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314" r:id="rId5"/>
    <p:sldId id="317" r:id="rId6"/>
    <p:sldId id="323" r:id="rId7"/>
    <p:sldId id="332" r:id="rId8"/>
    <p:sldId id="325" r:id="rId9"/>
    <p:sldId id="339" r:id="rId10"/>
    <p:sldId id="343" r:id="rId11"/>
    <p:sldId id="340" r:id="rId12"/>
    <p:sldId id="341" r:id="rId13"/>
    <p:sldId id="342" r:id="rId14"/>
    <p:sldId id="326" r:id="rId15"/>
    <p:sldId id="327" r:id="rId16"/>
    <p:sldId id="344" r:id="rId17"/>
    <p:sldId id="328" r:id="rId18"/>
    <p:sldId id="329" r:id="rId19"/>
    <p:sldId id="334" r:id="rId20"/>
    <p:sldId id="336" r:id="rId21"/>
    <p:sldId id="338" r:id="rId22"/>
    <p:sldId id="330" r:id="rId23"/>
    <p:sldId id="331" r:id="rId24"/>
    <p:sldId id="32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E25"/>
    <a:srgbClr val="969696"/>
    <a:srgbClr val="9E9A9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2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192" y="12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openxmlformats.org/officeDocument/2006/relationships/image" Target="../media/image5.jpe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2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4.wav"/><Relationship Id="rId7" Type="http://schemas.openxmlformats.org/officeDocument/2006/relationships/image" Target="../media/image6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4.wav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03" y="2111527"/>
            <a:ext cx="7734221" cy="1114494"/>
          </a:xfrm>
        </p:spPr>
        <p:txBody>
          <a:bodyPr>
            <a:normAutofit fontScale="90000"/>
          </a:bodyPr>
          <a:lstStyle/>
          <a:p>
            <a:r>
              <a:rPr lang="en-US" dirty="0"/>
              <a:t>Speech compression using Auto Encoders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0694" y="1788863"/>
            <a:ext cx="7734222" cy="252412"/>
          </a:xfrm>
        </p:spPr>
        <p:txBody>
          <a:bodyPr/>
          <a:lstStyle/>
          <a:p>
            <a:r>
              <a:rPr lang="en-US" dirty="0"/>
              <a:t>CSCI B 659 DLSP Final Project Presentation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022E0D-7177-4A83-A35C-47055697B1DC}"/>
              </a:ext>
            </a:extLst>
          </p:cNvPr>
          <p:cNvSpPr txBox="1">
            <a:spLocks/>
          </p:cNvSpPr>
          <p:nvPr/>
        </p:nvSpPr>
        <p:spPr>
          <a:xfrm>
            <a:off x="530694" y="3474871"/>
            <a:ext cx="7734222" cy="252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None/>
              <a:defRPr sz="1800" b="0" kern="1200" spc="0" baseline="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Sahaj Singh Maini, Siva Charan Mangavalli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Results- Part 1</a:t>
            </a:r>
          </a:p>
        </p:txBody>
      </p:sp>
      <p:pic>
        <p:nvPicPr>
          <p:cNvPr id="13" name="Picture 12" descr="A picture containing photo, purple, sitting, table&#10;&#10;Description automatically generated">
            <a:extLst>
              <a:ext uri="{FF2B5EF4-FFF2-40B4-BE49-F238E27FC236}">
                <a16:creationId xmlns:a16="http://schemas.microsoft.com/office/drawing/2014/main" id="{E6F314B8-E480-4B7C-9DD9-01D6FD89F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754" y="916911"/>
            <a:ext cx="1985248" cy="1325379"/>
          </a:xfrm>
          <a:prstGeom prst="rect">
            <a:avLst/>
          </a:prstGeom>
        </p:spPr>
      </p:pic>
      <p:pic>
        <p:nvPicPr>
          <p:cNvPr id="14" name="Picture 13" descr="A close up of a brick wall&#10;&#10;Description automatically generated">
            <a:extLst>
              <a:ext uri="{FF2B5EF4-FFF2-40B4-BE49-F238E27FC236}">
                <a16:creationId xmlns:a16="http://schemas.microsoft.com/office/drawing/2014/main" id="{D981028A-1D52-41B9-B2A9-5E83E9559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645" y="2956106"/>
            <a:ext cx="1985248" cy="1325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33F626-083E-4B6F-8567-42537F80F024}"/>
              </a:ext>
            </a:extLst>
          </p:cNvPr>
          <p:cNvSpPr txBox="1"/>
          <p:nvPr/>
        </p:nvSpPr>
        <p:spPr>
          <a:xfrm>
            <a:off x="4820572" y="1141335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82E25"/>
                </a:solidFill>
              </a:rPr>
              <a:t>Original Audio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DAA91A-87E2-4943-A441-230122B5D73B}"/>
              </a:ext>
            </a:extLst>
          </p:cNvPr>
          <p:cNvSpPr txBox="1"/>
          <p:nvPr/>
        </p:nvSpPr>
        <p:spPr>
          <a:xfrm>
            <a:off x="4810355" y="307453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82E25"/>
                </a:solidFill>
              </a:rPr>
              <a:t>Reconstruction</a:t>
            </a:r>
          </a:p>
        </p:txBody>
      </p:sp>
      <p:pic>
        <p:nvPicPr>
          <p:cNvPr id="19" name="STFT_Original_reconstructed_with_griffinlim">
            <a:hlinkClick r:id="" action="ppaction://media"/>
            <a:extLst>
              <a:ext uri="{FF2B5EF4-FFF2-40B4-BE49-F238E27FC236}">
                <a16:creationId xmlns:a16="http://schemas.microsoft.com/office/drawing/2014/main" id="{5122C3F4-A6C2-409A-8206-BA31934068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438663" y="1472074"/>
            <a:ext cx="487363" cy="487363"/>
          </a:xfrm>
          <a:prstGeom prst="rect">
            <a:avLst/>
          </a:prstGeom>
        </p:spPr>
      </p:pic>
      <p:pic>
        <p:nvPicPr>
          <p:cNvPr id="20" name="STFT_generated_reconstructed_with_griffinlim">
            <a:hlinkClick r:id="" action="ppaction://media"/>
            <a:extLst>
              <a:ext uri="{FF2B5EF4-FFF2-40B4-BE49-F238E27FC236}">
                <a16:creationId xmlns:a16="http://schemas.microsoft.com/office/drawing/2014/main" id="{2BE07C02-E094-4A88-B464-7AC0828688D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438663" y="3514802"/>
            <a:ext cx="487363" cy="4873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C0A2F4-07B2-4571-A91D-CAF2928D6E55}"/>
              </a:ext>
            </a:extLst>
          </p:cNvPr>
          <p:cNvSpPr txBox="1"/>
          <p:nvPr/>
        </p:nvSpPr>
        <p:spPr>
          <a:xfrm>
            <a:off x="7299750" y="2171951"/>
            <a:ext cx="95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8E2663-8432-4394-AEDA-8666A1E6562A}"/>
              </a:ext>
            </a:extLst>
          </p:cNvPr>
          <p:cNvSpPr txBox="1"/>
          <p:nvPr/>
        </p:nvSpPr>
        <p:spPr>
          <a:xfrm rot="16200000">
            <a:off x="6222858" y="1485171"/>
            <a:ext cx="95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Frequency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61F24-81FA-4194-A503-CD7766032E54}"/>
              </a:ext>
            </a:extLst>
          </p:cNvPr>
          <p:cNvSpPr txBox="1"/>
          <p:nvPr/>
        </p:nvSpPr>
        <p:spPr>
          <a:xfrm rot="16200000">
            <a:off x="6222858" y="3383996"/>
            <a:ext cx="95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72072B-DFDA-40AE-9364-F70271E1B5B5}"/>
              </a:ext>
            </a:extLst>
          </p:cNvPr>
          <p:cNvSpPr txBox="1"/>
          <p:nvPr/>
        </p:nvSpPr>
        <p:spPr>
          <a:xfrm>
            <a:off x="7322859" y="4217369"/>
            <a:ext cx="95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Time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A259F4D-F56C-4C9C-AF29-53B666D7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37509"/>
              </p:ext>
            </p:extLst>
          </p:nvPr>
        </p:nvGraphicFramePr>
        <p:xfrm>
          <a:off x="258836" y="1877943"/>
          <a:ext cx="407481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443">
                  <a:extLst>
                    <a:ext uri="{9D8B030D-6E8A-4147-A177-3AD203B41FA5}">
                      <a16:colId xmlns:a16="http://schemas.microsoft.com/office/drawing/2014/main" val="3485838078"/>
                    </a:ext>
                  </a:extLst>
                </a:gridCol>
                <a:gridCol w="1120367">
                  <a:extLst>
                    <a:ext uri="{9D8B030D-6E8A-4147-A177-3AD203B41FA5}">
                      <a16:colId xmlns:a16="http://schemas.microsoft.com/office/drawing/2014/main" val="3885679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Mean 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6.555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1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 PESQ Narrow 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9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 PESQ Wide 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2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942CD30-2681-4D3B-8906-7C4664EA570C}"/>
              </a:ext>
            </a:extLst>
          </p:cNvPr>
          <p:cNvSpPr/>
          <p:nvPr/>
        </p:nvSpPr>
        <p:spPr>
          <a:xfrm>
            <a:off x="258836" y="35728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can hear that although the voice quality is affected, the background noise is very low.</a:t>
            </a:r>
          </a:p>
        </p:txBody>
      </p:sp>
    </p:spTree>
    <p:extLst>
      <p:ext uri="{BB962C8B-B14F-4D97-AF65-F5344CB8AC3E}">
        <p14:creationId xmlns:p14="http://schemas.microsoft.com/office/powerpoint/2010/main" val="339185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3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approach- Part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Load WAV files and scale the values to [-1,1], apply RFFT to speech files and divide the data into chunks of fixed length. </a:t>
            </a:r>
          </a:p>
          <a:p>
            <a:r>
              <a:rPr lang="en-US" dirty="0"/>
              <a:t>Train a simple feed forward fully connected neural network (four hidden layers) with a batch size equal to number resulting RFFT chunks of one speech file at a time. </a:t>
            </a:r>
          </a:p>
          <a:p>
            <a:r>
              <a:rPr lang="en-US" dirty="0"/>
              <a:t>Convert output to time-domain using IRFFT</a:t>
            </a:r>
          </a:p>
          <a:p>
            <a:r>
              <a:rPr lang="en-US" dirty="0"/>
              <a:t>Compression ratio of 4:1</a:t>
            </a:r>
          </a:p>
          <a:p>
            <a:r>
              <a:rPr lang="en-US" dirty="0"/>
              <a:t>Tune and evaluate the model on test data by calculating the SNR and PESQ scores on the reconstructed samples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3A509-CA0C-49D0-A624-F1CB74420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Components- Part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9DF1A-9826-4601-B1DD-3C648228C81B}"/>
              </a:ext>
            </a:extLst>
          </p:cNvPr>
          <p:cNvSpPr txBox="1"/>
          <p:nvPr/>
        </p:nvSpPr>
        <p:spPr>
          <a:xfrm>
            <a:off x="431537" y="2697941"/>
            <a:ext cx="8173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TensorFlow audio decoder to load the data, SciPy </a:t>
            </a:r>
            <a:r>
              <a:rPr lang="en-US" sz="1600" dirty="0" err="1"/>
              <a:t>rfft</a:t>
            </a:r>
            <a:r>
              <a:rPr lang="en-US" sz="1600" dirty="0"/>
              <a:t> function to convert the data to real valued fast Fourier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 and Decoder networks are simple FCN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Reconstruct using the </a:t>
            </a:r>
            <a:r>
              <a:rPr lang="en-US" sz="1600" dirty="0" err="1"/>
              <a:t>irfft</a:t>
            </a:r>
            <a:r>
              <a:rPr lang="en-US" sz="1600" dirty="0"/>
              <a:t> function in SciPy and convert to wav using audio encode function in 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the reconstructed samples using SNR function and PESQ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on Google </a:t>
            </a:r>
            <a:r>
              <a:rPr lang="en-US" sz="1600" dirty="0" err="1"/>
              <a:t>Colab</a:t>
            </a:r>
            <a:r>
              <a:rPr lang="en-US" sz="1600" dirty="0"/>
              <a:t> ( 2.2 GHz CPU, Tesla K80 GPU, 13 GB RAM)</a:t>
            </a:r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08348F-5B15-4992-AD0B-F9676DAB5478}"/>
              </a:ext>
            </a:extLst>
          </p:cNvPr>
          <p:cNvGrpSpPr/>
          <p:nvPr/>
        </p:nvGrpSpPr>
        <p:grpSpPr>
          <a:xfrm>
            <a:off x="618962" y="1529045"/>
            <a:ext cx="7826120" cy="1098565"/>
            <a:chOff x="687421" y="1783404"/>
            <a:chExt cx="7826120" cy="10985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4A1EA9-475D-407A-958A-AD4017D282D5}"/>
                </a:ext>
              </a:extLst>
            </p:cNvPr>
            <p:cNvSpPr/>
            <p:nvPr/>
          </p:nvSpPr>
          <p:spPr>
            <a:xfrm>
              <a:off x="687421" y="2073283"/>
              <a:ext cx="1095983" cy="51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Preprocessing</a:t>
              </a:r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8265FC15-B053-4B66-B7AA-2AC870797650}"/>
                </a:ext>
              </a:extLst>
            </p:cNvPr>
            <p:cNvSpPr/>
            <p:nvPr/>
          </p:nvSpPr>
          <p:spPr>
            <a:xfrm rot="5400000">
              <a:off x="2361867" y="1784694"/>
              <a:ext cx="1098563" cy="1095984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/>
                <a:t>Encoder</a:t>
              </a:r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2F95B01E-0AD8-4B71-BE52-C10654FB08D0}"/>
                </a:ext>
              </a:extLst>
            </p:cNvPr>
            <p:cNvSpPr/>
            <p:nvPr/>
          </p:nvSpPr>
          <p:spPr>
            <a:xfrm rot="16200000">
              <a:off x="4037603" y="1784696"/>
              <a:ext cx="1098563" cy="1095984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/>
                <a:t>Decoder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E0D41F-A203-4E9E-BC70-26AB04177B06}"/>
                </a:ext>
              </a:extLst>
            </p:cNvPr>
            <p:cNvSpPr/>
            <p:nvPr/>
          </p:nvSpPr>
          <p:spPr>
            <a:xfrm>
              <a:off x="5714630" y="2052942"/>
              <a:ext cx="1123175" cy="51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Reconstruction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A309A2-B0CC-4963-9B49-41EB352DB5A5}"/>
                </a:ext>
              </a:extLst>
            </p:cNvPr>
            <p:cNvSpPr/>
            <p:nvPr/>
          </p:nvSpPr>
          <p:spPr>
            <a:xfrm>
              <a:off x="7417558" y="2052942"/>
              <a:ext cx="1095983" cy="51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Evaluation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A19315-BA57-45B7-B5F0-FD19B07CC9E3}"/>
                </a:ext>
              </a:extLst>
            </p:cNvPr>
            <p:cNvCxnSpPr>
              <a:stCxn id="22" idx="3"/>
              <a:endCxn id="23" idx="2"/>
            </p:cNvCxnSpPr>
            <p:nvPr/>
          </p:nvCxnSpPr>
          <p:spPr>
            <a:xfrm>
              <a:off x="1783404" y="2332687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83D71E-EA73-4971-9307-63F8DB945502}"/>
                </a:ext>
              </a:extLst>
            </p:cNvPr>
            <p:cNvCxnSpPr/>
            <p:nvPr/>
          </p:nvCxnSpPr>
          <p:spPr>
            <a:xfrm>
              <a:off x="3459141" y="2332687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2138FE-9E35-4BCD-83CF-57BFB4562F25}"/>
                </a:ext>
              </a:extLst>
            </p:cNvPr>
            <p:cNvCxnSpPr/>
            <p:nvPr/>
          </p:nvCxnSpPr>
          <p:spPr>
            <a:xfrm>
              <a:off x="5134877" y="2332687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87C94F-65C2-409F-920E-2728A4A36628}"/>
                </a:ext>
              </a:extLst>
            </p:cNvPr>
            <p:cNvCxnSpPr/>
            <p:nvPr/>
          </p:nvCxnSpPr>
          <p:spPr>
            <a:xfrm>
              <a:off x="6810613" y="2312346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4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Components-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6A7E0-439D-4E3E-8620-798BD853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92" y="1891516"/>
            <a:ext cx="6039693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7E452-698B-4311-A2FC-4D2ACD821DDB}"/>
              </a:ext>
            </a:extLst>
          </p:cNvPr>
          <p:cNvSpPr txBox="1"/>
          <p:nvPr/>
        </p:nvSpPr>
        <p:spPr>
          <a:xfrm>
            <a:off x="611746" y="1522184"/>
            <a:ext cx="173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7717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and Evaluation Metrics- Part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the RFFT approach, we modified the latent embedding dimension to see the effect on reconstruction</a:t>
            </a:r>
          </a:p>
          <a:p>
            <a:r>
              <a:rPr lang="en-US" dirty="0"/>
              <a:t>Determined the parameters by tuning them and checking the validation error</a:t>
            </a:r>
          </a:p>
          <a:p>
            <a:r>
              <a:rPr lang="en-US" dirty="0"/>
              <a:t>Used SNR and PESQ scores, commonly used metrics for comparing speech signals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SNR close to 0, and high PESQ (Perceptual Evaluation of Speech Quality) corresponds to good reconstruction. (range of PESQ score is -0.5 to 4.5)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EC84F-D3C2-4401-958D-B96AB8330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Results- Part 2</a:t>
            </a:r>
          </a:p>
        </p:txBody>
      </p:sp>
      <p:pic>
        <p:nvPicPr>
          <p:cNvPr id="10" name="Picture 9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ED349C1-9D30-42F1-A46D-A5B822821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92" y="2167210"/>
            <a:ext cx="3035654" cy="2016868"/>
          </a:xfrm>
          <a:prstGeom prst="rect">
            <a:avLst/>
          </a:prstGeom>
        </p:spPr>
      </p:pic>
      <p:pic>
        <p:nvPicPr>
          <p:cNvPr id="13" name="original_reconstruction">
            <a:hlinkClick r:id="" action="ppaction://media"/>
            <a:extLst>
              <a:ext uri="{FF2B5EF4-FFF2-40B4-BE49-F238E27FC236}">
                <a16:creationId xmlns:a16="http://schemas.microsoft.com/office/drawing/2014/main" id="{1DCD7650-800A-43C0-81CB-487745A770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050493" y="1061803"/>
            <a:ext cx="487363" cy="487363"/>
          </a:xfrm>
          <a:prstGeom prst="rect">
            <a:avLst/>
          </a:prstGeom>
        </p:spPr>
      </p:pic>
      <p:pic>
        <p:nvPicPr>
          <p:cNvPr id="14" name="reconstruction">
            <a:hlinkClick r:id="" action="ppaction://media"/>
            <a:extLst>
              <a:ext uri="{FF2B5EF4-FFF2-40B4-BE49-F238E27FC236}">
                <a16:creationId xmlns:a16="http://schemas.microsoft.com/office/drawing/2014/main" id="{1787685B-7E5D-4FCB-8190-0E398ECA5A5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050495" y="2989787"/>
            <a:ext cx="487363" cy="4873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85160F-F6E2-48E9-BE11-68C05B235F57}"/>
              </a:ext>
            </a:extLst>
          </p:cNvPr>
          <p:cNvSpPr txBox="1"/>
          <p:nvPr/>
        </p:nvSpPr>
        <p:spPr>
          <a:xfrm>
            <a:off x="4377992" y="392341"/>
            <a:ext cx="16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6711-061D-4DCB-A0D9-B8E825B62C88}"/>
              </a:ext>
            </a:extLst>
          </p:cNvPr>
          <p:cNvSpPr txBox="1"/>
          <p:nvPr/>
        </p:nvSpPr>
        <p:spPr>
          <a:xfrm>
            <a:off x="4230885" y="2242458"/>
            <a:ext cx="16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D26E5B-7B32-4858-AAD5-B7BEEC83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876505" y="207360"/>
            <a:ext cx="2928010" cy="1952007"/>
          </a:xfr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3B17CAA-8077-40E0-B490-3BC848FD6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35709"/>
              </p:ext>
            </p:extLst>
          </p:nvPr>
        </p:nvGraphicFramePr>
        <p:xfrm>
          <a:off x="226429" y="1830070"/>
          <a:ext cx="407481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443">
                  <a:extLst>
                    <a:ext uri="{9D8B030D-6E8A-4147-A177-3AD203B41FA5}">
                      <a16:colId xmlns:a16="http://schemas.microsoft.com/office/drawing/2014/main" val="3485838078"/>
                    </a:ext>
                  </a:extLst>
                </a:gridCol>
                <a:gridCol w="1120367">
                  <a:extLst>
                    <a:ext uri="{9D8B030D-6E8A-4147-A177-3AD203B41FA5}">
                      <a16:colId xmlns:a16="http://schemas.microsoft.com/office/drawing/2014/main" val="3885679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Mean 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-2.006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1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 PESQ Narrow 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9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 PESQ Wide 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1.1785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2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55C4F0-7772-405D-BD8D-236ABC4C2AA5}"/>
              </a:ext>
            </a:extLst>
          </p:cNvPr>
          <p:cNvSpPr/>
          <p:nvPr/>
        </p:nvSpPr>
        <p:spPr>
          <a:xfrm>
            <a:off x="226429" y="35450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Although the voice quality retains, the background noise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33546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8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Initially trained VAE and Beta-VAE on Mel spectrograms after normalizing and scaling data but reconstruction loss does not converge low enough.</a:t>
            </a:r>
          </a:p>
          <a:p>
            <a:r>
              <a:rPr lang="en-US" dirty="0"/>
              <a:t>Forcing VAE to learn the latent distribution for a multitude of speakers is not very intuitive and is not practical for compression purposes.</a:t>
            </a:r>
          </a:p>
          <a:p>
            <a:r>
              <a:rPr lang="en-US" dirty="0"/>
              <a:t>More emphasis on the input data pre-processing for better result (normalization and scaling)</a:t>
            </a:r>
          </a:p>
          <a:p>
            <a:r>
              <a:rPr lang="en-US" dirty="0"/>
              <a:t>Trained Mel spectrograms and STFT spectrograms with multiple CNN autoencoders and reconstructing the audio using Griffin-Lim algorithm while using STFT spectrograms led to encouraging results with the reconstruction heavily depending on the STFT parameters.</a:t>
            </a:r>
          </a:p>
          <a:p>
            <a:r>
              <a:rPr lang="en-US" dirty="0"/>
              <a:t>Speech compression is not very intuitive compared to image compression or sequence compressions using DNN’s</a:t>
            </a:r>
          </a:p>
        </p:txBody>
      </p:sp>
    </p:spTree>
    <p:extLst>
      <p:ext uri="{BB962C8B-B14F-4D97-AF65-F5344CB8AC3E}">
        <p14:creationId xmlns:p14="http://schemas.microsoft.com/office/powerpoint/2010/main" val="231911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DD9A-963F-4C7F-9CFD-A74A333B6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DE61-AB29-45CF-A9FF-6A75A24BC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9AF70E-7D15-46CE-A287-3FC912FC00F2}"/>
                  </a:ext>
                </a:extLst>
              </p:cNvPr>
              <p:cNvSpPr txBox="1"/>
              <p:nvPr/>
            </p:nvSpPr>
            <p:spPr>
              <a:xfrm>
                <a:off x="1967425" y="1970954"/>
                <a:ext cx="1591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9AF70E-7D15-46CE-A287-3FC912FC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25" y="1970954"/>
                <a:ext cx="1591590" cy="276999"/>
              </a:xfrm>
              <a:prstGeom prst="rect">
                <a:avLst/>
              </a:prstGeom>
              <a:blipFill>
                <a:blip r:embed="rId2"/>
                <a:stretch>
                  <a:fillRect l="-536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167CB2-A861-4867-BF75-B15165A251AF}"/>
                  </a:ext>
                </a:extLst>
              </p:cNvPr>
              <p:cNvSpPr txBox="1"/>
              <p:nvPr/>
            </p:nvSpPr>
            <p:spPr>
              <a:xfrm>
                <a:off x="1967425" y="2261853"/>
                <a:ext cx="2172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𝑑𝑒𝑐𝑖𝑚𝑎𝑙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167CB2-A861-4867-BF75-B15165A25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25" y="2261853"/>
                <a:ext cx="2172261" cy="276999"/>
              </a:xfrm>
              <a:prstGeom prst="rect">
                <a:avLst/>
              </a:prstGeom>
              <a:blipFill>
                <a:blip r:embed="rId3"/>
                <a:stretch>
                  <a:fillRect l="-6742" t="-28889" r="-1404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8254B3-D572-4717-B940-A0F7787E80B5}"/>
              </a:ext>
            </a:extLst>
          </p:cNvPr>
          <p:cNvSpPr txBox="1"/>
          <p:nvPr/>
        </p:nvSpPr>
        <p:spPr>
          <a:xfrm>
            <a:off x="1936859" y="1582191"/>
            <a:ext cx="15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006E9-AD93-4B2E-BC0C-E71DAA5EBDE3}"/>
              </a:ext>
            </a:extLst>
          </p:cNvPr>
          <p:cNvSpPr txBox="1"/>
          <p:nvPr/>
        </p:nvSpPr>
        <p:spPr>
          <a:xfrm>
            <a:off x="5205588" y="1582191"/>
            <a:ext cx="178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</a:t>
            </a:r>
          </a:p>
          <a:p>
            <a:r>
              <a:rPr lang="en-US" dirty="0"/>
              <a:t> [0, 1] &amp; [-1,1]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7EB71-7BB8-49F0-9D87-E827A7F1EAEB}"/>
              </a:ext>
            </a:extLst>
          </p:cNvPr>
          <p:cNvSpPr txBox="1"/>
          <p:nvPr/>
        </p:nvSpPr>
        <p:spPr>
          <a:xfrm>
            <a:off x="795481" y="4291659"/>
            <a:ext cx="833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Appropriate value of c transforms the data into a Near Normal distribution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573E98-C288-4198-984D-AAD05AD7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088" y="2760563"/>
            <a:ext cx="2079633" cy="1452442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83E897-CF04-4596-BD3E-BD4C8B35D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040" y="2771054"/>
            <a:ext cx="2075688" cy="1473069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FC56E2-ED33-43B0-846F-88211982A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996" y="2741427"/>
            <a:ext cx="2075688" cy="14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general framework for better intuition on training deep learning models on audio data.</a:t>
            </a:r>
          </a:p>
          <a:p>
            <a:r>
              <a:rPr lang="en-US" dirty="0"/>
              <a:t>Evaluate out by varying the sizes of latent space to see how it effects the reconstruction. </a:t>
            </a:r>
          </a:p>
          <a:p>
            <a:r>
              <a:rPr lang="en-US" dirty="0"/>
              <a:t>Optimizing the model for faster training and inference. </a:t>
            </a:r>
          </a:p>
          <a:p>
            <a:r>
              <a:rPr lang="en-US" dirty="0"/>
              <a:t>Evaluate </a:t>
            </a:r>
            <a:r>
              <a:rPr lang="en-US" dirty="0" err="1"/>
              <a:t>ConvLSTM</a:t>
            </a:r>
            <a:r>
              <a:rPr lang="en-US" dirty="0"/>
              <a:t> based architecture for compression.</a:t>
            </a:r>
          </a:p>
          <a:p>
            <a:r>
              <a:rPr lang="en-US" dirty="0"/>
              <a:t>Implement and evaluate </a:t>
            </a:r>
            <a:r>
              <a:rPr lang="en-US" dirty="0" err="1"/>
              <a:t>MobileNet</a:t>
            </a:r>
            <a:r>
              <a:rPr lang="en-US" dirty="0"/>
              <a:t> architectures for the same task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7B823-A892-44F9-86B8-7543CEECD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proposed approaches provide satisfactory performance.</a:t>
            </a:r>
          </a:p>
          <a:p>
            <a:r>
              <a:rPr lang="en-US" dirty="0"/>
              <a:t>Converted speech data to RFFT, trained with Fully Connected Networks, gives the reconstructions with good voice quality while having higher background noise</a:t>
            </a:r>
          </a:p>
          <a:p>
            <a:r>
              <a:rPr lang="en-US" dirty="0"/>
              <a:t>Converted speech data to STFT spectrogram trained with CNN, gives reconstructions with low background noise while having a reduced voice quality (distorted while being highly interpretable)</a:t>
            </a:r>
          </a:p>
          <a:p>
            <a:r>
              <a:rPr lang="en-US" dirty="0"/>
              <a:t>Once optimized for faster training and inference on a better resource could be used on edge devices to compress and store the speech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75C07E-BA30-4134-8BE6-1DC73E08C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Speech/audio data is stored with a lossless or lossy quality in an uncompressed or compressed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lossy compression formats like MP3 and AAC, works by reducing certain components of sound that are inaudible for the human 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WAV format is uncompressed and a lossless audio format, takes up significant space for individual files, good for archiving and editing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FLAC is compressed and a lossless audio format, with significant reduction in size of file size without loss in audio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current project we are interested in compressing the WAV speech data to a lower size using auto encoders without losing much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could help in exploring DL for speech file compression, optimizing storage, faster transfer and  access of large files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Garofolo</a:t>
            </a:r>
            <a:r>
              <a:rPr lang="en-US" dirty="0"/>
              <a:t>, J. S., </a:t>
            </a:r>
            <a:r>
              <a:rPr lang="en-US" dirty="0" err="1"/>
              <a:t>Lamel</a:t>
            </a:r>
            <a:r>
              <a:rPr lang="en-US" dirty="0"/>
              <a:t>, L. F., Fisher, W. M., Fiscus, J. G., &amp; Pallett, D. S. (1993). DARPA TIMIT acoustic-phonetic </a:t>
            </a:r>
            <a:r>
              <a:rPr lang="en-US" dirty="0" err="1"/>
              <a:t>continous</a:t>
            </a:r>
            <a:r>
              <a:rPr lang="en-US" dirty="0"/>
              <a:t> speech corpus CD-ROM. NIST speech disc 1-1.1. NASA STI/Recon technical report n, 93. </a:t>
            </a:r>
          </a:p>
          <a:p>
            <a:r>
              <a:rPr lang="en-US" dirty="0" err="1"/>
              <a:t>Duan</a:t>
            </a:r>
            <a:r>
              <a:rPr lang="en-US" dirty="0"/>
              <a:t>, X., Liu, J., &amp; Zhang, E. (2019). Efficient image encryption and compression based on a VAE generative model. Journal of Real-Time Image Processing, 16(3), 765-773. </a:t>
            </a:r>
          </a:p>
          <a:p>
            <a:r>
              <a:rPr lang="en-US" dirty="0" err="1"/>
              <a:t>Kankanahalli</a:t>
            </a:r>
            <a:r>
              <a:rPr lang="en-US" dirty="0"/>
              <a:t>, S. (2018, April). End-to-end optimized speech coding with deep neural networks. In 2018 IEEE International Conference on Acoustics, Speech and Signal Processing (ICASSP) (pp. 2521-2525). IEEE. </a:t>
            </a:r>
          </a:p>
          <a:p>
            <a:r>
              <a:rPr lang="en-US" dirty="0"/>
              <a:t>Hsu, W. N., Zhang, Y., &amp; Glass, J. (2017). Learning latent representations for speech generation and transformation. </a:t>
            </a:r>
            <a:r>
              <a:rPr lang="en-US" dirty="0" err="1"/>
              <a:t>arXiv</a:t>
            </a:r>
            <a:r>
              <a:rPr lang="en-US" dirty="0"/>
              <a:t> preprint arXiv:1704.04222. </a:t>
            </a:r>
          </a:p>
          <a:p>
            <a:r>
              <a:rPr lang="en-US" dirty="0"/>
              <a:t>Amund Hansen </a:t>
            </a:r>
            <a:r>
              <a:rPr lang="en-US" dirty="0" err="1"/>
              <a:t>Vedal</a:t>
            </a:r>
            <a:r>
              <a:rPr lang="en-US" dirty="0"/>
              <a:t> “Unsupervised Audio Spectrogram Compression using Vector Quantized Autoencoders Master thesis” </a:t>
            </a:r>
          </a:p>
          <a:p>
            <a:r>
              <a:rPr lang="en-US" dirty="0"/>
              <a:t>Mohit Goyal, </a:t>
            </a:r>
            <a:r>
              <a:rPr lang="en-US" dirty="0" err="1"/>
              <a:t>Kedar</a:t>
            </a:r>
            <a:r>
              <a:rPr lang="en-US" dirty="0"/>
              <a:t> </a:t>
            </a:r>
            <a:r>
              <a:rPr lang="en-US" dirty="0" err="1"/>
              <a:t>Tatwawadi</a:t>
            </a:r>
            <a:r>
              <a:rPr lang="en-US" dirty="0"/>
              <a:t>, Shubham </a:t>
            </a:r>
            <a:r>
              <a:rPr lang="en-US" dirty="0" err="1"/>
              <a:t>Chandak</a:t>
            </a:r>
            <a:r>
              <a:rPr lang="en-US" dirty="0"/>
              <a:t> and </a:t>
            </a:r>
            <a:r>
              <a:rPr lang="en-US" dirty="0" err="1"/>
              <a:t>Idoia</a:t>
            </a:r>
            <a:r>
              <a:rPr lang="en-US" dirty="0"/>
              <a:t> Ochoa “</a:t>
            </a:r>
            <a:r>
              <a:rPr lang="en-US" dirty="0" err="1"/>
              <a:t>DeepZip</a:t>
            </a:r>
            <a:r>
              <a:rPr lang="en-US" dirty="0"/>
              <a:t>: Lossless Data Compression using Recurrent Neural Networks”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5C13C-A246-4A8F-BFD0-5B04BAE50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Previous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sv-SE" sz="1200" dirty="0"/>
              <a:t>Duan et.al.  trained</a:t>
            </a:r>
            <a:r>
              <a:rPr lang="en-US" sz="1200" dirty="0"/>
              <a:t> VAE to encrypt images into a lower dimension.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Used PSNR and MSE to evaluate the reconstructed images.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authors </a:t>
            </a:r>
            <a:r>
              <a:rPr lang="sv-SE" sz="1200" dirty="0"/>
              <a:t>claim it is fast and easier to encrypt and reconstruct with low distortion.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1200" dirty="0"/>
              <a:t>It is focused towards images and encryption more than efficient compression of the data.</a:t>
            </a:r>
          </a:p>
          <a:p>
            <a:pPr>
              <a:spcAft>
                <a:spcPts val="1200"/>
              </a:spcAft>
            </a:pPr>
            <a:r>
              <a:rPr lang="en-US" sz="1200" dirty="0"/>
              <a:t>Srihari worked on an End to End Optimized speech coding using Deep Neural networks.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He used a wideband speech coding pipeline consisting (compression, quantization and decompression).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Use PESQ score for evaluating the reconstruction.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It works well over the bit rates (9kbps ~ 24 kbps). It is not focused on the compression ratio, rather on the quality of the reconstruction.</a:t>
            </a:r>
            <a:endParaRPr lang="sv-SE" sz="1200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4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Previous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3. Mohit Goyal et.al proposes using RNN and encoder for lossless compression of sequential data. </a:t>
            </a:r>
          </a:p>
          <a:p>
            <a:pPr marL="68580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Works well for sequence data like genome sequences and DNA sequences etc.  </a:t>
            </a:r>
          </a:p>
          <a:p>
            <a:pPr marL="68580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Use the Compression ratio for different datasets as an evaluation metric. </a:t>
            </a:r>
          </a:p>
          <a:p>
            <a:pPr marL="68580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It is not tested on speech or audio data.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100" dirty="0"/>
              <a:t>4. Amund </a:t>
            </a:r>
            <a:r>
              <a:rPr lang="en-US" sz="1100" dirty="0" err="1"/>
              <a:t>Vedal</a:t>
            </a:r>
            <a:r>
              <a:rPr lang="en-US" sz="1100" dirty="0"/>
              <a:t> proposed the use of VQ VAE for compression of audio spectrograms using a discrete quantization method. </a:t>
            </a:r>
          </a:p>
          <a:p>
            <a:pPr marL="68580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VQ-VAE uses categorical prior and posterior distribution. Uses </a:t>
            </a:r>
            <a:r>
              <a:rPr lang="en-US" sz="1100" dirty="0" err="1"/>
              <a:t>Wavenet</a:t>
            </a:r>
            <a:r>
              <a:rPr lang="en-US" sz="1100" dirty="0"/>
              <a:t> architecture for audio.</a:t>
            </a:r>
          </a:p>
          <a:p>
            <a:pPr marL="68580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It achieves a 9x compression with good reconstruction quality. Used MSE as an evaluation metric. </a:t>
            </a:r>
          </a:p>
          <a:p>
            <a:pPr marL="685800"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Produces some distorted results for a few samples in the data.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1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FEF03-8043-4E6C-9C9A-B99346CD4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Proposed Approach Compared to Existing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Similar to other approaches, attempted using Mel Spectrogram, STFT and RFFT for TIMIT data. Trained multiple architectures(VAE &amp; AE) using Fully Connected Networks, CNNs</a:t>
            </a:r>
          </a:p>
          <a:p>
            <a:r>
              <a:rPr lang="en-US" dirty="0"/>
              <a:t>Most existing methods using autoencoders for compression require comparably complicated and larger models which lead to larger training and inference time. </a:t>
            </a:r>
          </a:p>
          <a:p>
            <a:r>
              <a:rPr lang="en-US" dirty="0"/>
              <a:t>Most existing methods are computationally more expensive and require large amounts of computational resources to achieve robust performance.</a:t>
            </a:r>
          </a:p>
          <a:p>
            <a:r>
              <a:rPr lang="en-US" dirty="0"/>
              <a:t>We plan to train a simple model that would work on limited resources with faster inference time.</a:t>
            </a:r>
          </a:p>
        </p:txBody>
      </p:sp>
    </p:spTree>
    <p:extLst>
      <p:ext uri="{BB962C8B-B14F-4D97-AF65-F5344CB8AC3E}">
        <p14:creationId xmlns:p14="http://schemas.microsoft.com/office/powerpoint/2010/main" val="362598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approach- Part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STFT spectrograms (n-</a:t>
            </a:r>
            <a:r>
              <a:rPr lang="en-US" dirty="0" err="1"/>
              <a:t>fft</a:t>
            </a:r>
            <a:r>
              <a:rPr lang="en-US" dirty="0"/>
              <a:t>=1024, hop-length=512) with log(A+C) normalization and min-max scaling, divided in chunks of fixed length as input</a:t>
            </a:r>
          </a:p>
          <a:p>
            <a:r>
              <a:rPr lang="en-US" dirty="0"/>
              <a:t>Eight-layered CNN autoencoder with dropout regularization. Denormalization and re-scaled output converted to time domain using Griffin-Lim algorithm.</a:t>
            </a:r>
          </a:p>
          <a:p>
            <a:r>
              <a:rPr lang="en-US" dirty="0"/>
              <a:t>Data compression ratio of 6:1</a:t>
            </a:r>
          </a:p>
          <a:p>
            <a:r>
              <a:rPr lang="en-US" dirty="0"/>
              <a:t>Tune and evaluate the model on test data by calculating the SNR and PESQ scores on the reconstructed samples</a:t>
            </a:r>
          </a:p>
        </p:txBody>
      </p:sp>
    </p:spTree>
    <p:extLst>
      <p:ext uri="{BB962C8B-B14F-4D97-AF65-F5344CB8AC3E}">
        <p14:creationId xmlns:p14="http://schemas.microsoft.com/office/powerpoint/2010/main" val="153284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" y="679011"/>
            <a:ext cx="8004391" cy="699065"/>
          </a:xfrm>
        </p:spPr>
        <p:txBody>
          <a:bodyPr/>
          <a:lstStyle/>
          <a:p>
            <a:r>
              <a:rPr lang="en-US" dirty="0"/>
              <a:t>Components- Part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9DF1A-9826-4601-B1DD-3C648228C81B}"/>
              </a:ext>
            </a:extLst>
          </p:cNvPr>
          <p:cNvSpPr txBox="1"/>
          <p:nvPr/>
        </p:nvSpPr>
        <p:spPr>
          <a:xfrm>
            <a:off x="445134" y="2627609"/>
            <a:ext cx="75140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Pre-processing - </a:t>
            </a:r>
            <a:r>
              <a:rPr lang="en-US" sz="1600" dirty="0" err="1"/>
              <a:t>Librosa</a:t>
            </a:r>
            <a:r>
              <a:rPr lang="en-US" sz="1600" dirty="0"/>
              <a:t> and </a:t>
            </a:r>
            <a:r>
              <a:rPr lang="en-US" sz="1600" dirty="0" err="1"/>
              <a:t>Numpy</a:t>
            </a:r>
            <a:r>
              <a:rPr lang="en-US" sz="1600" dirty="0"/>
              <a:t>. (generating spectrograms, normalization, scaling)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Autoencoder model constructed using </a:t>
            </a:r>
            <a:r>
              <a:rPr lang="en-US" sz="1600" dirty="0" err="1"/>
              <a:t>Tensorflow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four layers of the model are encoder layers and the last four layers are decoder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Converted to time-domain using Griffin-Lim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the reconstructed samples using SNR function and PESQ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on Google </a:t>
            </a:r>
            <a:r>
              <a:rPr lang="en-US" sz="1600" dirty="0" err="1"/>
              <a:t>Colab</a:t>
            </a:r>
            <a:r>
              <a:rPr lang="en-US" sz="1600" dirty="0"/>
              <a:t> ( 2.2 GHz CPU, Tesla K80 GPU, 13 GB 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3A32C2-129B-4113-841D-08776DB7D525}"/>
              </a:ext>
            </a:extLst>
          </p:cNvPr>
          <p:cNvGrpSpPr/>
          <p:nvPr/>
        </p:nvGrpSpPr>
        <p:grpSpPr>
          <a:xfrm>
            <a:off x="618962" y="1529045"/>
            <a:ext cx="7826120" cy="1098565"/>
            <a:chOff x="687421" y="1783404"/>
            <a:chExt cx="7826120" cy="10985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0E3940-175F-47EB-B60E-5ED93972CF35}"/>
                </a:ext>
              </a:extLst>
            </p:cNvPr>
            <p:cNvSpPr/>
            <p:nvPr/>
          </p:nvSpPr>
          <p:spPr>
            <a:xfrm>
              <a:off x="687421" y="2073283"/>
              <a:ext cx="1095983" cy="51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Preprocessing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75C31B2-978A-4F47-BC0F-C535A6CEF50A}"/>
                </a:ext>
              </a:extLst>
            </p:cNvPr>
            <p:cNvSpPr/>
            <p:nvPr/>
          </p:nvSpPr>
          <p:spPr>
            <a:xfrm rot="5400000">
              <a:off x="2361867" y="1784694"/>
              <a:ext cx="1098563" cy="1095984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/>
                <a:t>Encoder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EC9A3614-70B0-4E99-A016-D1E55A4B6A3B}"/>
                </a:ext>
              </a:extLst>
            </p:cNvPr>
            <p:cNvSpPr/>
            <p:nvPr/>
          </p:nvSpPr>
          <p:spPr>
            <a:xfrm rot="16200000">
              <a:off x="4037603" y="1784696"/>
              <a:ext cx="1098563" cy="1095984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/>
                <a:t>Decoder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F74586-E9AA-48E7-B5B8-CCD030826981}"/>
                </a:ext>
              </a:extLst>
            </p:cNvPr>
            <p:cNvSpPr/>
            <p:nvPr/>
          </p:nvSpPr>
          <p:spPr>
            <a:xfrm>
              <a:off x="5714630" y="2052942"/>
              <a:ext cx="1123175" cy="51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Reconstruction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09F0EC-457A-49EB-A9D4-B1A77F07E6C4}"/>
                </a:ext>
              </a:extLst>
            </p:cNvPr>
            <p:cNvSpPr/>
            <p:nvPr/>
          </p:nvSpPr>
          <p:spPr>
            <a:xfrm>
              <a:off x="7417558" y="2052942"/>
              <a:ext cx="1095983" cy="518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Evaluation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86C832-3B03-4335-A32B-CDAB3312A93F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1783404" y="2332687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56788-F721-4121-A6F6-F743FEE34F63}"/>
                </a:ext>
              </a:extLst>
            </p:cNvPr>
            <p:cNvCxnSpPr/>
            <p:nvPr/>
          </p:nvCxnSpPr>
          <p:spPr>
            <a:xfrm>
              <a:off x="3459141" y="2332687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B0FA7C-AB4D-408C-88C2-AD4DD95EF1D0}"/>
                </a:ext>
              </a:extLst>
            </p:cNvPr>
            <p:cNvCxnSpPr/>
            <p:nvPr/>
          </p:nvCxnSpPr>
          <p:spPr>
            <a:xfrm>
              <a:off x="5134877" y="2332687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CEB490-ACE3-4695-A68A-2A42B4F2FAB8}"/>
                </a:ext>
              </a:extLst>
            </p:cNvPr>
            <p:cNvCxnSpPr/>
            <p:nvPr/>
          </p:nvCxnSpPr>
          <p:spPr>
            <a:xfrm>
              <a:off x="6810613" y="2312346"/>
              <a:ext cx="579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690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Components- Part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FF2F3F-33AA-472F-9AB8-B9E59F4B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54" y="1912697"/>
            <a:ext cx="4509692" cy="25557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8A2D12-8D1E-4FA8-9F87-51B8DACBDBC7}"/>
              </a:ext>
            </a:extLst>
          </p:cNvPr>
          <p:cNvSpPr txBox="1"/>
          <p:nvPr/>
        </p:nvSpPr>
        <p:spPr>
          <a:xfrm>
            <a:off x="728064" y="1442696"/>
            <a:ext cx="173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77B2C-D67F-4C4C-BD9A-534E941F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And Evaluation Metrics- Part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9DF1A-9826-4601-B1DD-3C648228C81B}"/>
              </a:ext>
            </a:extLst>
          </p:cNvPr>
          <p:cNvSpPr txBox="1"/>
          <p:nvPr/>
        </p:nvSpPr>
        <p:spPr>
          <a:xfrm>
            <a:off x="445134" y="1679846"/>
            <a:ext cx="8173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Used Mel spectrogram did not yield good results for the same approach.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Generated spectrograms using multiple different STFT parameters for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Evaluated multiple different CNN based autoencoder architectures with different regularization techniques (L2, L1)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Evaluated the resulting audio files using SNR and PESQ that are commonly used for comparison of Speech Signals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SNR close to 0, and high PESQ (Perceptual Evaluation of Speech Quality) corresponds to good reconstruction. (range of PESQ score is -0.5 to 4.5)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79713-C24A-4059-BEFC-E7744DD8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28197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sharepoint/v3/field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1928</TotalTime>
  <Words>1580</Words>
  <Application>Microsoft Office PowerPoint</Application>
  <PresentationFormat>On-screen Show (16:9)</PresentationFormat>
  <Paragraphs>147</Paragraphs>
  <Slides>21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Main</vt:lpstr>
      <vt:lpstr>Speech compression using Auto Encoders</vt:lpstr>
      <vt:lpstr>Problem Statement</vt:lpstr>
      <vt:lpstr>Previous Work</vt:lpstr>
      <vt:lpstr>Previous Work</vt:lpstr>
      <vt:lpstr>Proposed Approach Compared to Existing Work</vt:lpstr>
      <vt:lpstr>Proposed approach- Part 1</vt:lpstr>
      <vt:lpstr>Components- Part 1</vt:lpstr>
      <vt:lpstr>Components- Part 1</vt:lpstr>
      <vt:lpstr>Experiments And Evaluation Metrics- Part 1</vt:lpstr>
      <vt:lpstr>Results- Part 1</vt:lpstr>
      <vt:lpstr>Proposed approach- Part 2</vt:lpstr>
      <vt:lpstr>Components- Part 2</vt:lpstr>
      <vt:lpstr>Components- Part 2</vt:lpstr>
      <vt:lpstr>Experiments and Evaluation Metrics- Part 2</vt:lpstr>
      <vt:lpstr>Results- Part 2</vt:lpstr>
      <vt:lpstr>Discussion</vt:lpstr>
      <vt:lpstr>Discussion</vt:lpstr>
      <vt:lpstr>Future Work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compression using Auto Encoders</dc:title>
  <dc:creator>siva charan mangavalli</dc:creator>
  <cp:lastModifiedBy>Maini, Sahaj Singh</cp:lastModifiedBy>
  <cp:revision>74</cp:revision>
  <cp:lastPrinted>2014-06-24T16:10:50Z</cp:lastPrinted>
  <dcterms:created xsi:type="dcterms:W3CDTF">2019-12-18T00:32:18Z</dcterms:created>
  <dcterms:modified xsi:type="dcterms:W3CDTF">2019-12-19T16:15:31Z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