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58" r:id="rId7"/>
    <p:sldId id="259" r:id="rId8"/>
    <p:sldId id="260" r:id="rId9"/>
    <p:sldId id="261" r:id="rId10"/>
    <p:sldId id="262"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0F447E2-B7CB-4D01-B202-E5B48F36DE6A}" type="datetimeFigureOut">
              <a:rPr lang="en-US" smtClean="0"/>
              <a:t>5/3/2021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6A6AA-7AB0-4AFD-93EC-6B6C8363D3B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F447E2-B7CB-4D01-B202-E5B48F36DE6A}" type="datetimeFigureOut">
              <a:rPr lang="en-US" smtClean="0"/>
              <a:t>5/3/2021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6A6AA-7AB0-4AFD-93EC-6B6C8363D3B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F447E2-B7CB-4D01-B202-E5B48F36DE6A}" type="datetimeFigureOut">
              <a:rPr lang="en-US" smtClean="0"/>
              <a:t>5/3/2021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6A6AA-7AB0-4AFD-93EC-6B6C8363D3B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F447E2-B7CB-4D01-B202-E5B48F36DE6A}" type="datetimeFigureOut">
              <a:rPr lang="en-US" smtClean="0"/>
              <a:t>5/3/2021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6A6AA-7AB0-4AFD-93EC-6B6C8363D3B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F447E2-B7CB-4D01-B202-E5B48F36DE6A}" type="datetimeFigureOut">
              <a:rPr lang="en-US" smtClean="0"/>
              <a:t>5/3/2021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6A6AA-7AB0-4AFD-93EC-6B6C8363D3B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0F447E2-B7CB-4D01-B202-E5B48F36DE6A}" type="datetimeFigureOut">
              <a:rPr lang="en-US" smtClean="0"/>
              <a:t>5/3/2021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66A6AA-7AB0-4AFD-93EC-6B6C8363D3B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0F447E2-B7CB-4D01-B202-E5B48F36DE6A}" type="datetimeFigureOut">
              <a:rPr lang="en-US" smtClean="0"/>
              <a:t>5/3/2021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66A6AA-7AB0-4AFD-93EC-6B6C8363D3B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0F447E2-B7CB-4D01-B202-E5B48F36DE6A}" type="datetimeFigureOut">
              <a:rPr lang="en-US" smtClean="0"/>
              <a:t>5/3/2021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66A6AA-7AB0-4AFD-93EC-6B6C8363D3B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447E2-B7CB-4D01-B202-E5B48F36DE6A}" type="datetimeFigureOut">
              <a:rPr lang="en-US" smtClean="0"/>
              <a:t>5/3/2021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66A6AA-7AB0-4AFD-93EC-6B6C8363D3B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F447E2-B7CB-4D01-B202-E5B48F36DE6A}" type="datetimeFigureOut">
              <a:rPr lang="en-US" smtClean="0"/>
              <a:t>5/3/2021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66A6AA-7AB0-4AFD-93EC-6B6C8363D3B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F447E2-B7CB-4D01-B202-E5B48F36DE6A}" type="datetimeFigureOut">
              <a:rPr lang="en-US" smtClean="0"/>
              <a:t>5/3/2021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66A6AA-7AB0-4AFD-93EC-6B6C8363D3B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447E2-B7CB-4D01-B202-E5B48F36DE6A}" type="datetimeFigureOut">
              <a:rPr lang="en-US" smtClean="0"/>
              <a:t>5/3/2021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6A6AA-7AB0-4AFD-93EC-6B6C8363D3B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ctivestate.com/products/python/python-data-scien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r>
              <a:rPr lang="en-US" b="1" dirty="0" smtClean="0">
                <a:solidFill>
                  <a:schemeClr val="tx1"/>
                </a:solidFill>
              </a:rPr>
              <a:t>Presented By:- _______  </a:t>
            </a:r>
          </a:p>
          <a:p>
            <a:r>
              <a:rPr lang="en-US" b="1" dirty="0" smtClean="0">
                <a:solidFill>
                  <a:schemeClr val="tx1"/>
                </a:solidFill>
              </a:rPr>
              <a:t>Submitted To:-_</a:t>
            </a:r>
            <a:r>
              <a:rPr lang="en-IN" b="1" dirty="0" smtClean="0">
                <a:solidFill>
                  <a:schemeClr val="tx1"/>
                </a:solidFill>
              </a:rPr>
              <a:t>________ </a:t>
            </a:r>
          </a:p>
          <a:p>
            <a:r>
              <a:rPr lang="en-IN" b="1" dirty="0" smtClean="0">
                <a:solidFill>
                  <a:schemeClr val="tx1"/>
                </a:solidFill>
              </a:rPr>
              <a:t> College name:-_______</a:t>
            </a:r>
            <a:endParaRPr lang="en-IN" dirty="0" smtClean="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rcRect/>
          <a:stretch>
            <a:fillRect/>
          </a:stretch>
        </p:blipFill>
        <p:spPr bwMode="auto">
          <a:xfrm>
            <a:off x="546957" y="357166"/>
            <a:ext cx="8050085" cy="576899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rcRect/>
          <a:stretch>
            <a:fillRect/>
          </a:stretch>
        </p:blipFill>
        <p:spPr bwMode="auto">
          <a:xfrm>
            <a:off x="357159" y="285728"/>
            <a:ext cx="8429684" cy="607223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rcRect/>
          <a:stretch>
            <a:fillRect/>
          </a:stretch>
        </p:blipFill>
        <p:spPr bwMode="auto">
          <a:xfrm>
            <a:off x="546957" y="285728"/>
            <a:ext cx="8050085" cy="584043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Intoduction</a:t>
            </a:r>
            <a:endParaRPr lang="en-IN" dirty="0"/>
          </a:p>
        </p:txBody>
      </p:sp>
      <p:sp>
        <p:nvSpPr>
          <p:cNvPr id="3" name="Content Placeholder 2"/>
          <p:cNvSpPr>
            <a:spLocks noGrp="1"/>
          </p:cNvSpPr>
          <p:nvPr>
            <p:ph idx="1"/>
          </p:nvPr>
        </p:nvSpPr>
        <p:spPr>
          <a:xfrm>
            <a:off x="457200" y="1142984"/>
            <a:ext cx="8229600" cy="5715016"/>
          </a:xfrm>
        </p:spPr>
        <p:txBody>
          <a:bodyPr>
            <a:normAutofit fontScale="70000" lnSpcReduction="20000"/>
          </a:bodyPr>
          <a:lstStyle/>
          <a:p>
            <a:pPr>
              <a:buNone/>
            </a:pPr>
            <a:r>
              <a:rPr lang="en-IN" dirty="0" smtClean="0"/>
              <a:t>     Social </a:t>
            </a:r>
            <a:r>
              <a:rPr lang="en-IN" dirty="0"/>
              <a:t>media has become an integral part of the people in 21st  century.  Due  to  rapid  progress  in  Information  &amp;Technology  sector,  people  have  access  to  any  kind  of  information  at  the  click  of  a  button.  Moreover,  with  the invent of smart-phones and 4G networks, even people from  the remote areas are  getting connected to Tier  1 and Tier 2 cities. With the growing population in countries like India, it has led to tremendous growth in the number of people using social networks. </a:t>
            </a:r>
          </a:p>
          <a:p>
            <a:pPr>
              <a:buNone/>
            </a:pPr>
            <a:r>
              <a:rPr lang="en-IN" dirty="0" smtClean="0"/>
              <a:t>	Social </a:t>
            </a:r>
            <a:r>
              <a:rPr lang="en-IN" dirty="0"/>
              <a:t>networks like </a:t>
            </a:r>
            <a:r>
              <a:rPr lang="en-IN" dirty="0" err="1"/>
              <a:t>Facebook</a:t>
            </a:r>
            <a:r>
              <a:rPr lang="en-IN" dirty="0"/>
              <a:t>, </a:t>
            </a:r>
            <a:r>
              <a:rPr lang="en-IN" dirty="0" err="1"/>
              <a:t>WhatsApp</a:t>
            </a:r>
            <a:r>
              <a:rPr lang="en-IN" dirty="0"/>
              <a:t>, Twitter, etc. </a:t>
            </a:r>
            <a:r>
              <a:rPr lang="en-IN" dirty="0" smtClean="0"/>
              <a:t>has </a:t>
            </a:r>
            <a:r>
              <a:rPr lang="en-IN" dirty="0"/>
              <a:t>eliminated  the gap  between lives of people. One of the </a:t>
            </a:r>
            <a:endParaRPr lang="en-IN" dirty="0" smtClean="0"/>
          </a:p>
          <a:p>
            <a:pPr>
              <a:buNone/>
            </a:pPr>
            <a:r>
              <a:rPr lang="en-IN" dirty="0"/>
              <a:t> </a:t>
            </a:r>
            <a:r>
              <a:rPr lang="en-IN" dirty="0" smtClean="0"/>
              <a:t>    reasons  </a:t>
            </a:r>
            <a:r>
              <a:rPr lang="en-IN" dirty="0"/>
              <a:t>to  use  these  social  networks  to  know  the  current </a:t>
            </a:r>
          </a:p>
          <a:p>
            <a:pPr>
              <a:buNone/>
            </a:pPr>
            <a:r>
              <a:rPr lang="en-IN" dirty="0" smtClean="0"/>
              <a:t>     happenings </a:t>
            </a:r>
            <a:r>
              <a:rPr lang="en-IN" dirty="0"/>
              <a:t>around  them  and  to  express  their  views  and </a:t>
            </a:r>
          </a:p>
          <a:p>
            <a:pPr>
              <a:buNone/>
            </a:pPr>
            <a:r>
              <a:rPr lang="en-IN" dirty="0" smtClean="0"/>
              <a:t>     suggestions </a:t>
            </a:r>
            <a:r>
              <a:rPr lang="en-IN" dirty="0"/>
              <a:t>in the form of likes, share, tweets, polls, email, </a:t>
            </a:r>
          </a:p>
          <a:p>
            <a:pPr>
              <a:buNone/>
            </a:pPr>
            <a:r>
              <a:rPr lang="en-IN" dirty="0" smtClean="0"/>
              <a:t>     etc</a:t>
            </a:r>
            <a:r>
              <a:rPr lang="en-IN" dirty="0"/>
              <a:t>. </a:t>
            </a:r>
            <a:r>
              <a:rPr lang="en-IN" dirty="0" smtClean="0"/>
              <a:t>Communication  </a:t>
            </a:r>
            <a:r>
              <a:rPr lang="en-IN" dirty="0"/>
              <a:t>via  social  media  is  done  in  the </a:t>
            </a:r>
            <a:endParaRPr lang="en-IN" dirty="0" smtClean="0"/>
          </a:p>
          <a:p>
            <a:pPr>
              <a:buNone/>
            </a:pPr>
            <a:r>
              <a:rPr lang="en-IN" dirty="0"/>
              <a:t> </a:t>
            </a:r>
            <a:r>
              <a:rPr lang="en-IN" dirty="0" smtClean="0"/>
              <a:t>    form  </a:t>
            </a:r>
            <a:r>
              <a:rPr lang="en-IN" dirty="0"/>
              <a:t>of  text,  image,  audio  and  video  which  contains </a:t>
            </a:r>
          </a:p>
          <a:p>
            <a:pPr>
              <a:buNone/>
            </a:pPr>
            <a:r>
              <a:rPr lang="en-IN" dirty="0" smtClean="0"/>
              <a:t>     information  </a:t>
            </a:r>
            <a:r>
              <a:rPr lang="en-IN" dirty="0"/>
              <a:t>and  consumes  space,  memory  and  Internet </a:t>
            </a:r>
          </a:p>
          <a:p>
            <a:pPr>
              <a:buNone/>
            </a:pPr>
            <a:r>
              <a:rPr lang="en-IN" dirty="0" smtClean="0"/>
              <a:t>     bandwidth</a:t>
            </a:r>
            <a:r>
              <a:rPr lang="en-IN"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Machine Learning </a:t>
            </a:r>
            <a:endParaRPr lang="en-IN" dirty="0"/>
          </a:p>
        </p:txBody>
      </p:sp>
      <p:sp>
        <p:nvSpPr>
          <p:cNvPr id="3" name="Content Placeholder 2"/>
          <p:cNvSpPr>
            <a:spLocks noGrp="1"/>
          </p:cNvSpPr>
          <p:nvPr>
            <p:ph idx="1"/>
          </p:nvPr>
        </p:nvSpPr>
        <p:spPr>
          <a:xfrm>
            <a:off x="457200" y="1357298"/>
            <a:ext cx="8229600" cy="5143536"/>
          </a:xfrm>
        </p:spPr>
        <p:txBody>
          <a:bodyPr>
            <a:normAutofit fontScale="70000" lnSpcReduction="20000"/>
          </a:bodyPr>
          <a:lstStyle/>
          <a:p>
            <a:pPr>
              <a:buNone/>
            </a:pPr>
            <a:r>
              <a:rPr lang="en-IN" dirty="0" smtClean="0"/>
              <a:t>     </a:t>
            </a:r>
            <a:r>
              <a:rPr lang="en-IN" sz="3400" dirty="0" smtClean="0"/>
              <a:t>Machine </a:t>
            </a:r>
            <a:r>
              <a:rPr lang="en-IN" sz="3400" dirty="0"/>
              <a:t>learning is a subfield of artificial intelligence (AI). The goal of machine learning generally is to understand the structure of data and fit that data into models that can be understood and utilized by people. Although machine learning is a field within computer science, it differs from traditional computational approaches. In traditional computing, algorithms are sets of explicitly programmed instructions used by computers to calculate or problem solve. Machine learning algorithms instead allow for computers to train on data inputs and use statistical analysis in order to output values that fall within a specific range. Because of this, machine learning facilitates computers in building models from sample data in order to automate decision-making processes based on data inputs. Any technology user today has benefitted from machine learning. Facial recognition technology allows social media platforms to help users tag and share photos of friends</a:t>
            </a:r>
            <a:r>
              <a:rPr lang="en-IN"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a:t>
            </a:r>
            <a:endParaRPr lang="en-IN" dirty="0"/>
          </a:p>
        </p:txBody>
      </p:sp>
      <p:sp>
        <p:nvSpPr>
          <p:cNvPr id="3" name="Content Placeholder 2"/>
          <p:cNvSpPr>
            <a:spLocks noGrp="1"/>
          </p:cNvSpPr>
          <p:nvPr>
            <p:ph idx="1"/>
          </p:nvPr>
        </p:nvSpPr>
        <p:spPr>
          <a:xfrm>
            <a:off x="457200" y="1357298"/>
            <a:ext cx="8229600" cy="5214974"/>
          </a:xfrm>
        </p:spPr>
        <p:txBody>
          <a:bodyPr>
            <a:normAutofit fontScale="85000" lnSpcReduction="20000"/>
          </a:bodyPr>
          <a:lstStyle/>
          <a:p>
            <a:r>
              <a:rPr lang="en-US" dirty="0"/>
              <a:t>You don’t need to pay charges to install and use Python – it is open-source. What this means is that the source code of Python is freely available to the public. You can download it from Python’s official website. Not only that, Python supports the </a:t>
            </a:r>
            <a:r>
              <a:rPr lang="en-US" b="1" dirty="0"/>
              <a:t>FLOSS (Free/</a:t>
            </a:r>
            <a:r>
              <a:rPr lang="en-US" b="1" dirty="0" err="1"/>
              <a:t>Libre</a:t>
            </a:r>
            <a:r>
              <a:rPr lang="en-US" b="1" dirty="0"/>
              <a:t> and Open Source Software)</a:t>
            </a:r>
            <a:r>
              <a:rPr lang="en-US" dirty="0"/>
              <a:t> model, which means you can also change it and distribute it. This allows the Python community to tweak it and improve its features continuously.</a:t>
            </a:r>
            <a:endParaRPr lang="en-IN" dirty="0"/>
          </a:p>
          <a:p>
            <a:pPr>
              <a:buNone/>
            </a:pPr>
            <a:r>
              <a:rPr lang="en-IN" b="1" dirty="0" smtClean="0"/>
              <a:t>	It </a:t>
            </a:r>
            <a:r>
              <a:rPr lang="en-IN" b="1" dirty="0"/>
              <a:t>is a high-level language</a:t>
            </a:r>
          </a:p>
          <a:p>
            <a:r>
              <a:rPr lang="en-US" dirty="0"/>
              <a:t>Since Python is a high-level language, you need not remember its system architecture, not do you need to perform memory management. This feature contributes to Python’s user-friendliness. </a:t>
            </a: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Tkinter</a:t>
            </a:r>
            <a:r>
              <a:rPr lang="en-IN" b="1" dirty="0"/>
              <a:t> Python </a:t>
            </a:r>
            <a:r>
              <a:rPr lang="en-IN" b="1" dirty="0" smtClean="0"/>
              <a:t>Library</a:t>
            </a:r>
            <a:endParaRPr lang="en-IN" dirty="0"/>
          </a:p>
        </p:txBody>
      </p:sp>
      <p:sp>
        <p:nvSpPr>
          <p:cNvPr id="3" name="Content Placeholder 2"/>
          <p:cNvSpPr>
            <a:spLocks noGrp="1"/>
          </p:cNvSpPr>
          <p:nvPr>
            <p:ph idx="1"/>
          </p:nvPr>
        </p:nvSpPr>
        <p:spPr>
          <a:xfrm>
            <a:off x="457200" y="1285860"/>
            <a:ext cx="8229600" cy="4840303"/>
          </a:xfrm>
        </p:spPr>
        <p:txBody>
          <a:bodyPr>
            <a:normAutofit fontScale="77500" lnSpcReduction="20000"/>
          </a:bodyPr>
          <a:lstStyle/>
          <a:p>
            <a:pPr>
              <a:buNone/>
            </a:pPr>
            <a:r>
              <a:rPr lang="en-IN" dirty="0" smtClean="0"/>
              <a:t>	</a:t>
            </a:r>
            <a:r>
              <a:rPr lang="en-IN" dirty="0" err="1" smtClean="0"/>
              <a:t>Tkinter</a:t>
            </a:r>
            <a:r>
              <a:rPr lang="en-IN" dirty="0" smtClean="0"/>
              <a:t> </a:t>
            </a:r>
            <a:r>
              <a:rPr lang="en-IN" dirty="0"/>
              <a:t>("</a:t>
            </a:r>
            <a:r>
              <a:rPr lang="en-IN" dirty="0" err="1"/>
              <a:t>Tk</a:t>
            </a:r>
            <a:r>
              <a:rPr lang="en-IN" dirty="0"/>
              <a:t> Interface")is python's standard cross-platform package for creating graphical user interfaces (GUIs). It provides access to an underlying </a:t>
            </a:r>
            <a:r>
              <a:rPr lang="en-IN" dirty="0" err="1"/>
              <a:t>Tcl</a:t>
            </a:r>
            <a:r>
              <a:rPr lang="en-IN" dirty="0"/>
              <a:t> interpreter with the </a:t>
            </a:r>
            <a:r>
              <a:rPr lang="en-IN" dirty="0" err="1"/>
              <a:t>Tk</a:t>
            </a:r>
            <a:r>
              <a:rPr lang="en-IN" dirty="0"/>
              <a:t> toolkit, which itself is a cross-platform, </a:t>
            </a:r>
            <a:r>
              <a:rPr lang="en-IN" dirty="0" err="1"/>
              <a:t>multilanguage</a:t>
            </a:r>
            <a:r>
              <a:rPr lang="en-IN" dirty="0"/>
              <a:t> graphical user interface </a:t>
            </a:r>
            <a:r>
              <a:rPr lang="en-IN" dirty="0" err="1"/>
              <a:t>library.Tkinter</a:t>
            </a:r>
            <a:r>
              <a:rPr lang="en-IN" dirty="0"/>
              <a:t> isn't the only GUI library for python, but it is the one that comes standard. Additional GUI libraries that can be used with python include </a:t>
            </a:r>
            <a:r>
              <a:rPr lang="en-IN" dirty="0" err="1"/>
              <a:t>wxPython</a:t>
            </a:r>
            <a:r>
              <a:rPr lang="en-IN" dirty="0"/>
              <a:t>, </a:t>
            </a:r>
            <a:r>
              <a:rPr lang="en-IN" dirty="0" err="1"/>
              <a:t>PyQt</a:t>
            </a:r>
            <a:r>
              <a:rPr lang="en-IN" dirty="0"/>
              <a:t>, and </a:t>
            </a:r>
            <a:r>
              <a:rPr lang="en-IN" dirty="0" err="1"/>
              <a:t>kivy.Tkinter's</a:t>
            </a:r>
            <a:r>
              <a:rPr lang="en-IN" dirty="0"/>
              <a:t> greatest strength is its ubiquity and simplicity. It works out of the box on most platforms (</a:t>
            </a:r>
            <a:r>
              <a:rPr lang="en-IN" dirty="0" err="1"/>
              <a:t>linux</a:t>
            </a:r>
            <a:r>
              <a:rPr lang="en-IN" dirty="0"/>
              <a:t>, OSX, Windows), and comes complete with a wide range of widgets necessary for most common tasks (buttons, labels, drawing canvas, multiline text, etc).As a learning tool, </a:t>
            </a:r>
            <a:r>
              <a:rPr lang="en-IN" dirty="0" err="1"/>
              <a:t>tkinter</a:t>
            </a:r>
            <a:r>
              <a:rPr lang="en-IN" dirty="0"/>
              <a:t> has some features that are unique among GUI toolkits, such as named fonts, bind tags, and variable tracing.</a:t>
            </a:r>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To Build a Machine Learning Classifier in Python with </a:t>
            </a:r>
            <a:r>
              <a:rPr lang="en-IN" b="1" dirty="0" err="1" smtClean="0"/>
              <a:t>Scikit</a:t>
            </a:r>
            <a:endParaRPr lang="en-IN" dirty="0"/>
          </a:p>
        </p:txBody>
      </p:sp>
      <p:sp>
        <p:nvSpPr>
          <p:cNvPr id="3" name="Content Placeholder 2"/>
          <p:cNvSpPr>
            <a:spLocks noGrp="1"/>
          </p:cNvSpPr>
          <p:nvPr>
            <p:ph idx="1"/>
          </p:nvPr>
        </p:nvSpPr>
        <p:spPr>
          <a:xfrm>
            <a:off x="457200" y="1500174"/>
            <a:ext cx="8229600" cy="5143536"/>
          </a:xfrm>
        </p:spPr>
        <p:txBody>
          <a:bodyPr>
            <a:normAutofit fontScale="77500" lnSpcReduction="20000"/>
          </a:bodyPr>
          <a:lstStyle/>
          <a:p>
            <a:pPr>
              <a:buNone/>
            </a:pPr>
            <a:r>
              <a:rPr lang="en-IN" dirty="0" smtClean="0"/>
              <a:t>     Implement </a:t>
            </a:r>
            <a:r>
              <a:rPr lang="en-IN" dirty="0"/>
              <a:t>a simple machine learning algorithm in Python using </a:t>
            </a:r>
            <a:r>
              <a:rPr lang="en-IN" dirty="0" err="1"/>
              <a:t>Scikit</a:t>
            </a:r>
            <a:r>
              <a:rPr lang="en-IN" dirty="0"/>
              <a:t>-learn, a machine learning tool for Python. Using a database of breast cancer </a:t>
            </a:r>
            <a:r>
              <a:rPr lang="en-IN" dirty="0" err="1"/>
              <a:t>tumor</a:t>
            </a:r>
            <a:r>
              <a:rPr lang="en-IN" dirty="0"/>
              <a:t> information, you’ll use a Naive </a:t>
            </a:r>
            <a:r>
              <a:rPr lang="en-IN" dirty="0" err="1"/>
              <a:t>Bayes</a:t>
            </a:r>
            <a:r>
              <a:rPr lang="en-IN" dirty="0"/>
              <a:t> (NB) classifier that predicts whether or not a </a:t>
            </a:r>
            <a:r>
              <a:rPr lang="en-IN" dirty="0" err="1"/>
              <a:t>tumor</a:t>
            </a:r>
            <a:r>
              <a:rPr lang="en-IN" dirty="0"/>
              <a:t> is malignant or benign. By the end of this tutorial, you’ll know how to build your very own machine learning model in Python. Prerequisites To complete this tutorial, we’ll use </a:t>
            </a:r>
            <a:r>
              <a:rPr lang="en-IN" dirty="0" err="1"/>
              <a:t>Jupyter</a:t>
            </a:r>
            <a:r>
              <a:rPr lang="en-IN" dirty="0"/>
              <a:t> Notebooks, which are a useful and interactive way to run machine learning experiments. With </a:t>
            </a:r>
            <a:r>
              <a:rPr lang="en-IN" dirty="0" err="1"/>
              <a:t>Jupyter</a:t>
            </a:r>
            <a:r>
              <a:rPr lang="en-IN" dirty="0"/>
              <a:t> Notebooks, you can run short blocks of code and see the results quickly, making it easy to test and debug your code. To get up and running quickly, you can open up a web browser and navigate to the Try </a:t>
            </a:r>
            <a:r>
              <a:rPr lang="en-IN" dirty="0" err="1"/>
              <a:t>Jupyter</a:t>
            </a:r>
            <a:r>
              <a:rPr lang="en-IN" dirty="0"/>
              <a:t> website: jupyter.org/try. From there, click on Try </a:t>
            </a:r>
            <a:r>
              <a:rPr lang="en-IN" dirty="0" err="1"/>
              <a:t>Jupyter</a:t>
            </a:r>
            <a:r>
              <a:rPr lang="en-IN" dirty="0"/>
              <a:t> with Python, and you will be taken to an interactive </a:t>
            </a:r>
            <a:r>
              <a:rPr lang="en-IN" dirty="0" err="1"/>
              <a:t>Jupyter</a:t>
            </a:r>
            <a:r>
              <a:rPr lang="en-IN" dirty="0"/>
              <a:t> Notebook where you can start to write Python code.</a:t>
            </a:r>
          </a:p>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97106"/>
          </a:xfrm>
        </p:spPr>
        <p:txBody>
          <a:bodyPr>
            <a:normAutofit fontScale="90000"/>
          </a:bodyPr>
          <a:lstStyle/>
          <a:p>
            <a:r>
              <a:rPr lang="en-IN" b="1" dirty="0"/>
              <a:t>How To Build a Neural Network to Recognize Handwritten Digits with </a:t>
            </a:r>
            <a:r>
              <a:rPr lang="en-IN" b="1" dirty="0" err="1"/>
              <a:t>TensorFlow</a:t>
            </a:r>
            <a:r>
              <a:rPr lang="en-IN" dirty="0"/>
              <a:t/>
            </a:r>
            <a:br>
              <a:rPr lang="en-IN" dirty="0"/>
            </a:br>
            <a:endParaRPr lang="en-IN" dirty="0"/>
          </a:p>
        </p:txBody>
      </p:sp>
      <p:sp>
        <p:nvSpPr>
          <p:cNvPr id="3" name="Content Placeholder 2"/>
          <p:cNvSpPr>
            <a:spLocks noGrp="1"/>
          </p:cNvSpPr>
          <p:nvPr>
            <p:ph idx="1"/>
          </p:nvPr>
        </p:nvSpPr>
        <p:spPr>
          <a:xfrm>
            <a:off x="457200" y="2071678"/>
            <a:ext cx="8229600" cy="4214842"/>
          </a:xfrm>
        </p:spPr>
        <p:txBody>
          <a:bodyPr>
            <a:normAutofit fontScale="92500"/>
          </a:bodyPr>
          <a:lstStyle/>
          <a:p>
            <a:pPr>
              <a:buNone/>
            </a:pPr>
            <a:r>
              <a:rPr lang="en-IN" dirty="0" smtClean="0"/>
              <a:t>    </a:t>
            </a:r>
            <a:r>
              <a:rPr lang="en-IN" dirty="0"/>
              <a:t>Neural networks are used as a method of deep learning, one of the many subfields of artificial intelligence. They were first proposed around 70 years ago as an attempt at simulating the way the human brain works, though in a much more simplified form. Individual ‘neurons’ are connected in layers, with weights assigned to determine how the neuron responds when signals are propagated through the network.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Pandas In </a:t>
            </a:r>
            <a:r>
              <a:rPr lang="en-US" b="1" dirty="0" smtClean="0"/>
              <a:t>Python</a:t>
            </a:r>
            <a:endParaRPr lang="en-IN" dirty="0"/>
          </a:p>
        </p:txBody>
      </p:sp>
      <p:sp>
        <p:nvSpPr>
          <p:cNvPr id="3" name="Content Placeholder 2"/>
          <p:cNvSpPr>
            <a:spLocks noGrp="1"/>
          </p:cNvSpPr>
          <p:nvPr>
            <p:ph idx="1"/>
          </p:nvPr>
        </p:nvSpPr>
        <p:spPr>
          <a:xfrm>
            <a:off x="457200" y="1428736"/>
            <a:ext cx="8229600" cy="4857784"/>
          </a:xfrm>
        </p:spPr>
        <p:txBody>
          <a:bodyPr>
            <a:normAutofit fontScale="92500" lnSpcReduction="20000"/>
          </a:bodyPr>
          <a:lstStyle/>
          <a:p>
            <a:pPr>
              <a:buNone/>
            </a:pPr>
            <a:r>
              <a:rPr lang="en-US" dirty="0" smtClean="0"/>
              <a:t>    Pandas </a:t>
            </a:r>
            <a:r>
              <a:rPr lang="en-US" dirty="0"/>
              <a:t>is an open source Python package that is most widely used for data science/data analysis and machine learning tasks. It is built on top of another package </a:t>
            </a:r>
            <a:r>
              <a:rPr lang="en-US" dirty="0" smtClean="0"/>
              <a:t>named </a:t>
            </a:r>
            <a:r>
              <a:rPr lang="en-US" dirty="0" err="1" smtClean="0"/>
              <a:t>Numpy</a:t>
            </a:r>
            <a:r>
              <a:rPr lang="en-US" dirty="0" smtClean="0"/>
              <a:t>, </a:t>
            </a:r>
            <a:r>
              <a:rPr lang="en-US" dirty="0"/>
              <a:t>which provides support for multi-dimensional arrays. As one of the most popular data wrangling packages, Pandas works well with many other </a:t>
            </a:r>
            <a:r>
              <a:rPr lang="en-US" u="sng" dirty="0"/>
              <a:t>data</a:t>
            </a:r>
            <a:r>
              <a:rPr lang="en-US" u="sng" dirty="0">
                <a:hlinkClick r:id="rId2"/>
              </a:rPr>
              <a:t> </a:t>
            </a:r>
            <a:r>
              <a:rPr lang="en-US" u="sng" dirty="0"/>
              <a:t>science</a:t>
            </a:r>
            <a:r>
              <a:rPr lang="en-US" dirty="0"/>
              <a:t> modules inside the Python ecosystem, and is typically included in every Python distribution, from those that come with your operating system to commercial vendor distributions like </a:t>
            </a:r>
            <a:r>
              <a:rPr lang="en-US" dirty="0" err="1"/>
              <a:t>ActiveState’s</a:t>
            </a:r>
            <a:r>
              <a:rPr lang="en-US" dirty="0"/>
              <a:t> </a:t>
            </a:r>
            <a:r>
              <a:rPr lang="en-US" u="sng" dirty="0" smtClean="0"/>
              <a:t>Active Python</a:t>
            </a:r>
            <a:r>
              <a:rPr lang="en-US" dirty="0" smtClean="0"/>
              <a:t>.</a:t>
            </a:r>
            <a:endParaRPr lang="en-IN" dirty="0"/>
          </a:p>
          <a:p>
            <a:pPr>
              <a:buNone/>
            </a:pP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Keras</a:t>
            </a:r>
            <a:r>
              <a:rPr lang="en-IN" dirty="0"/>
              <a:t> In Python</a:t>
            </a:r>
          </a:p>
        </p:txBody>
      </p:sp>
      <p:sp>
        <p:nvSpPr>
          <p:cNvPr id="3" name="Content Placeholder 2"/>
          <p:cNvSpPr>
            <a:spLocks noGrp="1"/>
          </p:cNvSpPr>
          <p:nvPr>
            <p:ph idx="1"/>
          </p:nvPr>
        </p:nvSpPr>
        <p:spPr>
          <a:xfrm>
            <a:off x="457200" y="1428736"/>
            <a:ext cx="8229600" cy="4697427"/>
          </a:xfrm>
        </p:spPr>
        <p:txBody>
          <a:bodyPr>
            <a:normAutofit fontScale="92500" lnSpcReduction="10000"/>
          </a:bodyPr>
          <a:lstStyle/>
          <a:p>
            <a:pPr>
              <a:buNone/>
            </a:pPr>
            <a:r>
              <a:rPr lang="en-US" b="1" dirty="0" smtClean="0"/>
              <a:t>    </a:t>
            </a:r>
            <a:r>
              <a:rPr lang="en-US" dirty="0" err="1"/>
              <a:t>Keras</a:t>
            </a:r>
            <a:r>
              <a:rPr lang="en-US" dirty="0"/>
              <a:t> is high-level API wrapper for the low-level API, capable of running on top of </a:t>
            </a:r>
            <a:r>
              <a:rPr lang="en-US" dirty="0" err="1"/>
              <a:t>TensorFlow</a:t>
            </a:r>
            <a:r>
              <a:rPr lang="en-US" dirty="0"/>
              <a:t>, CNTK, or </a:t>
            </a:r>
            <a:r>
              <a:rPr lang="en-US" dirty="0" err="1"/>
              <a:t>Theano</a:t>
            </a:r>
            <a:r>
              <a:rPr lang="en-US" dirty="0"/>
              <a:t>. </a:t>
            </a:r>
            <a:r>
              <a:rPr lang="en-US" dirty="0" err="1"/>
              <a:t>Keras</a:t>
            </a:r>
            <a:r>
              <a:rPr lang="en-US" dirty="0"/>
              <a:t> High-Level API handles the way we make models, defining layers, or set up multiple input-output models. In this level, </a:t>
            </a:r>
            <a:r>
              <a:rPr lang="en-US" dirty="0" err="1"/>
              <a:t>Keras</a:t>
            </a:r>
            <a:r>
              <a:rPr lang="en-US" dirty="0"/>
              <a:t> also compiles our model with loss and optimizer functions, training process with fit function. </a:t>
            </a:r>
            <a:r>
              <a:rPr lang="en-US" dirty="0" err="1"/>
              <a:t>Keras</a:t>
            </a:r>
            <a:r>
              <a:rPr lang="en-US" dirty="0"/>
              <a:t> in Python doesn't handle Low-Level API such as making the computational graph, making tensors or other variables because it has been handled by the "backend" engine.</a:t>
            </a:r>
            <a:endParaRPr lang="en-IN" dirty="0"/>
          </a:p>
          <a:p>
            <a:pPr>
              <a:buNone/>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784</Words>
  <Application>Microsoft Office PowerPoint</Application>
  <PresentationFormat>On-screen Show (4:3)</PresentationFormat>
  <Paragraphs>29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Intoduction</vt:lpstr>
      <vt:lpstr>Introduction to Machine Learning </vt:lpstr>
      <vt:lpstr>Python </vt:lpstr>
      <vt:lpstr>Tkinter Python Library</vt:lpstr>
      <vt:lpstr>How To Build a Machine Learning Classifier in Python with Scikit</vt:lpstr>
      <vt:lpstr>How To Build a Neural Network to Recognize Handwritten Digits with TensorFlow </vt:lpstr>
      <vt:lpstr>Pandas In Python</vt:lpstr>
      <vt:lpstr>Keras In Python</vt:lpstr>
      <vt:lpstr>Slide 10</vt:lpstr>
      <vt:lpstr>Slide 11</vt:lpstr>
      <vt:lpstr>Slide 12</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9</cp:revision>
  <dcterms:created xsi:type="dcterms:W3CDTF">2021-05-03T03:48:36Z</dcterms:created>
  <dcterms:modified xsi:type="dcterms:W3CDTF">2021-05-03T07:02:57Z</dcterms:modified>
</cp:coreProperties>
</file>