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7.png" ContentType="image/png"/>
  <Override PartName="/ppt/media/image3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3076237" cy="8229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3760" y="4418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8412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3248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61156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376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63248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61156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53760" y="1925640"/>
            <a:ext cx="1176804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1176804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98920" y="438120"/>
            <a:ext cx="11277720" cy="73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3760" y="1925640"/>
            <a:ext cx="1176804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8412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3760" y="4418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8412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3248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611560" y="1925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376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63248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611560" y="4418640"/>
            <a:ext cx="3789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1176804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98920" y="438120"/>
            <a:ext cx="11277720" cy="73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84120" y="4418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376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84120" y="1925640"/>
            <a:ext cx="574272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3760" y="4418640"/>
            <a:ext cx="1176804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2328920" y="7627680"/>
            <a:ext cx="475920" cy="437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72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7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331520" y="7627680"/>
            <a:ext cx="4412880" cy="4377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34120" y="7640640"/>
            <a:ext cx="2941920" cy="437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6DD215-4499-4CE2-880A-24F7019D8340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3760" y="1925640"/>
            <a:ext cx="1176804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29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929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29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929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328920" y="7627680"/>
            <a:ext cx="475920" cy="437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47040" y="407520"/>
            <a:ext cx="12412080" cy="868680"/>
          </a:xfrm>
          <a:prstGeom prst="rect">
            <a:avLst/>
          </a:prstGeom>
        </p:spPr>
        <p:txBody>
          <a:bodyPr anchor="ctr">
            <a:noAutofit/>
          </a:bodyPr>
          <a:p>
            <a:pPr marL="432000" indent="-324000" algn="ctr">
              <a:lnSpc>
                <a:spcPct val="90000"/>
              </a:lnSpc>
              <a:spcBef>
                <a:spcPts val="10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Calibri Light"/>
              </a:rPr>
              <a:t>BASIC LAYOUT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898920" y="438120"/>
            <a:ext cx="11277720" cy="1590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72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7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331520" y="7627680"/>
            <a:ext cx="4412880" cy="4377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9235080" y="7627680"/>
            <a:ext cx="2941920" cy="437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269165-14E2-43BF-BF85-A72FF0A10223}" type="slidenum">
              <a:rPr b="0" lang="en-US" sz="129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9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23080" y="1780920"/>
            <a:ext cx="117828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Times New Roman"/>
              </a:rPr>
              <a:t>Optimizing of Controller Placement based on Hybrid GenClust Algorithm for DDOS Mitigation on Software Defined Network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45960" y="2937960"/>
            <a:ext cx="483372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2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GB" sz="2020" spc="-1" strike="noStrike">
                <a:solidFill>
                  <a:srgbClr val="000000"/>
                </a:solidFill>
                <a:latin typeface="Times New Roman"/>
              </a:rPr>
              <a:t>Master of Science in Computer Engineering</a:t>
            </a:r>
            <a:endParaRPr b="0" lang="en-US" sz="202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Times New Roman"/>
              </a:rPr>
              <a:t>Sahaj Shakya</a:t>
            </a:r>
            <a:endParaRPr b="0" lang="en-US" sz="202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Times New Roman"/>
              </a:rPr>
              <a:t>2019-1-39-0020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580200" y="5909400"/>
            <a:ext cx="6138720" cy="12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Bef>
                <a:spcPts val="2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Nepal College of Information Technology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2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Faculty of Science and Technology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Pokhara University, Nepal</a:t>
            </a:r>
            <a:r>
              <a:rPr b="1" lang="en-GB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19" descr=""/>
          <p:cNvPicPr/>
          <p:nvPr/>
        </p:nvPicPr>
        <p:blipFill>
          <a:blip r:embed="rId1"/>
          <a:stretch/>
        </p:blipFill>
        <p:spPr>
          <a:xfrm>
            <a:off x="5536080" y="4273200"/>
            <a:ext cx="1652760" cy="165276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3580200" y="7245360"/>
            <a:ext cx="591516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Times New Roman"/>
                <a:ea typeface="Fjalla One"/>
              </a:rPr>
              <a:t>January 28</a:t>
            </a:r>
            <a:r>
              <a:rPr b="1" lang="en-GB" sz="1200" spc="-1" strike="noStrike" baseline="30000">
                <a:solidFill>
                  <a:srgbClr val="000000"/>
                </a:solidFill>
                <a:latin typeface="Times New Roman"/>
                <a:ea typeface="Fjalla One"/>
              </a:rPr>
              <a:t>th</a:t>
            </a:r>
            <a:r>
              <a:rPr b="1" lang="en-GB" sz="1200" spc="-1" strike="noStrike">
                <a:solidFill>
                  <a:srgbClr val="000000"/>
                </a:solidFill>
                <a:latin typeface="Times New Roman"/>
                <a:ea typeface="Fjalla One"/>
              </a:rPr>
              <a:t> , 2021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" name="Picture 2" descr="Nepal College of Information Technology"/>
          <p:cNvPicPr/>
          <p:nvPr/>
        </p:nvPicPr>
        <p:blipFill>
          <a:blip r:embed="rId2"/>
          <a:stretch/>
        </p:blipFill>
        <p:spPr>
          <a:xfrm>
            <a:off x="451800" y="685800"/>
            <a:ext cx="4828680" cy="942480"/>
          </a:xfrm>
          <a:prstGeom prst="rect">
            <a:avLst/>
          </a:prstGeom>
          <a:ln>
            <a:noFill/>
          </a:ln>
        </p:spPr>
      </p:pic>
      <p:sp>
        <p:nvSpPr>
          <p:cNvPr id="88" name="TextShape 5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B8ADB8-55F6-40A0-8AC0-3185D8748E3C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3.1.2 Features Normalization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60" name="Picture 74_5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780480" y="2103120"/>
            <a:ext cx="104666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Normal traffic assumed as 0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Rest of traffic assummed as 1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Correlated to normalized into range [0, 1]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3017520" y="3823560"/>
            <a:ext cx="448056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𝑋 ′′ 𝑖𝑗 </a:t>
            </a:r>
            <a:r>
              <a:rPr b="0" lang="en-US" sz="1800" spc="-1" strike="noStrike">
                <a:latin typeface="Arial"/>
                <a:ea typeface="Noto Sans CJK SC"/>
              </a:rPr>
              <a:t>= 𝑋 𝑖𝑗 − 𝑋𝑚𝑖𝑛 / 𝑋𝑚𝑎𝑥 − 𝑋𝑚𝑖𝑛                </a:t>
            </a:r>
            <a:r>
              <a:rPr b="0" lang="en-US" sz="1800" spc="-1" strike="noStrike">
                <a:latin typeface="Arial"/>
              </a:rPr>
              <a:t>(3.1.2)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Where,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X min = min [X’ ij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X max = max [X’ ij 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3.1.3 Standardization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66" name="Picture 74_6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780480" y="2103120"/>
            <a:ext cx="104666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label encoder and onehotEncoder used to assign the string value to binary values.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645920" y="2926080"/>
            <a:ext cx="3803040" cy="320040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1645920" y="63684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3.1.1 One hot Encoding of Protocols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7772400" y="2817360"/>
            <a:ext cx="4572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𝑋 𝑖𝑗 </a:t>
            </a:r>
            <a:r>
              <a:rPr b="0" lang="en-US" sz="1800" spc="-1" strike="noStrike">
                <a:latin typeface="Arial"/>
              </a:rPr>
              <a:t>= 𝑋 𝑖𝑗 −𝑀𝑒𝑎𝑛 𝑗 / 𝐴𝑣𝑔𝐷𝑒𝑣 𝑗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8734680" y="3894120"/>
            <a:ext cx="2146680" cy="2285640"/>
          </a:xfrm>
          <a:prstGeom prst="rect">
            <a:avLst/>
          </a:prstGeom>
          <a:ln>
            <a:noFill/>
          </a:ln>
        </p:spPr>
      </p:pic>
      <p:sp>
        <p:nvSpPr>
          <p:cNvPr id="273" name="CustomShape 7"/>
          <p:cNvSpPr/>
          <p:nvPr/>
        </p:nvSpPr>
        <p:spPr>
          <a:xfrm>
            <a:off x="7040880" y="64008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3.1.2 Features in NSL-KDD Dataset</a:t>
            </a:r>
            <a:endParaRPr b="0" lang="en-US" sz="20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3.1.3 Standardization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76" name="Picture 74_7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77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780480" y="2103120"/>
            <a:ext cx="104666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Standardization is given by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4272480" y="563688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3.1.3 Distributions of Attacks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80" name="TextShape 6"/>
          <p:cNvSpPr txBox="1"/>
          <p:nvPr/>
        </p:nvSpPr>
        <p:spPr>
          <a:xfrm>
            <a:off x="2286000" y="2543040"/>
            <a:ext cx="758952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Standardization = Sum of type of Traffic / length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731520" y="2926080"/>
            <a:ext cx="104666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Attack types can be ‘Ddos’, ‘Probes’, ‘U2R’, ‘R2L’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3931920" y="4097880"/>
            <a:ext cx="4125960" cy="13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z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85" name="Picture 74_8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906720" y="758952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3.1.4 Standard Distribution of Attack types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1874880" y="2017080"/>
            <a:ext cx="9189360" cy="529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3.1.4 Features Selections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91" name="Picture 74_9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3906720" y="77724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g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4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1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if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t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s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n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780480" y="2103120"/>
            <a:ext cx="1046664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v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v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,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v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y</a:t>
            </a:r>
            <a:endParaRPr b="0" lang="en-US" sz="202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W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y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z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v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w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q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2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endParaRPr b="0" lang="en-US" sz="202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endParaRPr b="0" lang="en-US" sz="202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6217920" y="3291840"/>
            <a:ext cx="3409560" cy="43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4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98" name="Picture 74_10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99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906720" y="77724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3.1.4 .2 Correlation between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42 different features in NSL-KDD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780480" y="2103120"/>
            <a:ext cx="1046664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572000" y="1981440"/>
            <a:ext cx="4014000" cy="581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4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305" name="Picture 74_11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2286000" y="72828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3.1.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4 .3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Cor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relat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ion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betw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een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Atta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ck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type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s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and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prot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ocol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with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corr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elat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ed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feat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ures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780480" y="2103120"/>
            <a:ext cx="1046664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780480" y="2103120"/>
            <a:ext cx="104666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V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y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377440" y="3017520"/>
            <a:ext cx="7424280" cy="36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u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g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r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i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h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m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b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N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L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-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D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1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.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5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y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p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e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o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f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t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c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k</a:t>
            </a: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313" name="Picture 74_13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2286000" y="72828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3.1.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4 .4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Cor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relat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ion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of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distr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ibuti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ons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of 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Atta</a:t>
            </a: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cks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780480" y="2103120"/>
            <a:ext cx="1046664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3594960" y="1981440"/>
            <a:ext cx="4771080" cy="52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48640" y="1276200"/>
            <a:ext cx="1046664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3.1.6 Algorithm Selection</a:t>
            </a:r>
            <a:endParaRPr b="0" lang="en-US" sz="2020" spc="-1" strike="noStrike">
              <a:latin typeface="Arial"/>
            </a:endParaRPr>
          </a:p>
          <a:p>
            <a:pPr lvl="4" marL="1080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a. K-Means Clustering (purposed)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320" name="Picture 74_12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834640" y="728280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3.1.6.1 Puposed K-means clustering on NSL-KDD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780480" y="2103120"/>
            <a:ext cx="1046664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5303520" y="2169000"/>
            <a:ext cx="2028600" cy="50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5. </a:t>
            </a:r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DBB628-F79F-478A-857A-98970E33B06A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4000">
              <a:srgbClr val="ffe38c"/>
            </a:gs>
            <a:gs pos="100000">
              <a:srgbClr val="ffecb3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06200" y="1701000"/>
            <a:ext cx="1178280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Outlines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1909440" y="2929320"/>
            <a:ext cx="4628160" cy="459000"/>
            <a:chOff x="1909440" y="2929320"/>
            <a:chExt cx="4628160" cy="459000"/>
          </a:xfrm>
        </p:grpSpPr>
        <p:sp>
          <p:nvSpPr>
            <p:cNvPr id="91" name="CustomShape 3"/>
            <p:cNvSpPr/>
            <p:nvPr/>
          </p:nvSpPr>
          <p:spPr>
            <a:xfrm>
              <a:off x="1909440" y="2929320"/>
              <a:ext cx="712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72c4"/>
                  </a:solidFill>
                  <a:latin typeface="Calibri"/>
                </a:rPr>
                <a:t>01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2696760" y="2990880"/>
              <a:ext cx="38408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20" spc="-1" strike="noStrike">
                  <a:solidFill>
                    <a:srgbClr val="000000"/>
                  </a:solidFill>
                  <a:latin typeface="Calibri"/>
                </a:rPr>
                <a:t>BACKGOUND</a:t>
              </a:r>
              <a:endParaRPr b="0" lang="en-US" sz="2020" spc="-1" strike="noStrike">
                <a:latin typeface="Arial"/>
              </a:endParaRPr>
            </a:p>
          </p:txBody>
        </p:sp>
      </p:grpSp>
      <p:sp>
        <p:nvSpPr>
          <p:cNvPr id="93" name="CustomShape 5"/>
          <p:cNvSpPr/>
          <p:nvPr/>
        </p:nvSpPr>
        <p:spPr>
          <a:xfrm>
            <a:off x="1909440" y="3441600"/>
            <a:ext cx="71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latin typeface="Calibri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696760" y="3457440"/>
            <a:ext cx="384084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Calibri"/>
              </a:rPr>
              <a:t>PROBLEM STATEMENTS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909440" y="4005000"/>
            <a:ext cx="71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latin typeface="Calibri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2696760" y="4066560"/>
            <a:ext cx="384084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Calibri"/>
              </a:rPr>
              <a:t>SIGNIFICANCE OF STUDY</a:t>
            </a:r>
            <a:endParaRPr b="0" lang="en-US" sz="2020" spc="-1" strike="noStrike">
              <a:latin typeface="Arial"/>
            </a:endParaRPr>
          </a:p>
        </p:txBody>
      </p:sp>
      <p:grpSp>
        <p:nvGrpSpPr>
          <p:cNvPr id="97" name="Group 9"/>
          <p:cNvGrpSpPr/>
          <p:nvPr/>
        </p:nvGrpSpPr>
        <p:grpSpPr>
          <a:xfrm>
            <a:off x="1909440" y="4523400"/>
            <a:ext cx="4628160" cy="459000"/>
            <a:chOff x="1909440" y="4523400"/>
            <a:chExt cx="4628160" cy="459000"/>
          </a:xfrm>
        </p:grpSpPr>
        <p:sp>
          <p:nvSpPr>
            <p:cNvPr id="98" name="CustomShape 10"/>
            <p:cNvSpPr/>
            <p:nvPr/>
          </p:nvSpPr>
          <p:spPr>
            <a:xfrm>
              <a:off x="1909440" y="4523400"/>
              <a:ext cx="712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72c4"/>
                  </a:solidFill>
                  <a:latin typeface="Calibri"/>
                </a:rPr>
                <a:t>04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" name="CustomShape 11"/>
            <p:cNvSpPr/>
            <p:nvPr/>
          </p:nvSpPr>
          <p:spPr>
            <a:xfrm>
              <a:off x="2696760" y="4584960"/>
              <a:ext cx="38408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20" spc="-1" strike="noStrike">
                  <a:solidFill>
                    <a:srgbClr val="000000"/>
                  </a:solidFill>
                  <a:latin typeface="Calibri"/>
                </a:rPr>
                <a:t>LITERATURE REVIEW</a:t>
              </a:r>
              <a:endParaRPr b="0" lang="en-US" sz="2020" spc="-1" strike="noStrike">
                <a:latin typeface="Arial"/>
              </a:endParaRPr>
            </a:p>
          </p:txBody>
        </p:sp>
      </p:grpSp>
      <p:sp>
        <p:nvSpPr>
          <p:cNvPr id="100" name="CustomShape 12"/>
          <p:cNvSpPr/>
          <p:nvPr/>
        </p:nvSpPr>
        <p:spPr>
          <a:xfrm>
            <a:off x="1909440" y="5035320"/>
            <a:ext cx="71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latin typeface="Calibri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2696760" y="5051520"/>
            <a:ext cx="38408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Calibri"/>
              </a:rPr>
              <a:t>PROPOSED METHODOLOGY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1909440" y="5541840"/>
            <a:ext cx="71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latin typeface="Calibri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2696760" y="5603400"/>
            <a:ext cx="384084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Calibri"/>
              </a:rPr>
              <a:t>EXPECTED OUTPUT</a:t>
            </a:r>
            <a:endParaRPr b="0" lang="en-US" sz="2020" spc="-1" strike="noStrike">
              <a:latin typeface="Arial"/>
            </a:endParaRPr>
          </a:p>
        </p:txBody>
      </p:sp>
      <p:grpSp>
        <p:nvGrpSpPr>
          <p:cNvPr id="104" name="Group 16"/>
          <p:cNvGrpSpPr/>
          <p:nvPr/>
        </p:nvGrpSpPr>
        <p:grpSpPr>
          <a:xfrm>
            <a:off x="1909440" y="6000840"/>
            <a:ext cx="4628160" cy="459000"/>
            <a:chOff x="1909440" y="6000840"/>
            <a:chExt cx="4628160" cy="459000"/>
          </a:xfrm>
        </p:grpSpPr>
        <p:sp>
          <p:nvSpPr>
            <p:cNvPr id="105" name="CustomShape 17"/>
            <p:cNvSpPr/>
            <p:nvPr/>
          </p:nvSpPr>
          <p:spPr>
            <a:xfrm>
              <a:off x="1909440" y="6000840"/>
              <a:ext cx="712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472c4"/>
                  </a:solidFill>
                  <a:latin typeface="Calibri"/>
                </a:rPr>
                <a:t>07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" name="CustomShape 18"/>
            <p:cNvSpPr/>
            <p:nvPr/>
          </p:nvSpPr>
          <p:spPr>
            <a:xfrm>
              <a:off x="2696760" y="6062400"/>
              <a:ext cx="3840840" cy="39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20" spc="-1" strike="noStrike">
                  <a:solidFill>
                    <a:srgbClr val="000000"/>
                  </a:solidFill>
                  <a:latin typeface="Calibri"/>
                </a:rPr>
                <a:t>VALIDATION CRITERIA</a:t>
              </a:r>
              <a:endParaRPr b="0" lang="en-US" sz="2020" spc="-1" strike="noStrike">
                <a:latin typeface="Arial"/>
              </a:endParaRPr>
            </a:p>
          </p:txBody>
        </p:sp>
      </p:grpSp>
      <p:sp>
        <p:nvSpPr>
          <p:cNvPr id="107" name="CustomShape 19"/>
          <p:cNvSpPr/>
          <p:nvPr/>
        </p:nvSpPr>
        <p:spPr>
          <a:xfrm>
            <a:off x="1909440" y="6455520"/>
            <a:ext cx="71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latin typeface="Calibri"/>
              </a:rPr>
              <a:t>08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2696760" y="6531840"/>
            <a:ext cx="384084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2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109" name="Picture 30" descr=""/>
          <p:cNvPicPr/>
          <p:nvPr/>
        </p:nvPicPr>
        <p:blipFill>
          <a:blip r:embed="rId1"/>
          <a:stretch/>
        </p:blipFill>
        <p:spPr>
          <a:xfrm>
            <a:off x="959400" y="8920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110" name="TextShape 21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018325-5C9A-4093-AE20-298DEF4957A5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Purposed Methodology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47040" y="1283760"/>
            <a:ext cx="6814440" cy="65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Emulation can be done on mininet</a:t>
            </a:r>
            <a:endParaRPr b="0" lang="en-US" sz="2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steps are divided into three phases.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bottleneck discovery, selection, and creation.</a:t>
            </a:r>
            <a:endParaRPr b="0" lang="en-US" sz="2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Detection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detection phase identifies the overloaded controller.</a:t>
            </a:r>
            <a:endParaRPr b="0" lang="en-US" sz="2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Selection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Election phase identifies controllers as a leader, vice leader and elite.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leader seeks the optimal cluster configuration.</a:t>
            </a:r>
            <a:endParaRPr b="0" lang="en-US" sz="2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Creation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Create new rules to handle flow request.</a:t>
            </a:r>
            <a:endParaRPr b="0" lang="en-US" sz="2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Selection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VL as leader if a leader is targeted by a DDoS attack.</a:t>
            </a:r>
            <a:endParaRPr b="0" lang="en-US" sz="2500" spc="-1" strike="noStrike">
              <a:latin typeface="Arial"/>
            </a:endParaRPr>
          </a:p>
          <a:p>
            <a:pPr lvl="1" marL="799920" indent="-342720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500" spc="-1" strike="noStrike">
                <a:solidFill>
                  <a:srgbClr val="262626"/>
                </a:solidFill>
                <a:latin typeface="Times New Roman"/>
              </a:rPr>
              <a:t>Create new rules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330" name="Picture 74" descr=""/>
          <p:cNvPicPr/>
          <p:nvPr/>
        </p:nvPicPr>
        <p:blipFill>
          <a:blip r:embed="rId1"/>
          <a:stretch/>
        </p:blipFill>
        <p:spPr>
          <a:xfrm>
            <a:off x="8983080" y="499680"/>
            <a:ext cx="3474720" cy="684000"/>
          </a:xfrm>
          <a:prstGeom prst="rect">
            <a:avLst/>
          </a:prstGeom>
          <a:ln>
            <a:noFill/>
          </a:ln>
        </p:spPr>
      </p:pic>
      <p:pic>
        <p:nvPicPr>
          <p:cNvPr id="331" name="Picture 3" descr=""/>
          <p:cNvPicPr/>
          <p:nvPr/>
        </p:nvPicPr>
        <p:blipFill>
          <a:blip r:embed="rId2"/>
          <a:stretch/>
        </p:blipFill>
        <p:spPr>
          <a:xfrm>
            <a:off x="8195760" y="1276560"/>
            <a:ext cx="4012920" cy="6681960"/>
          </a:xfrm>
          <a:prstGeom prst="rect">
            <a:avLst/>
          </a:prstGeom>
          <a:ln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14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Purposed Methodology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25880" y="1077840"/>
            <a:ext cx="8213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62626"/>
                </a:solidFill>
                <a:latin typeface="Times New Roman"/>
              </a:rPr>
              <a:t>Selection Criteria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35" name="Picture 74" descr=""/>
          <p:cNvPicPr/>
          <p:nvPr/>
        </p:nvPicPr>
        <p:blipFill>
          <a:blip r:embed="rId1"/>
          <a:stretch/>
        </p:blipFill>
        <p:spPr>
          <a:xfrm>
            <a:off x="8961840" y="482040"/>
            <a:ext cx="3474720" cy="684000"/>
          </a:xfrm>
          <a:prstGeom prst="rect">
            <a:avLst/>
          </a:prstGeom>
          <a:ln>
            <a:noFill/>
          </a:ln>
        </p:spPr>
      </p:pic>
      <p:pic>
        <p:nvPicPr>
          <p:cNvPr id="336" name="Picture 7" descr=""/>
          <p:cNvPicPr/>
          <p:nvPr/>
        </p:nvPicPr>
        <p:blipFill>
          <a:blip r:embed="rId2"/>
          <a:stretch/>
        </p:blipFill>
        <p:spPr>
          <a:xfrm>
            <a:off x="3416040" y="1539720"/>
            <a:ext cx="5545800" cy="6573600"/>
          </a:xfrm>
          <a:prstGeom prst="rect">
            <a:avLst/>
          </a:prstGeom>
          <a:ln>
            <a:noFill/>
          </a:ln>
        </p:spPr>
      </p:pic>
      <p:sp>
        <p:nvSpPr>
          <p:cNvPr id="337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Purposed Methodology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618840" y="1359000"/>
            <a:ext cx="8213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262626"/>
                </a:solidFill>
                <a:latin typeface="Times New Roman"/>
              </a:rPr>
              <a:t>Selection Criteria to minimize fitness value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0" name="Picture 74" descr=""/>
          <p:cNvPicPr/>
          <p:nvPr/>
        </p:nvPicPr>
        <p:blipFill>
          <a:blip r:embed="rId1"/>
          <a:stretch/>
        </p:blipFill>
        <p:spPr>
          <a:xfrm>
            <a:off x="8832600" y="54504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347040" y="2295720"/>
            <a:ext cx="82134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Initially k = 2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Mutation rate of 0.01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Scale of Fitness = [-1, 1]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2" name="Picture 4" descr=""/>
          <p:cNvPicPr/>
          <p:nvPr/>
        </p:nvPicPr>
        <p:blipFill>
          <a:blip r:embed="rId2"/>
          <a:stretch/>
        </p:blipFill>
        <p:spPr>
          <a:xfrm>
            <a:off x="5470920" y="1574640"/>
            <a:ext cx="5259240" cy="6539760"/>
          </a:xfrm>
          <a:prstGeom prst="rect">
            <a:avLst/>
          </a:prstGeom>
          <a:ln>
            <a:noFill/>
          </a:ln>
        </p:spPr>
      </p:pic>
      <p:sp>
        <p:nvSpPr>
          <p:cNvPr id="343" name="CustomShape 4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16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Purposed Methodology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18840" y="1248840"/>
            <a:ext cx="8213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62626"/>
                </a:solidFill>
                <a:latin typeface="Times New Roman"/>
              </a:rPr>
              <a:t>Detection of overhead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46" name="Picture 74" descr=""/>
          <p:cNvPicPr/>
          <p:nvPr/>
        </p:nvPicPr>
        <p:blipFill>
          <a:blip r:embed="rId1"/>
          <a:stretch/>
        </p:blipFill>
        <p:spPr>
          <a:xfrm>
            <a:off x="8982000" y="513360"/>
            <a:ext cx="3474720" cy="684000"/>
          </a:xfrm>
          <a:prstGeom prst="rect">
            <a:avLst/>
          </a:prstGeom>
          <a:ln>
            <a:noFill/>
          </a:ln>
        </p:spPr>
      </p:pic>
      <p:pic>
        <p:nvPicPr>
          <p:cNvPr id="347" name="Picture 4" descr=""/>
          <p:cNvPicPr/>
          <p:nvPr/>
        </p:nvPicPr>
        <p:blipFill>
          <a:blip r:embed="rId2"/>
          <a:stretch/>
        </p:blipFill>
        <p:spPr>
          <a:xfrm>
            <a:off x="2594160" y="1303920"/>
            <a:ext cx="7311240" cy="6750000"/>
          </a:xfrm>
          <a:prstGeom prst="rect">
            <a:avLst/>
          </a:prstGeom>
          <a:ln>
            <a:noFill/>
          </a:ln>
        </p:spPr>
      </p:pic>
      <p:sp>
        <p:nvSpPr>
          <p:cNvPr id="348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17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Purposed Methodology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18840" y="1248840"/>
            <a:ext cx="8213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62626"/>
                </a:solidFill>
                <a:latin typeface="Times New Roman"/>
              </a:rPr>
              <a:t>Framework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51" name="Picture 74" descr=""/>
          <p:cNvPicPr/>
          <p:nvPr/>
        </p:nvPicPr>
        <p:blipFill>
          <a:blip r:embed="rId1"/>
          <a:stretch/>
        </p:blipFill>
        <p:spPr>
          <a:xfrm>
            <a:off x="8982000" y="513360"/>
            <a:ext cx="3474720" cy="684000"/>
          </a:xfrm>
          <a:prstGeom prst="rect">
            <a:avLst/>
          </a:prstGeom>
          <a:ln>
            <a:noFill/>
          </a:ln>
        </p:spPr>
      </p:pic>
      <p:pic>
        <p:nvPicPr>
          <p:cNvPr id="352" name="Picture 3" descr=""/>
          <p:cNvPicPr/>
          <p:nvPr/>
        </p:nvPicPr>
        <p:blipFill>
          <a:blip r:embed="rId2"/>
          <a:stretch/>
        </p:blipFill>
        <p:spPr>
          <a:xfrm>
            <a:off x="1163880" y="2375280"/>
            <a:ext cx="9960840" cy="5362200"/>
          </a:xfrm>
          <a:prstGeom prst="rect">
            <a:avLst/>
          </a:prstGeom>
          <a:ln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18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1125080" y="3914280"/>
            <a:ext cx="45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11598480" y="3465000"/>
            <a:ext cx="978120" cy="868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11655360" y="3708720"/>
            <a:ext cx="937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62626"/>
                </a:solidFill>
                <a:latin typeface="Times New Roman"/>
              </a:rPr>
              <a:t>Alert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58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6. </a:t>
            </a:r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EXPECTED OUTPUT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231B45-ECF2-405B-84BC-A216E6BAE5C6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301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Expected Output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92640" y="1450440"/>
            <a:ext cx="1206648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To detect how larger network data is spread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To select the efficient controller positions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To reduce overhead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To provide a powerful visualization model for control and monitor of Network Flow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62" name="Picture 74" descr=""/>
          <p:cNvPicPr/>
          <p:nvPr/>
        </p:nvPicPr>
        <p:blipFill>
          <a:blip r:embed="rId1"/>
          <a:stretch/>
        </p:blipFill>
        <p:spPr>
          <a:xfrm>
            <a:off x="8983080" y="58680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63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65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7. </a:t>
            </a:r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VALIDATION</a:t>
            </a:r>
            <a:br/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CRITERIA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0F474C-235A-40A7-9D13-CCC62436143F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Validation Criteria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692640" y="1788120"/>
            <a:ext cx="106254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dividing an initial sample set into training and validation datasets. 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inferring the model with the training dataset.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evaluating the model's quality with the validation dataset.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CPU speed, delay, Network fluctuations are analysed and Detection rate is determined.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The detection rate classifies the traffic as legitimate or not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69" name="Picture 74" descr=""/>
          <p:cNvPicPr/>
          <p:nvPr/>
        </p:nvPicPr>
        <p:blipFill>
          <a:blip r:embed="rId1"/>
          <a:stretch/>
        </p:blipFill>
        <p:spPr>
          <a:xfrm>
            <a:off x="8983080" y="578880"/>
            <a:ext cx="3474720" cy="684000"/>
          </a:xfrm>
          <a:prstGeom prst="rect">
            <a:avLst/>
          </a:prstGeom>
          <a:ln>
            <a:noFill/>
          </a:ln>
        </p:spPr>
      </p:pic>
      <p:pic>
        <p:nvPicPr>
          <p:cNvPr id="370" name="Picture 4" descr=""/>
          <p:cNvPicPr/>
          <p:nvPr/>
        </p:nvPicPr>
        <p:blipFill>
          <a:blip r:embed="rId2"/>
          <a:stretch/>
        </p:blipFill>
        <p:spPr>
          <a:xfrm>
            <a:off x="2896920" y="4977000"/>
            <a:ext cx="1980720" cy="590040"/>
          </a:xfrm>
          <a:prstGeom prst="rect">
            <a:avLst/>
          </a:prstGeom>
          <a:ln>
            <a:noFill/>
          </a:ln>
        </p:spPr>
      </p:pic>
      <p:pic>
        <p:nvPicPr>
          <p:cNvPr id="371" name="Picture 5" descr=""/>
          <p:cNvPicPr/>
          <p:nvPr/>
        </p:nvPicPr>
        <p:blipFill>
          <a:blip r:embed="rId3"/>
          <a:stretch/>
        </p:blipFill>
        <p:spPr>
          <a:xfrm>
            <a:off x="6537960" y="4977000"/>
            <a:ext cx="1875960" cy="58068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8. </a:t>
            </a:r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A07FEC-37DA-4BFF-A0D7-740A2944DE0C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7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1. BACKGROUND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082985-E8D1-485D-BF3F-885954A93546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18120" y="1645920"/>
            <a:ext cx="1128888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[1] L. Yao, P. Hong and W. Zhou, "Evaluating the controller capacity in software defined networking," 2014 23rd International Conference on Computer Communication and Networks (ICCCN), 2014, pp. 1-6, doi: 10.1109/ICCCN.2014.6911857.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[2] Ali J, Roh Bh, Lee S, “QoS improvement with an optimum controller selection for software-defined networks,”, 2019, PLOS ONE 14(5): e0217631, doi: 10.1371/journal.pone.0217631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[3] Nam, Tran Manh et al. “Self-organizing map-based approaches in DDoS flooding detection using SDN.” 2018 International Conference on Information Networking (ICOIN) (2018): 249-254.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[4] Jagdeep Singh, Sunny Behal, Detection and mitigation of DDoS attacks in SDN: A comprehensive review, research challenges and future directions, Computer Science Review, Volume 37, 2020, 100279, ISSN 1574-0137,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doi: 10.1016/j.cosrev.2020.100279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78" name="Picture 74" descr=""/>
          <p:cNvPicPr/>
          <p:nvPr/>
        </p:nvPicPr>
        <p:blipFill>
          <a:blip r:embed="rId1"/>
          <a:stretch/>
        </p:blipFill>
        <p:spPr>
          <a:xfrm>
            <a:off x="898308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79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18120" y="1450440"/>
            <a:ext cx="1128888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[5] P. Preamthaisong, A. Auyporntrakool, P. Aimtongkham, T. Sriwuttisap and C. So-In, "Enhanced DDoS Detection using Hybrid Genetic Algorithm and Decision Tree for SDN," 2019 16th International Joint Conference on Computer Science and Software Engineering (JCSSE), 2019, pp. 152-157, doi: 10.1109/JCSSE.2019.8864216.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[6] R. Braga, E. Mota and A. Passito, "Lightweight DDoS flooding attack detection using NOX/OpenFlow," IEEE Local Computer Network Conference, 2010, pp. 408-415, doi: 10.1109/LCN.2010.5735752.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[7] Harikrishna, P., Amuthan, A. SDN-based DDoS Attack Mitigation Scheme using Convolution Recursively Enhanced Self Organizing Maps. Sādhanā 45, 104 (2020). Doi: 10.1007/s12046-020-01353-x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[8] Karnwal, Tarun &amp; Sivakumar, T. &amp; Gnanasekaran, Aghila. (2012). A filter tree approach to protect cloud computing against XML DDoS and HTTP DDoS attack. Advances in Intelligent Systems and Computing. 182. 10.1109/SCEECS.2012.6184829.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2" name="Picture 74" descr=""/>
          <p:cNvPicPr/>
          <p:nvPr/>
        </p:nvPicPr>
        <p:blipFill>
          <a:blip r:embed="rId1"/>
          <a:stretch/>
        </p:blipFill>
        <p:spPr>
          <a:xfrm>
            <a:off x="8983080" y="58680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83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91120" y="1560240"/>
            <a:ext cx="11315880" cy="60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[9] S. M. Mousavi and M. St-Hilaire, "Early detection of DDoS attacks against SDN controllers," 2015 International Conference on Computing, Networking and Communications (ICNC), 2015, pp. 77-81, doi: 10.1109/ICCNC.2015.7069319.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[10] S. Dong and M. Sarem, "DDoS Attack Detection Method Based on Improved KNN With the Degree of DDoS Attack in Software-Defined Networks," in IEEE Access, vol. 8, pp. 5039-5048, 2020, doi: 10.1109/ACCESS.2019.2963077.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[11] H. Peng, Z. Sun, X. Zhao, S. Tan and Z. Sun, "A Detection Method for Anomaly Flow in Software Defined Network," in IEEE Access, vol. 6, pp. 27809-27817, 2018, doi: 10.1109/ACCESS.2018.2839684.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[12] Seungwon, Shin &amp; Yegneswaran, Vinod &amp; Porras, Phillip &amp; Gu, Guofei. (2013). AVANT-GUARD: scalable and vigilant switch flow management in software-defined networks. 10.1145/2508859.2516684.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6" name="Picture 74" descr=""/>
          <p:cNvPicPr/>
          <p:nvPr/>
        </p:nvPicPr>
        <p:blipFill>
          <a:blip r:embed="rId1"/>
          <a:stretch/>
        </p:blipFill>
        <p:spPr>
          <a:xfrm>
            <a:off x="8983080" y="49860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87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692640" y="1369080"/>
            <a:ext cx="1121400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[13] Ambrosin, Moreno &amp; Conti, Mauro &amp; De Gaspari, Fabio &amp; Poovendran, Radha. (2015). LineSwitch: Efficiently Managing Switch Flow in Software-Defined Networking while Effectively Tackling DoS Attacks. ASIACCS 2015 - Proceedings of the 10th ACM Symposium on Information, Computer and Communications Security. 10.1145/2714576.2714612.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[14] Iranmanesh, Amir &amp; Naji, Hamid. (2021). A protocol for cluster confirmations of SDN controllers against DDoS attacks. Computers &amp; Electrical Engineering. Volume 93. 10.1016/j.compeleceng.2021.107265.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[15] Islam, Md &amp; Estivill-Castro, Vladimir &amp; Rahman, Md Anisur &amp; Bossomaier, Terry. (2017). Combining K-Means and a Genetic Algorithm through a Novel Arrangement of Genetic Operators for High Quality Clustering. Expert Systems with Applications. 91. 402-417. 10.1016/j.eswa.2017.09.005.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0" name="Picture 74" descr=""/>
          <p:cNvPicPr/>
          <p:nvPr/>
        </p:nvPicPr>
        <p:blipFill>
          <a:blip r:embed="rId1"/>
          <a:stretch/>
        </p:blipFill>
        <p:spPr>
          <a:xfrm>
            <a:off x="925416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91" name="CustomShape 3"/>
          <p:cNvSpPr/>
          <p:nvPr/>
        </p:nvSpPr>
        <p:spPr>
          <a:xfrm>
            <a:off x="12308040" y="7526160"/>
            <a:ext cx="55044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27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9000">
              <a:srgbClr val="ffe38c"/>
            </a:gs>
            <a:gs pos="100000">
              <a:srgbClr val="cbcbcb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393" name="CustomShape 1"/>
          <p:cNvSpPr/>
          <p:nvPr/>
        </p:nvSpPr>
        <p:spPr>
          <a:xfrm>
            <a:off x="2177640" y="308016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7000" spc="-1" strike="noStrike">
                <a:solidFill>
                  <a:srgbClr val="000000"/>
                </a:solidFill>
                <a:latin typeface="Times New Roman"/>
              </a:rPr>
              <a:t>QUESTIONS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3F6EEA-0EA8-4024-8155-88B725C90599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Calibri Light"/>
              </a:rPr>
              <a:t>Background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0818720" y="3942360"/>
            <a:ext cx="1224360" cy="1933200"/>
            <a:chOff x="10818720" y="3942360"/>
            <a:chExt cx="1224360" cy="1933200"/>
          </a:xfrm>
        </p:grpSpPr>
        <p:sp>
          <p:nvSpPr>
            <p:cNvPr id="116" name="CustomShape 3"/>
            <p:cNvSpPr/>
            <p:nvPr/>
          </p:nvSpPr>
          <p:spPr>
            <a:xfrm>
              <a:off x="10818720" y="3957840"/>
              <a:ext cx="1224360" cy="1716120"/>
            </a:xfrm>
            <a:custGeom>
              <a:avLst/>
              <a:gdLst/>
              <a:ahLst/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4"/>
            <p:cNvSpPr/>
            <p:nvPr/>
          </p:nvSpPr>
          <p:spPr>
            <a:xfrm>
              <a:off x="10818720" y="3989160"/>
              <a:ext cx="1224360" cy="1716120"/>
            </a:xfrm>
            <a:custGeom>
              <a:avLst/>
              <a:gdLst/>
              <a:ahLst/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>
              <a:off x="10951560" y="5707080"/>
              <a:ext cx="958680" cy="168480"/>
            </a:xfrm>
            <a:custGeom>
              <a:avLst/>
              <a:gdLst/>
              <a:ahLst/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10982520" y="3942360"/>
              <a:ext cx="941760" cy="28440"/>
            </a:xfrm>
            <a:custGeom>
              <a:avLst/>
              <a:gdLst/>
              <a:ahLst/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11025000" y="4178160"/>
              <a:ext cx="759960" cy="134640"/>
            </a:xfrm>
            <a:custGeom>
              <a:avLst/>
              <a:gdLst/>
              <a:ahLst/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8"/>
            <p:cNvSpPr/>
            <p:nvPr/>
          </p:nvSpPr>
          <p:spPr>
            <a:xfrm>
              <a:off x="10928160" y="4128480"/>
              <a:ext cx="32400" cy="230400"/>
            </a:xfrm>
            <a:custGeom>
              <a:avLst/>
              <a:gdLst/>
              <a:ahLst/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11832840" y="4187520"/>
              <a:ext cx="118440" cy="118440"/>
            </a:xfrm>
            <a:custGeom>
              <a:avLst/>
              <a:gdLst/>
              <a:ahLst/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0"/>
            <p:cNvSpPr/>
            <p:nvPr/>
          </p:nvSpPr>
          <p:spPr>
            <a:xfrm>
              <a:off x="11025000" y="4552200"/>
              <a:ext cx="759960" cy="134640"/>
            </a:xfrm>
            <a:custGeom>
              <a:avLst/>
              <a:gdLst/>
              <a:ahLst/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10928160" y="4502520"/>
              <a:ext cx="32400" cy="230400"/>
            </a:xfrm>
            <a:custGeom>
              <a:avLst/>
              <a:gdLst/>
              <a:ahLst/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"/>
            <p:cNvSpPr/>
            <p:nvPr/>
          </p:nvSpPr>
          <p:spPr>
            <a:xfrm>
              <a:off x="11832840" y="4561920"/>
              <a:ext cx="118440" cy="118440"/>
            </a:xfrm>
            <a:custGeom>
              <a:avLst/>
              <a:gdLst/>
              <a:ahLst/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3"/>
            <p:cNvSpPr/>
            <p:nvPr/>
          </p:nvSpPr>
          <p:spPr>
            <a:xfrm>
              <a:off x="11039400" y="4971240"/>
              <a:ext cx="759960" cy="134640"/>
            </a:xfrm>
            <a:custGeom>
              <a:avLst/>
              <a:gdLst/>
              <a:ahLst/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4"/>
            <p:cNvSpPr/>
            <p:nvPr/>
          </p:nvSpPr>
          <p:spPr>
            <a:xfrm>
              <a:off x="10941840" y="4921560"/>
              <a:ext cx="32400" cy="230400"/>
            </a:xfrm>
            <a:custGeom>
              <a:avLst/>
              <a:gdLst/>
              <a:ahLst/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5"/>
            <p:cNvSpPr/>
            <p:nvPr/>
          </p:nvSpPr>
          <p:spPr>
            <a:xfrm>
              <a:off x="11846880" y="4980600"/>
              <a:ext cx="118440" cy="118440"/>
            </a:xfrm>
            <a:custGeom>
              <a:avLst/>
              <a:gdLst/>
              <a:ahLst/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6"/>
            <p:cNvSpPr/>
            <p:nvPr/>
          </p:nvSpPr>
          <p:spPr>
            <a:xfrm>
              <a:off x="11039400" y="5373000"/>
              <a:ext cx="759960" cy="134640"/>
            </a:xfrm>
            <a:custGeom>
              <a:avLst/>
              <a:gdLst/>
              <a:ahLst/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7"/>
            <p:cNvSpPr/>
            <p:nvPr/>
          </p:nvSpPr>
          <p:spPr>
            <a:xfrm>
              <a:off x="10941840" y="5322960"/>
              <a:ext cx="32400" cy="230400"/>
            </a:xfrm>
            <a:custGeom>
              <a:avLst/>
              <a:gdLst/>
              <a:ahLst/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8"/>
            <p:cNvSpPr/>
            <p:nvPr/>
          </p:nvSpPr>
          <p:spPr>
            <a:xfrm>
              <a:off x="11846880" y="5382360"/>
              <a:ext cx="118440" cy="118440"/>
            </a:xfrm>
            <a:custGeom>
              <a:avLst/>
              <a:gdLst/>
              <a:ahLst/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6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" name="Group 19"/>
          <p:cNvGrpSpPr/>
          <p:nvPr/>
        </p:nvGrpSpPr>
        <p:grpSpPr>
          <a:xfrm>
            <a:off x="3410640" y="3067560"/>
            <a:ext cx="1449000" cy="790200"/>
            <a:chOff x="3410640" y="3067560"/>
            <a:chExt cx="1449000" cy="790200"/>
          </a:xfrm>
        </p:grpSpPr>
        <p:sp>
          <p:nvSpPr>
            <p:cNvPr id="133" name="CustomShape 20"/>
            <p:cNvSpPr/>
            <p:nvPr/>
          </p:nvSpPr>
          <p:spPr>
            <a:xfrm rot="4099800">
              <a:off x="3451320" y="354276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 rot="4099800">
              <a:off x="3998160" y="33253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2"/>
            <p:cNvSpPr/>
            <p:nvPr/>
          </p:nvSpPr>
          <p:spPr>
            <a:xfrm rot="4099800">
              <a:off x="4544640" y="31082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roup 23"/>
          <p:cNvGrpSpPr/>
          <p:nvPr/>
        </p:nvGrpSpPr>
        <p:grpSpPr>
          <a:xfrm>
            <a:off x="3549600" y="5710680"/>
            <a:ext cx="1455480" cy="759960"/>
            <a:chOff x="3549600" y="5710680"/>
            <a:chExt cx="1455480" cy="759960"/>
          </a:xfrm>
        </p:grpSpPr>
        <p:sp>
          <p:nvSpPr>
            <p:cNvPr id="137" name="CustomShape 24"/>
            <p:cNvSpPr/>
            <p:nvPr/>
          </p:nvSpPr>
          <p:spPr>
            <a:xfrm rot="6617400">
              <a:off x="3588480" y="574956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5"/>
            <p:cNvSpPr/>
            <p:nvPr/>
          </p:nvSpPr>
          <p:spPr>
            <a:xfrm rot="6617400">
              <a:off x="4140360" y="59533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6"/>
            <p:cNvSpPr/>
            <p:nvPr/>
          </p:nvSpPr>
          <p:spPr>
            <a:xfrm rot="6617400">
              <a:off x="4691880" y="61574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27"/>
          <p:cNvGrpSpPr/>
          <p:nvPr/>
        </p:nvGrpSpPr>
        <p:grpSpPr>
          <a:xfrm>
            <a:off x="5940000" y="2725920"/>
            <a:ext cx="1224360" cy="1172160"/>
            <a:chOff x="5940000" y="2725920"/>
            <a:chExt cx="1224360" cy="1172160"/>
          </a:xfrm>
        </p:grpSpPr>
        <p:grpSp>
          <p:nvGrpSpPr>
            <p:cNvPr id="141" name="Group 28"/>
            <p:cNvGrpSpPr/>
            <p:nvPr/>
          </p:nvGrpSpPr>
          <p:grpSpPr>
            <a:xfrm>
              <a:off x="5940000" y="2725920"/>
              <a:ext cx="1224360" cy="1085400"/>
              <a:chOff x="5940000" y="2725920"/>
              <a:chExt cx="1224360" cy="1085400"/>
            </a:xfrm>
          </p:grpSpPr>
          <p:sp>
            <p:nvSpPr>
              <p:cNvPr id="142" name="CustomShape 29"/>
              <p:cNvSpPr/>
              <p:nvPr/>
            </p:nvSpPr>
            <p:spPr>
              <a:xfrm>
                <a:off x="6363720" y="3652560"/>
                <a:ext cx="364320" cy="15480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30"/>
              <p:cNvSpPr/>
              <p:nvPr/>
            </p:nvSpPr>
            <p:spPr>
              <a:xfrm>
                <a:off x="5940000" y="2725920"/>
                <a:ext cx="1224360" cy="9378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31"/>
              <p:cNvSpPr/>
              <p:nvPr/>
            </p:nvSpPr>
            <p:spPr>
              <a:xfrm>
                <a:off x="6993000" y="3651120"/>
                <a:ext cx="82080" cy="151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32"/>
              <p:cNvSpPr/>
              <p:nvPr/>
            </p:nvSpPr>
            <p:spPr>
              <a:xfrm>
                <a:off x="5946120" y="2733480"/>
                <a:ext cx="1210680" cy="8215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33"/>
              <p:cNvSpPr/>
              <p:nvPr/>
            </p:nvSpPr>
            <p:spPr>
              <a:xfrm>
                <a:off x="6364440" y="3788280"/>
                <a:ext cx="364320" cy="230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34"/>
              <p:cNvSpPr/>
              <p:nvPr/>
            </p:nvSpPr>
            <p:spPr>
              <a:xfrm>
                <a:off x="5946120" y="3550320"/>
                <a:ext cx="1210680" cy="1083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35"/>
              <p:cNvSpPr/>
              <p:nvPr/>
            </p:nvSpPr>
            <p:spPr>
              <a:xfrm>
                <a:off x="5990760" y="2793240"/>
                <a:ext cx="1122480" cy="71316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36"/>
              <p:cNvSpPr/>
              <p:nvPr/>
            </p:nvSpPr>
            <p:spPr>
              <a:xfrm>
                <a:off x="6479640" y="2798640"/>
                <a:ext cx="633600" cy="70776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" name="Group 37"/>
            <p:cNvGrpSpPr/>
            <p:nvPr/>
          </p:nvGrpSpPr>
          <p:grpSpPr>
            <a:xfrm>
              <a:off x="6773040" y="3220920"/>
              <a:ext cx="302040" cy="677160"/>
              <a:chOff x="6773040" y="3220920"/>
              <a:chExt cx="302040" cy="677160"/>
            </a:xfrm>
          </p:grpSpPr>
          <p:sp>
            <p:nvSpPr>
              <p:cNvPr id="151" name="CustomShape 38"/>
              <p:cNvSpPr/>
              <p:nvPr/>
            </p:nvSpPr>
            <p:spPr>
              <a:xfrm>
                <a:off x="6775920" y="3220920"/>
                <a:ext cx="299160" cy="6771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39"/>
              <p:cNvSpPr/>
              <p:nvPr/>
            </p:nvSpPr>
            <p:spPr>
              <a:xfrm>
                <a:off x="6777720" y="3224880"/>
                <a:ext cx="295920" cy="6696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40"/>
              <p:cNvSpPr/>
              <p:nvPr/>
            </p:nvSpPr>
            <p:spPr>
              <a:xfrm>
                <a:off x="6793560" y="3242160"/>
                <a:ext cx="264240" cy="63432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41"/>
              <p:cNvSpPr/>
              <p:nvPr/>
            </p:nvSpPr>
            <p:spPr>
              <a:xfrm>
                <a:off x="6851880" y="3232440"/>
                <a:ext cx="147240" cy="298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42"/>
              <p:cNvSpPr/>
              <p:nvPr/>
            </p:nvSpPr>
            <p:spPr>
              <a:xfrm>
                <a:off x="6773040" y="3309120"/>
                <a:ext cx="3240" cy="244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43"/>
              <p:cNvSpPr/>
              <p:nvPr/>
            </p:nvSpPr>
            <p:spPr>
              <a:xfrm>
                <a:off x="6773040" y="3420000"/>
                <a:ext cx="3240" cy="482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7" name="Group 44"/>
              <p:cNvGrpSpPr/>
              <p:nvPr/>
            </p:nvGrpSpPr>
            <p:grpSpPr>
              <a:xfrm>
                <a:off x="6896520" y="3244680"/>
                <a:ext cx="57960" cy="11160"/>
                <a:chOff x="6896520" y="3244680"/>
                <a:chExt cx="57960" cy="11160"/>
              </a:xfrm>
            </p:grpSpPr>
            <p:sp>
              <p:nvSpPr>
                <p:cNvPr id="158" name="CustomShape 45"/>
                <p:cNvSpPr/>
                <p:nvPr/>
              </p:nvSpPr>
              <p:spPr>
                <a:xfrm>
                  <a:off x="6896520" y="3247920"/>
                  <a:ext cx="41040" cy="468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" name="CustomShape 46"/>
                <p:cNvSpPr/>
                <p:nvPr/>
              </p:nvSpPr>
              <p:spPr>
                <a:xfrm>
                  <a:off x="6944760" y="3244680"/>
                  <a:ext cx="9720" cy="1116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0" name="CustomShape 47"/>
              <p:cNvSpPr/>
              <p:nvPr/>
            </p:nvSpPr>
            <p:spPr>
              <a:xfrm>
                <a:off x="6844680" y="3242160"/>
                <a:ext cx="212760" cy="63432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1" name="Group 48"/>
          <p:cNvGrpSpPr/>
          <p:nvPr/>
        </p:nvGrpSpPr>
        <p:grpSpPr>
          <a:xfrm>
            <a:off x="981720" y="3507480"/>
            <a:ext cx="1932840" cy="2220480"/>
            <a:chOff x="981720" y="3507480"/>
            <a:chExt cx="1932840" cy="2220480"/>
          </a:xfrm>
        </p:grpSpPr>
        <p:sp>
          <p:nvSpPr>
            <p:cNvPr id="162" name="CustomShape 49"/>
            <p:cNvSpPr/>
            <p:nvPr/>
          </p:nvSpPr>
          <p:spPr>
            <a:xfrm>
              <a:off x="981720" y="3507480"/>
              <a:ext cx="1932840" cy="2081160"/>
            </a:xfrm>
            <a:custGeom>
              <a:avLst/>
              <a:gdLst/>
              <a:ahLst/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50"/>
            <p:cNvSpPr/>
            <p:nvPr/>
          </p:nvSpPr>
          <p:spPr>
            <a:xfrm>
              <a:off x="1283760" y="4896000"/>
              <a:ext cx="1309320" cy="831960"/>
            </a:xfrm>
            <a:custGeom>
              <a:avLst/>
              <a:gdLst/>
              <a:ahLst/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rgbClr val="59595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51"/>
            <p:cNvSpPr/>
            <p:nvPr/>
          </p:nvSpPr>
          <p:spPr>
            <a:xfrm>
              <a:off x="1334520" y="3507480"/>
              <a:ext cx="1217880" cy="812880"/>
            </a:xfrm>
            <a:custGeom>
              <a:avLst/>
              <a:gdLst/>
              <a:ahLst/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52"/>
            <p:cNvSpPr/>
            <p:nvPr/>
          </p:nvSpPr>
          <p:spPr>
            <a:xfrm>
              <a:off x="1323720" y="5662080"/>
              <a:ext cx="1228320" cy="23760"/>
            </a:xfrm>
            <a:custGeom>
              <a:avLst/>
              <a:gdLst/>
              <a:ahLst/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rgbClr val="26262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3"/>
            <p:cNvSpPr/>
            <p:nvPr/>
          </p:nvSpPr>
          <p:spPr>
            <a:xfrm>
              <a:off x="1645200" y="4235400"/>
              <a:ext cx="606600" cy="335880"/>
            </a:xfrm>
            <a:custGeom>
              <a:avLst/>
              <a:gdLst/>
              <a:ahLst/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54"/>
            <p:cNvSpPr/>
            <p:nvPr/>
          </p:nvSpPr>
          <p:spPr>
            <a:xfrm>
              <a:off x="1729440" y="4145040"/>
              <a:ext cx="154800" cy="82080"/>
            </a:xfrm>
            <a:custGeom>
              <a:avLst/>
              <a:gdLst/>
              <a:ahLst/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5"/>
            <p:cNvSpPr/>
            <p:nvPr/>
          </p:nvSpPr>
          <p:spPr>
            <a:xfrm>
              <a:off x="2012040" y="4146840"/>
              <a:ext cx="153360" cy="81360"/>
            </a:xfrm>
            <a:custGeom>
              <a:avLst/>
              <a:gdLst/>
              <a:ahLst/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" name="Group 56"/>
          <p:cNvGrpSpPr/>
          <p:nvPr/>
        </p:nvGrpSpPr>
        <p:grpSpPr>
          <a:xfrm>
            <a:off x="5990760" y="4260240"/>
            <a:ext cx="1224360" cy="1172160"/>
            <a:chOff x="5990760" y="4260240"/>
            <a:chExt cx="1224360" cy="1172160"/>
          </a:xfrm>
        </p:grpSpPr>
        <p:grpSp>
          <p:nvGrpSpPr>
            <p:cNvPr id="170" name="Group 57"/>
            <p:cNvGrpSpPr/>
            <p:nvPr/>
          </p:nvGrpSpPr>
          <p:grpSpPr>
            <a:xfrm>
              <a:off x="5990760" y="4260240"/>
              <a:ext cx="1224360" cy="1085400"/>
              <a:chOff x="5990760" y="4260240"/>
              <a:chExt cx="1224360" cy="1085400"/>
            </a:xfrm>
          </p:grpSpPr>
          <p:sp>
            <p:nvSpPr>
              <p:cNvPr id="171" name="CustomShape 58"/>
              <p:cNvSpPr/>
              <p:nvPr/>
            </p:nvSpPr>
            <p:spPr>
              <a:xfrm>
                <a:off x="6414480" y="5186880"/>
                <a:ext cx="364320" cy="15480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59"/>
              <p:cNvSpPr/>
              <p:nvPr/>
            </p:nvSpPr>
            <p:spPr>
              <a:xfrm>
                <a:off x="5990760" y="4260240"/>
                <a:ext cx="1224360" cy="9378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60"/>
              <p:cNvSpPr/>
              <p:nvPr/>
            </p:nvSpPr>
            <p:spPr>
              <a:xfrm>
                <a:off x="7044120" y="5185080"/>
                <a:ext cx="82080" cy="151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61"/>
              <p:cNvSpPr/>
              <p:nvPr/>
            </p:nvSpPr>
            <p:spPr>
              <a:xfrm>
                <a:off x="5996880" y="4267800"/>
                <a:ext cx="1210680" cy="8215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62"/>
              <p:cNvSpPr/>
              <p:nvPr/>
            </p:nvSpPr>
            <p:spPr>
              <a:xfrm>
                <a:off x="6415200" y="5322600"/>
                <a:ext cx="364320" cy="230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63"/>
              <p:cNvSpPr/>
              <p:nvPr/>
            </p:nvSpPr>
            <p:spPr>
              <a:xfrm>
                <a:off x="5996880" y="5084280"/>
                <a:ext cx="1210680" cy="1083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64"/>
              <p:cNvSpPr/>
              <p:nvPr/>
            </p:nvSpPr>
            <p:spPr>
              <a:xfrm>
                <a:off x="6041880" y="4327560"/>
                <a:ext cx="1122480" cy="71316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65"/>
              <p:cNvSpPr/>
              <p:nvPr/>
            </p:nvSpPr>
            <p:spPr>
              <a:xfrm>
                <a:off x="6530760" y="4332960"/>
                <a:ext cx="633600" cy="70776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" name="Group 66"/>
            <p:cNvGrpSpPr/>
            <p:nvPr/>
          </p:nvGrpSpPr>
          <p:grpSpPr>
            <a:xfrm>
              <a:off x="6824160" y="4755240"/>
              <a:ext cx="302040" cy="677160"/>
              <a:chOff x="6824160" y="4755240"/>
              <a:chExt cx="302040" cy="677160"/>
            </a:xfrm>
          </p:grpSpPr>
          <p:sp>
            <p:nvSpPr>
              <p:cNvPr id="180" name="CustomShape 67"/>
              <p:cNvSpPr/>
              <p:nvPr/>
            </p:nvSpPr>
            <p:spPr>
              <a:xfrm>
                <a:off x="6827040" y="4755240"/>
                <a:ext cx="299160" cy="6771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68"/>
              <p:cNvSpPr/>
              <p:nvPr/>
            </p:nvSpPr>
            <p:spPr>
              <a:xfrm>
                <a:off x="6828480" y="4758840"/>
                <a:ext cx="295920" cy="6696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69"/>
              <p:cNvSpPr/>
              <p:nvPr/>
            </p:nvSpPr>
            <p:spPr>
              <a:xfrm>
                <a:off x="6844320" y="4776480"/>
                <a:ext cx="264240" cy="63432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70"/>
              <p:cNvSpPr/>
              <p:nvPr/>
            </p:nvSpPr>
            <p:spPr>
              <a:xfrm>
                <a:off x="6903000" y="4766760"/>
                <a:ext cx="147240" cy="298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71"/>
              <p:cNvSpPr/>
              <p:nvPr/>
            </p:nvSpPr>
            <p:spPr>
              <a:xfrm>
                <a:off x="6824160" y="4843080"/>
                <a:ext cx="3240" cy="244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72"/>
              <p:cNvSpPr/>
              <p:nvPr/>
            </p:nvSpPr>
            <p:spPr>
              <a:xfrm>
                <a:off x="6824160" y="4954320"/>
                <a:ext cx="3240" cy="482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6" name="Group 73"/>
              <p:cNvGrpSpPr/>
              <p:nvPr/>
            </p:nvGrpSpPr>
            <p:grpSpPr>
              <a:xfrm>
                <a:off x="6947280" y="4778640"/>
                <a:ext cx="58320" cy="11160"/>
                <a:chOff x="6947280" y="4778640"/>
                <a:chExt cx="58320" cy="11160"/>
              </a:xfrm>
            </p:grpSpPr>
            <p:sp>
              <p:nvSpPr>
                <p:cNvPr id="187" name="CustomShape 74"/>
                <p:cNvSpPr/>
                <p:nvPr/>
              </p:nvSpPr>
              <p:spPr>
                <a:xfrm>
                  <a:off x="6947280" y="4782240"/>
                  <a:ext cx="41040" cy="468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" name="CustomShape 75"/>
                <p:cNvSpPr/>
                <p:nvPr/>
              </p:nvSpPr>
              <p:spPr>
                <a:xfrm>
                  <a:off x="6995880" y="4778640"/>
                  <a:ext cx="9720" cy="1116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9" name="CustomShape 76"/>
              <p:cNvSpPr/>
              <p:nvPr/>
            </p:nvSpPr>
            <p:spPr>
              <a:xfrm>
                <a:off x="6895800" y="4776480"/>
                <a:ext cx="212760" cy="63432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0" name="Group 77"/>
          <p:cNvGrpSpPr/>
          <p:nvPr/>
        </p:nvGrpSpPr>
        <p:grpSpPr>
          <a:xfrm>
            <a:off x="5949000" y="5876280"/>
            <a:ext cx="1224360" cy="1172160"/>
            <a:chOff x="5949000" y="5876280"/>
            <a:chExt cx="1224360" cy="1172160"/>
          </a:xfrm>
        </p:grpSpPr>
        <p:grpSp>
          <p:nvGrpSpPr>
            <p:cNvPr id="191" name="Group 78"/>
            <p:cNvGrpSpPr/>
            <p:nvPr/>
          </p:nvGrpSpPr>
          <p:grpSpPr>
            <a:xfrm>
              <a:off x="5949000" y="5876280"/>
              <a:ext cx="1224360" cy="1085400"/>
              <a:chOff x="5949000" y="5876280"/>
              <a:chExt cx="1224360" cy="1085400"/>
            </a:xfrm>
          </p:grpSpPr>
          <p:sp>
            <p:nvSpPr>
              <p:cNvPr id="192" name="CustomShape 79"/>
              <p:cNvSpPr/>
              <p:nvPr/>
            </p:nvSpPr>
            <p:spPr>
              <a:xfrm>
                <a:off x="6372720" y="6802920"/>
                <a:ext cx="364320" cy="15480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80"/>
              <p:cNvSpPr/>
              <p:nvPr/>
            </p:nvSpPr>
            <p:spPr>
              <a:xfrm>
                <a:off x="5949000" y="5876280"/>
                <a:ext cx="1224360" cy="9378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81"/>
              <p:cNvSpPr/>
              <p:nvPr/>
            </p:nvSpPr>
            <p:spPr>
              <a:xfrm>
                <a:off x="7002000" y="6801480"/>
                <a:ext cx="82080" cy="151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82"/>
              <p:cNvSpPr/>
              <p:nvPr/>
            </p:nvSpPr>
            <p:spPr>
              <a:xfrm>
                <a:off x="5955120" y="5883840"/>
                <a:ext cx="1210680" cy="8215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83"/>
              <p:cNvSpPr/>
              <p:nvPr/>
            </p:nvSpPr>
            <p:spPr>
              <a:xfrm>
                <a:off x="6373440" y="6938640"/>
                <a:ext cx="364320" cy="230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84"/>
              <p:cNvSpPr/>
              <p:nvPr/>
            </p:nvSpPr>
            <p:spPr>
              <a:xfrm>
                <a:off x="5955120" y="6700680"/>
                <a:ext cx="1210680" cy="1083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85"/>
              <p:cNvSpPr/>
              <p:nvPr/>
            </p:nvSpPr>
            <p:spPr>
              <a:xfrm>
                <a:off x="5999760" y="5943600"/>
                <a:ext cx="1122480" cy="71316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86"/>
              <p:cNvSpPr/>
              <p:nvPr/>
            </p:nvSpPr>
            <p:spPr>
              <a:xfrm>
                <a:off x="6488640" y="5949000"/>
                <a:ext cx="633600" cy="70776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0" name="Group 87"/>
            <p:cNvGrpSpPr/>
            <p:nvPr/>
          </p:nvGrpSpPr>
          <p:grpSpPr>
            <a:xfrm>
              <a:off x="6782040" y="6371280"/>
              <a:ext cx="302040" cy="677160"/>
              <a:chOff x="6782040" y="6371280"/>
              <a:chExt cx="302040" cy="677160"/>
            </a:xfrm>
          </p:grpSpPr>
          <p:sp>
            <p:nvSpPr>
              <p:cNvPr id="201" name="CustomShape 88"/>
              <p:cNvSpPr/>
              <p:nvPr/>
            </p:nvSpPr>
            <p:spPr>
              <a:xfrm>
                <a:off x="6784920" y="6371280"/>
                <a:ext cx="299160" cy="6771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89"/>
              <p:cNvSpPr/>
              <p:nvPr/>
            </p:nvSpPr>
            <p:spPr>
              <a:xfrm>
                <a:off x="6786720" y="6374880"/>
                <a:ext cx="295920" cy="6696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90"/>
              <p:cNvSpPr/>
              <p:nvPr/>
            </p:nvSpPr>
            <p:spPr>
              <a:xfrm>
                <a:off x="6802560" y="6392520"/>
                <a:ext cx="264240" cy="63432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91"/>
              <p:cNvSpPr/>
              <p:nvPr/>
            </p:nvSpPr>
            <p:spPr>
              <a:xfrm>
                <a:off x="6860880" y="6382800"/>
                <a:ext cx="147240" cy="298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92"/>
              <p:cNvSpPr/>
              <p:nvPr/>
            </p:nvSpPr>
            <p:spPr>
              <a:xfrm>
                <a:off x="6782040" y="6459480"/>
                <a:ext cx="3240" cy="244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93"/>
              <p:cNvSpPr/>
              <p:nvPr/>
            </p:nvSpPr>
            <p:spPr>
              <a:xfrm>
                <a:off x="6782040" y="6570360"/>
                <a:ext cx="3240" cy="482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7" name="Group 94"/>
              <p:cNvGrpSpPr/>
              <p:nvPr/>
            </p:nvGrpSpPr>
            <p:grpSpPr>
              <a:xfrm>
                <a:off x="6905520" y="6395040"/>
                <a:ext cx="57960" cy="11160"/>
                <a:chOff x="6905520" y="6395040"/>
                <a:chExt cx="57960" cy="11160"/>
              </a:xfrm>
            </p:grpSpPr>
            <p:sp>
              <p:nvSpPr>
                <p:cNvPr id="208" name="CustomShape 95"/>
                <p:cNvSpPr/>
                <p:nvPr/>
              </p:nvSpPr>
              <p:spPr>
                <a:xfrm>
                  <a:off x="6905520" y="6398280"/>
                  <a:ext cx="41040" cy="468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" name="CustomShape 96"/>
                <p:cNvSpPr/>
                <p:nvPr/>
              </p:nvSpPr>
              <p:spPr>
                <a:xfrm>
                  <a:off x="6953760" y="6395040"/>
                  <a:ext cx="9720" cy="1116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0" name="CustomShape 97"/>
              <p:cNvSpPr/>
              <p:nvPr/>
            </p:nvSpPr>
            <p:spPr>
              <a:xfrm>
                <a:off x="6853680" y="6392520"/>
                <a:ext cx="212760" cy="63432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1" name="Group 98"/>
          <p:cNvGrpSpPr/>
          <p:nvPr/>
        </p:nvGrpSpPr>
        <p:grpSpPr>
          <a:xfrm>
            <a:off x="3899520" y="4597920"/>
            <a:ext cx="1450080" cy="273960"/>
            <a:chOff x="3899520" y="4597920"/>
            <a:chExt cx="1450080" cy="273960"/>
          </a:xfrm>
        </p:grpSpPr>
        <p:sp>
          <p:nvSpPr>
            <p:cNvPr id="212" name="CustomShape 99"/>
            <p:cNvSpPr/>
            <p:nvPr/>
          </p:nvSpPr>
          <p:spPr>
            <a:xfrm rot="5400000">
              <a:off x="3899520" y="45979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00"/>
            <p:cNvSpPr/>
            <p:nvPr/>
          </p:nvSpPr>
          <p:spPr>
            <a:xfrm rot="5400000">
              <a:off x="4487760" y="45979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01"/>
            <p:cNvSpPr/>
            <p:nvPr/>
          </p:nvSpPr>
          <p:spPr>
            <a:xfrm rot="5400000">
              <a:off x="5075640" y="45979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" name="Group 102"/>
          <p:cNvGrpSpPr/>
          <p:nvPr/>
        </p:nvGrpSpPr>
        <p:grpSpPr>
          <a:xfrm>
            <a:off x="7776000" y="2961720"/>
            <a:ext cx="1463040" cy="713880"/>
            <a:chOff x="7776000" y="2961720"/>
            <a:chExt cx="1463040" cy="713880"/>
          </a:xfrm>
        </p:grpSpPr>
        <p:sp>
          <p:nvSpPr>
            <p:cNvPr id="216" name="CustomShape 103"/>
            <p:cNvSpPr/>
            <p:nvPr/>
          </p:nvSpPr>
          <p:spPr>
            <a:xfrm rot="6493800">
              <a:off x="7812000" y="299736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04"/>
            <p:cNvSpPr/>
            <p:nvPr/>
          </p:nvSpPr>
          <p:spPr>
            <a:xfrm rot="6493800">
              <a:off x="8370360" y="31813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05"/>
            <p:cNvSpPr/>
            <p:nvPr/>
          </p:nvSpPr>
          <p:spPr>
            <a:xfrm rot="6493800">
              <a:off x="8929080" y="336528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106"/>
          <p:cNvGrpSpPr/>
          <p:nvPr/>
        </p:nvGrpSpPr>
        <p:grpSpPr>
          <a:xfrm>
            <a:off x="7831080" y="5886000"/>
            <a:ext cx="1448280" cy="794880"/>
            <a:chOff x="7831080" y="5886000"/>
            <a:chExt cx="1448280" cy="794880"/>
          </a:xfrm>
        </p:grpSpPr>
        <p:sp>
          <p:nvSpPr>
            <p:cNvPr id="220" name="CustomShape 107"/>
            <p:cNvSpPr/>
            <p:nvPr/>
          </p:nvSpPr>
          <p:spPr>
            <a:xfrm rot="4087200">
              <a:off x="7872120" y="636552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8"/>
            <p:cNvSpPr/>
            <p:nvPr/>
          </p:nvSpPr>
          <p:spPr>
            <a:xfrm rot="4087200">
              <a:off x="8418240" y="614628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09"/>
            <p:cNvSpPr/>
            <p:nvPr/>
          </p:nvSpPr>
          <p:spPr>
            <a:xfrm rot="4087200">
              <a:off x="8964000" y="59270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110"/>
          <p:cNvGrpSpPr/>
          <p:nvPr/>
        </p:nvGrpSpPr>
        <p:grpSpPr>
          <a:xfrm>
            <a:off x="8100720" y="4694040"/>
            <a:ext cx="1450440" cy="273960"/>
            <a:chOff x="8100720" y="4694040"/>
            <a:chExt cx="1450440" cy="273960"/>
          </a:xfrm>
        </p:grpSpPr>
        <p:sp>
          <p:nvSpPr>
            <p:cNvPr id="224" name="CustomShape 111"/>
            <p:cNvSpPr/>
            <p:nvPr/>
          </p:nvSpPr>
          <p:spPr>
            <a:xfrm rot="5400000">
              <a:off x="8100720" y="46940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12"/>
            <p:cNvSpPr/>
            <p:nvPr/>
          </p:nvSpPr>
          <p:spPr>
            <a:xfrm rot="5400000">
              <a:off x="8688960" y="46940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13"/>
            <p:cNvSpPr/>
            <p:nvPr/>
          </p:nvSpPr>
          <p:spPr>
            <a:xfrm rot="5400000">
              <a:off x="9277200" y="4694040"/>
              <a:ext cx="273960" cy="273960"/>
            </a:xfrm>
            <a:prstGeom prst="triangle">
              <a:avLst>
                <a:gd name="adj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CustomShape 114"/>
          <p:cNvSpPr/>
          <p:nvPr/>
        </p:nvSpPr>
        <p:spPr>
          <a:xfrm>
            <a:off x="1025280" y="3016440"/>
            <a:ext cx="17182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4472c4"/>
                </a:solidFill>
                <a:latin typeface="Calibri"/>
              </a:rPr>
              <a:t>ATTACKER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115"/>
          <p:cNvSpPr/>
          <p:nvPr/>
        </p:nvSpPr>
        <p:spPr>
          <a:xfrm>
            <a:off x="10818720" y="3517200"/>
            <a:ext cx="1634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d7d31"/>
                </a:solidFill>
                <a:latin typeface="Calibri"/>
              </a:rPr>
              <a:t>VICTIM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116"/>
          <p:cNvSpPr/>
          <p:nvPr/>
        </p:nvSpPr>
        <p:spPr>
          <a:xfrm>
            <a:off x="5891040" y="2246040"/>
            <a:ext cx="1634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c000"/>
                </a:solidFill>
                <a:latin typeface="Calibri"/>
              </a:rPr>
              <a:t>BOTNETS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0" name="Picture 195" descr=""/>
          <p:cNvPicPr/>
          <p:nvPr/>
        </p:nvPicPr>
        <p:blipFill>
          <a:blip r:embed="rId1"/>
          <a:stretch/>
        </p:blipFill>
        <p:spPr>
          <a:xfrm>
            <a:off x="8892720" y="44136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31" name="CustomShape 117"/>
          <p:cNvSpPr/>
          <p:nvPr/>
        </p:nvSpPr>
        <p:spPr>
          <a:xfrm>
            <a:off x="1245384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3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2. PROBLEM STATEMENTS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1747E5-729A-45DA-B61D-1EA362571F31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703960" y="6447960"/>
            <a:ext cx="766764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Fjalla One"/>
              </a:rPr>
              <a:t>“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Fjalla One"/>
              </a:rPr>
              <a:t>The first step to solve a problem is to find the problem.”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Problem Statement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4880" y="1667880"/>
            <a:ext cx="11347560" cy="60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Impact of a DDOS attack usually consists of loss of services.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In case of  DDOS detection and prevention based (Research Gap).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Maximum Controller detection overhead [1]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150 switches in a system can handle up to 20,000 new flow requests.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computational overhead impact controller performance.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multiple OpenFlow controllers mitigate the problem</a:t>
            </a:r>
            <a:endParaRPr b="0" lang="en-US" sz="2800" spc="-1" strike="noStrike">
              <a:latin typeface="Arial"/>
            </a:endParaRPr>
          </a:p>
          <a:p>
            <a:pPr marL="1022400"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8002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False Negative and False Positive Value 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False negative values when parameter set to a low value. [6]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Attacker will low flow does less damage</a:t>
            </a:r>
            <a:endParaRPr b="0" lang="en-US" sz="2800" spc="-1" strike="noStrike">
              <a:latin typeface="Arial"/>
            </a:endParaRPr>
          </a:p>
          <a:p>
            <a:pPr lvl="2" marL="1257480" indent="-34272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Multiple combination of machine learning algorithm mitigate the problem [2]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8" name="Picture 74" descr=""/>
          <p:cNvPicPr/>
          <p:nvPr/>
        </p:nvPicPr>
        <p:blipFill>
          <a:blip r:embed="rId1"/>
          <a:stretch/>
        </p:blipFill>
        <p:spPr>
          <a:xfrm>
            <a:off x="906984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45000">
              <a:srgbClr val="ffecb3"/>
            </a:gs>
            <a:gs pos="100000">
              <a:srgbClr val="ffe38c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30_0" descr=""/>
          <p:cNvPicPr/>
          <p:nvPr/>
        </p:nvPicPr>
        <p:blipFill>
          <a:blip r:embed="rId1"/>
          <a:stretch/>
        </p:blipFill>
        <p:spPr>
          <a:xfrm>
            <a:off x="729720" y="8344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4629240" y="4829400"/>
            <a:ext cx="76676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90000"/>
              </a:lnSpc>
            </a:pPr>
            <a:r>
              <a:rPr b="1" lang="en-GB" sz="7000" spc="-1" strike="noStrike">
                <a:solidFill>
                  <a:srgbClr val="000000"/>
                </a:solidFill>
                <a:latin typeface="Times New Roman"/>
              </a:rPr>
              <a:t>3. CONCEPTUAL MODEL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9834120" y="7640640"/>
            <a:ext cx="2941920" cy="437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4720AF-3C37-47D1-8632-F61494B24883}" type="slidenum">
              <a:rPr b="0" lang="en-US" sz="2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71760" y="1672920"/>
            <a:ext cx="1046664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45" name="Picture 74_0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1803600" y="725004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 Conceptual Analysis Model of NSL-KDD Dataset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4923000" y="2170080"/>
            <a:ext cx="2666520" cy="45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47040" y="407520"/>
            <a:ext cx="12412080" cy="86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74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Conceptual Model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48640" y="1276200"/>
            <a:ext cx="104666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StarSymbol"/>
              <a:buAutoNum type="alphaLcParenR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 1 Conceptual Algorithm based on NSL-KDD Dataset</a:t>
            </a:r>
            <a:endParaRPr b="0" lang="en-US" sz="202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20" spc="-1" strike="noStrike">
                <a:solidFill>
                  <a:srgbClr val="262626"/>
                </a:solidFill>
                <a:latin typeface="Times New Roman"/>
              </a:rPr>
              <a:t>3.1.1 Data Analysis and Processing</a:t>
            </a:r>
            <a:endParaRPr b="0" lang="en-US" sz="2020" spc="-1" strike="noStrike">
              <a:latin typeface="Arial"/>
            </a:endParaRPr>
          </a:p>
        </p:txBody>
      </p:sp>
      <p:pic>
        <p:nvPicPr>
          <p:cNvPr id="251" name="Picture 74_4" descr=""/>
          <p:cNvPicPr/>
          <p:nvPr/>
        </p:nvPicPr>
        <p:blipFill>
          <a:blip r:embed="rId1"/>
          <a:stretch/>
        </p:blipFill>
        <p:spPr>
          <a:xfrm>
            <a:off x="9064800" y="499680"/>
            <a:ext cx="3474720" cy="68400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3566160" y="649224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3.1.1 Features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12402720" y="7505280"/>
            <a:ext cx="35640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780480" y="2103120"/>
            <a:ext cx="1046664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Training Data set divided as 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protocol_type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services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flag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262626"/>
                </a:solidFill>
                <a:latin typeface="Times New Roman"/>
              </a:rPr>
              <a:t>label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3474720" y="4480560"/>
            <a:ext cx="2429280" cy="201168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7102080" y="4429440"/>
            <a:ext cx="2133360" cy="1971360"/>
          </a:xfrm>
          <a:prstGeom prst="rect">
            <a:avLst/>
          </a:prstGeom>
          <a:ln>
            <a:noFill/>
          </a:ln>
        </p:spPr>
      </p:pic>
      <p:sp>
        <p:nvSpPr>
          <p:cNvPr id="257" name="CustomShape 6"/>
          <p:cNvSpPr/>
          <p:nvPr/>
        </p:nvSpPr>
        <p:spPr>
          <a:xfrm>
            <a:off x="7132320" y="6492240"/>
            <a:ext cx="999216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020" spc="-1" strike="noStrike">
                <a:solidFill>
                  <a:srgbClr val="262626"/>
                </a:solidFill>
                <a:latin typeface="Times New Roman"/>
              </a:rPr>
              <a:t>Fig 3.1.2 Distributions</a:t>
            </a:r>
            <a:endParaRPr b="0" lang="en-US" sz="20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  <dc:description/>
  <dc:language>en-US</dc:language>
  <cp:lastModifiedBy/>
  <dcterms:modified xsi:type="dcterms:W3CDTF">2022-05-22T15:01:09Z</dcterms:modified>
  <cp:revision>150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