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31"/>
  </p:notesMasterIdLst>
  <p:handoutMasterIdLst>
    <p:handoutMasterId r:id="rId32"/>
  </p:handoutMasterIdLst>
  <p:sldIdLst>
    <p:sldId id="349" r:id="rId3"/>
    <p:sldId id="367" r:id="rId4"/>
    <p:sldId id="368" r:id="rId5"/>
    <p:sldId id="307" r:id="rId6"/>
    <p:sldId id="388" r:id="rId7"/>
    <p:sldId id="310" r:id="rId8"/>
    <p:sldId id="370" r:id="rId9"/>
    <p:sldId id="360" r:id="rId10"/>
    <p:sldId id="359" r:id="rId11"/>
    <p:sldId id="361" r:id="rId12"/>
    <p:sldId id="389" r:id="rId13"/>
    <p:sldId id="364" r:id="rId14"/>
    <p:sldId id="390" r:id="rId15"/>
    <p:sldId id="366" r:id="rId16"/>
    <p:sldId id="383" r:id="rId17"/>
    <p:sldId id="385" r:id="rId18"/>
    <p:sldId id="386" r:id="rId19"/>
    <p:sldId id="387" r:id="rId20"/>
    <p:sldId id="391" r:id="rId21"/>
    <p:sldId id="374" r:id="rId22"/>
    <p:sldId id="392" r:id="rId23"/>
    <p:sldId id="376" r:id="rId24"/>
    <p:sldId id="393" r:id="rId25"/>
    <p:sldId id="378" r:id="rId26"/>
    <p:sldId id="380" r:id="rId27"/>
    <p:sldId id="379" r:id="rId28"/>
    <p:sldId id="381" r:id="rId29"/>
    <p:sldId id="382" r:id="rId30"/>
  </p:sldIdLst>
  <p:sldSz cx="13076238" cy="8229600"/>
  <p:notesSz cx="6858000" cy="9144000"/>
  <p:defaultTextStyle>
    <a:defPPr>
      <a:defRPr lang="en-US"/>
    </a:defPPr>
    <a:lvl1pPr marL="0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1pPr>
    <a:lvl2pPr marL="511262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2pPr>
    <a:lvl3pPr marL="1022524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3pPr>
    <a:lvl4pPr marL="1533787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4pPr>
    <a:lvl5pPr marL="2045048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5pPr>
    <a:lvl6pPr marL="2556311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6pPr>
    <a:lvl7pPr marL="3067573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7pPr>
    <a:lvl8pPr marL="3578834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8pPr>
    <a:lvl9pPr marL="4090097" algn="l" defTabSz="1022524" rtl="0" eaLnBrk="1" latinLnBrk="0" hangingPunct="1">
      <a:defRPr sz="2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3" userDrawn="1">
          <p15:clr>
            <a:srgbClr val="A4A3A4"/>
          </p15:clr>
        </p15:guide>
        <p15:guide id="2" pos="4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 showGuides="1">
      <p:cViewPr>
        <p:scale>
          <a:sx n="60" d="100"/>
          <a:sy n="60" d="100"/>
        </p:scale>
        <p:origin x="972" y="42"/>
      </p:cViewPr>
      <p:guideLst>
        <p:guide orient="horz" pos="2563"/>
        <p:guide pos="4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72FF27-627E-4692-8B7E-59D0F940AB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7A3E7-B45D-4CF1-B656-B337984CA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6C3F-EC49-4564-A148-455CF0B571BE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254B6-4F6F-49E7-96C3-DD26F9F59A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8052F-E6B0-4281-9BC2-E8BEF3873C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DB6DC-C6CF-464B-905A-A825C74F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1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143000"/>
            <a:ext cx="490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511262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1022524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533787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2045048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2556311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3067573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3578834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4090097" algn="l" defTabSz="1022524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2CF7-2352-41D6-9301-750621939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530" y="1346836"/>
            <a:ext cx="9807179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EF756-AB7A-4F44-BA81-19602D6C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530" y="4322446"/>
            <a:ext cx="9807179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7B5A-3BB8-4D79-AC81-5D939786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0C34-4B1C-489E-99D7-20E3FF5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AA6-FFB6-47C3-9F90-DB72ABE1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B59-8998-44B3-9D53-C42684D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A58F-604E-43C2-B3BF-B19A4BBCE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03B6-5400-471B-93B8-96261868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81B4-C956-47B1-A047-9F56AED3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E53E-A463-4355-9B67-FB20BB0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DBC89-D3B0-463C-BA0F-EEDAB2815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7683" y="438150"/>
            <a:ext cx="281956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104B9-C697-485B-85C1-F917F247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8992" y="438150"/>
            <a:ext cx="829523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6DCB-0CA6-49BA-9A71-38F56277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2A72-DED1-4D15-B53A-EF865C1A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2DBD-2361-47BB-9FE6-615E9E5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30" y="1346836"/>
            <a:ext cx="9807179" cy="2865120"/>
          </a:xfrm>
        </p:spPr>
        <p:txBody>
          <a:bodyPr anchor="b"/>
          <a:lstStyle>
            <a:lvl1pPr algn="ctr">
              <a:defRPr sz="6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530" y="4322446"/>
            <a:ext cx="9807179" cy="1986914"/>
          </a:xfrm>
        </p:spPr>
        <p:txBody>
          <a:bodyPr/>
          <a:lstStyle>
            <a:lvl1pPr marL="0" indent="0" algn="ctr">
              <a:buNone/>
              <a:defRPr sz="2574"/>
            </a:lvl1pPr>
            <a:lvl2pPr marL="490347" indent="0" algn="ctr">
              <a:buNone/>
              <a:defRPr sz="2145"/>
            </a:lvl2pPr>
            <a:lvl3pPr marL="980694" indent="0" algn="ctr">
              <a:buNone/>
              <a:defRPr sz="1931"/>
            </a:lvl3pPr>
            <a:lvl4pPr marL="1471041" indent="0" algn="ctr">
              <a:buNone/>
              <a:defRPr sz="1716"/>
            </a:lvl4pPr>
            <a:lvl5pPr marL="1961388" indent="0" algn="ctr">
              <a:buNone/>
              <a:defRPr sz="1716"/>
            </a:lvl5pPr>
            <a:lvl6pPr marL="2451735" indent="0" algn="ctr">
              <a:buNone/>
              <a:defRPr sz="1716"/>
            </a:lvl6pPr>
            <a:lvl7pPr marL="2942082" indent="0" algn="ctr">
              <a:buNone/>
              <a:defRPr sz="1716"/>
            </a:lvl7pPr>
            <a:lvl8pPr marL="3432429" indent="0" algn="ctr">
              <a:buNone/>
              <a:defRPr sz="1716"/>
            </a:lvl8pPr>
            <a:lvl9pPr marL="3922776" indent="0" algn="ctr">
              <a:buNone/>
              <a:defRPr sz="17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5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658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81" y="2051686"/>
            <a:ext cx="11278255" cy="3423284"/>
          </a:xfrm>
        </p:spPr>
        <p:txBody>
          <a:bodyPr anchor="b"/>
          <a:lstStyle>
            <a:lvl1pPr>
              <a:defRPr sz="64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181" y="5507356"/>
            <a:ext cx="11278255" cy="1800224"/>
          </a:xfrm>
        </p:spPr>
        <p:txBody>
          <a:bodyPr/>
          <a:lstStyle>
            <a:lvl1pPr marL="0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1pPr>
            <a:lvl2pPr marL="490347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2pPr>
            <a:lvl3pPr marL="980694" indent="0">
              <a:buNone/>
              <a:defRPr sz="1931">
                <a:solidFill>
                  <a:schemeClr val="tx1">
                    <a:tint val="75000"/>
                  </a:schemeClr>
                </a:solidFill>
              </a:defRPr>
            </a:lvl3pPr>
            <a:lvl4pPr marL="1471041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4pPr>
            <a:lvl5pPr marL="1961388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5pPr>
            <a:lvl6pPr marL="2451735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6pPr>
            <a:lvl7pPr marL="2942082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7pPr>
            <a:lvl8pPr marL="3432429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8pPr>
            <a:lvl9pPr marL="3922776" indent="0">
              <a:buNone/>
              <a:defRPr sz="1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907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991" y="2190750"/>
            <a:ext cx="555740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846" y="2190750"/>
            <a:ext cx="555740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97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438150"/>
            <a:ext cx="112782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695" y="2017396"/>
            <a:ext cx="5531861" cy="988694"/>
          </a:xfrm>
        </p:spPr>
        <p:txBody>
          <a:bodyPr anchor="b"/>
          <a:lstStyle>
            <a:lvl1pPr marL="0" indent="0">
              <a:buNone/>
              <a:defRPr sz="2574" b="1"/>
            </a:lvl1pPr>
            <a:lvl2pPr marL="490347" indent="0">
              <a:buNone/>
              <a:defRPr sz="2145" b="1"/>
            </a:lvl2pPr>
            <a:lvl3pPr marL="980694" indent="0">
              <a:buNone/>
              <a:defRPr sz="1931" b="1"/>
            </a:lvl3pPr>
            <a:lvl4pPr marL="1471041" indent="0">
              <a:buNone/>
              <a:defRPr sz="1716" b="1"/>
            </a:lvl4pPr>
            <a:lvl5pPr marL="1961388" indent="0">
              <a:buNone/>
              <a:defRPr sz="1716" b="1"/>
            </a:lvl5pPr>
            <a:lvl6pPr marL="2451735" indent="0">
              <a:buNone/>
              <a:defRPr sz="1716" b="1"/>
            </a:lvl6pPr>
            <a:lvl7pPr marL="2942082" indent="0">
              <a:buNone/>
              <a:defRPr sz="1716" b="1"/>
            </a:lvl7pPr>
            <a:lvl8pPr marL="3432429" indent="0">
              <a:buNone/>
              <a:defRPr sz="1716" b="1"/>
            </a:lvl8pPr>
            <a:lvl9pPr marL="3922776" indent="0">
              <a:buNone/>
              <a:defRPr sz="1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695" y="3006090"/>
            <a:ext cx="553186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9846" y="2017396"/>
            <a:ext cx="5559104" cy="988694"/>
          </a:xfrm>
        </p:spPr>
        <p:txBody>
          <a:bodyPr anchor="b"/>
          <a:lstStyle>
            <a:lvl1pPr marL="0" indent="0">
              <a:buNone/>
              <a:defRPr sz="2574" b="1"/>
            </a:lvl1pPr>
            <a:lvl2pPr marL="490347" indent="0">
              <a:buNone/>
              <a:defRPr sz="2145" b="1"/>
            </a:lvl2pPr>
            <a:lvl3pPr marL="980694" indent="0">
              <a:buNone/>
              <a:defRPr sz="1931" b="1"/>
            </a:lvl3pPr>
            <a:lvl4pPr marL="1471041" indent="0">
              <a:buNone/>
              <a:defRPr sz="1716" b="1"/>
            </a:lvl4pPr>
            <a:lvl5pPr marL="1961388" indent="0">
              <a:buNone/>
              <a:defRPr sz="1716" b="1"/>
            </a:lvl5pPr>
            <a:lvl6pPr marL="2451735" indent="0">
              <a:buNone/>
              <a:defRPr sz="1716" b="1"/>
            </a:lvl6pPr>
            <a:lvl7pPr marL="2942082" indent="0">
              <a:buNone/>
              <a:defRPr sz="1716" b="1"/>
            </a:lvl7pPr>
            <a:lvl8pPr marL="3432429" indent="0">
              <a:buNone/>
              <a:defRPr sz="1716" b="1"/>
            </a:lvl8pPr>
            <a:lvl9pPr marL="3922776" indent="0">
              <a:buNone/>
              <a:defRPr sz="1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9846" y="3006090"/>
            <a:ext cx="55591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385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58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051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548640"/>
            <a:ext cx="4217427" cy="1920240"/>
          </a:xfrm>
        </p:spPr>
        <p:txBody>
          <a:bodyPr anchor="b"/>
          <a:lstStyle>
            <a:lvl1pPr>
              <a:defRPr sz="3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105" y="1184911"/>
            <a:ext cx="6619845" cy="5848350"/>
          </a:xfrm>
        </p:spPr>
        <p:txBody>
          <a:bodyPr/>
          <a:lstStyle>
            <a:lvl1pPr>
              <a:defRPr sz="3432"/>
            </a:lvl1pPr>
            <a:lvl2pPr>
              <a:defRPr sz="3003"/>
            </a:lvl2pPr>
            <a:lvl3pPr>
              <a:defRPr sz="2574"/>
            </a:lvl3pPr>
            <a:lvl4pPr>
              <a:defRPr sz="2145"/>
            </a:lvl4pPr>
            <a:lvl5pPr>
              <a:defRPr sz="2145"/>
            </a:lvl5pPr>
            <a:lvl6pPr>
              <a:defRPr sz="2145"/>
            </a:lvl6pPr>
            <a:lvl7pPr>
              <a:defRPr sz="2145"/>
            </a:lvl7pPr>
            <a:lvl8pPr>
              <a:defRPr sz="2145"/>
            </a:lvl8pPr>
            <a:lvl9pPr>
              <a:defRPr sz="21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2468880"/>
            <a:ext cx="4217427" cy="4573906"/>
          </a:xfrm>
        </p:spPr>
        <p:txBody>
          <a:bodyPr/>
          <a:lstStyle>
            <a:lvl1pPr marL="0" indent="0">
              <a:buNone/>
              <a:defRPr sz="1716"/>
            </a:lvl1pPr>
            <a:lvl2pPr marL="490347" indent="0">
              <a:buNone/>
              <a:defRPr sz="1502"/>
            </a:lvl2pPr>
            <a:lvl3pPr marL="980694" indent="0">
              <a:buNone/>
              <a:defRPr sz="1287"/>
            </a:lvl3pPr>
            <a:lvl4pPr marL="1471041" indent="0">
              <a:buNone/>
              <a:defRPr sz="1073"/>
            </a:lvl4pPr>
            <a:lvl5pPr marL="1961388" indent="0">
              <a:buNone/>
              <a:defRPr sz="1073"/>
            </a:lvl5pPr>
            <a:lvl6pPr marL="2451735" indent="0">
              <a:buNone/>
              <a:defRPr sz="1073"/>
            </a:lvl6pPr>
            <a:lvl7pPr marL="2942082" indent="0">
              <a:buNone/>
              <a:defRPr sz="1073"/>
            </a:lvl7pPr>
            <a:lvl8pPr marL="3432429" indent="0">
              <a:buNone/>
              <a:defRPr sz="1073"/>
            </a:lvl8pPr>
            <a:lvl9pPr marL="3922776" indent="0">
              <a:buNone/>
              <a:defRPr sz="10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692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6CA3-ED18-4AFA-9588-2652A82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E417-7A90-429A-9323-5B07B36D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6E44-48CE-4B62-9F9D-F7906FC0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1DA1-716D-4421-9B5C-4A8D17FA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80A6-515D-48A2-8590-10ABAB2B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0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695" y="548640"/>
            <a:ext cx="4217427" cy="1920240"/>
          </a:xfrm>
        </p:spPr>
        <p:txBody>
          <a:bodyPr anchor="b"/>
          <a:lstStyle>
            <a:lvl1pPr>
              <a:defRPr sz="3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9105" y="1184911"/>
            <a:ext cx="6619845" cy="5848350"/>
          </a:xfrm>
        </p:spPr>
        <p:txBody>
          <a:bodyPr anchor="t"/>
          <a:lstStyle>
            <a:lvl1pPr marL="0" indent="0">
              <a:buNone/>
              <a:defRPr sz="3432"/>
            </a:lvl1pPr>
            <a:lvl2pPr marL="490347" indent="0">
              <a:buNone/>
              <a:defRPr sz="3003"/>
            </a:lvl2pPr>
            <a:lvl3pPr marL="980694" indent="0">
              <a:buNone/>
              <a:defRPr sz="2574"/>
            </a:lvl3pPr>
            <a:lvl4pPr marL="1471041" indent="0">
              <a:buNone/>
              <a:defRPr sz="2145"/>
            </a:lvl4pPr>
            <a:lvl5pPr marL="1961388" indent="0">
              <a:buNone/>
              <a:defRPr sz="2145"/>
            </a:lvl5pPr>
            <a:lvl6pPr marL="2451735" indent="0">
              <a:buNone/>
              <a:defRPr sz="2145"/>
            </a:lvl6pPr>
            <a:lvl7pPr marL="2942082" indent="0">
              <a:buNone/>
              <a:defRPr sz="2145"/>
            </a:lvl7pPr>
            <a:lvl8pPr marL="3432429" indent="0">
              <a:buNone/>
              <a:defRPr sz="2145"/>
            </a:lvl8pPr>
            <a:lvl9pPr marL="3922776" indent="0">
              <a:buNone/>
              <a:defRPr sz="21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695" y="2468880"/>
            <a:ext cx="4217427" cy="4573906"/>
          </a:xfrm>
        </p:spPr>
        <p:txBody>
          <a:bodyPr/>
          <a:lstStyle>
            <a:lvl1pPr marL="0" indent="0">
              <a:buNone/>
              <a:defRPr sz="1716"/>
            </a:lvl1pPr>
            <a:lvl2pPr marL="490347" indent="0">
              <a:buNone/>
              <a:defRPr sz="1502"/>
            </a:lvl2pPr>
            <a:lvl3pPr marL="980694" indent="0">
              <a:buNone/>
              <a:defRPr sz="1287"/>
            </a:lvl3pPr>
            <a:lvl4pPr marL="1471041" indent="0">
              <a:buNone/>
              <a:defRPr sz="1073"/>
            </a:lvl4pPr>
            <a:lvl5pPr marL="1961388" indent="0">
              <a:buNone/>
              <a:defRPr sz="1073"/>
            </a:lvl5pPr>
            <a:lvl6pPr marL="2451735" indent="0">
              <a:buNone/>
              <a:defRPr sz="1073"/>
            </a:lvl6pPr>
            <a:lvl7pPr marL="2942082" indent="0">
              <a:buNone/>
              <a:defRPr sz="1073"/>
            </a:lvl7pPr>
            <a:lvl8pPr marL="3432429" indent="0">
              <a:buNone/>
              <a:defRPr sz="1073"/>
            </a:lvl8pPr>
            <a:lvl9pPr marL="3922776" indent="0">
              <a:buNone/>
              <a:defRPr sz="10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6655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355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7683" y="438150"/>
            <a:ext cx="281956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992" y="438150"/>
            <a:ext cx="829523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3870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6AD-CA34-4FEB-865E-CC935043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96253-C98D-471C-B4D0-E1439E7A0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D2B9D-6411-4117-86EB-B1FDFAF0A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34183" y="7640497"/>
            <a:ext cx="2942154" cy="43815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4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994" y="407413"/>
            <a:ext cx="12412556" cy="8690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7E5F4-844C-428F-B72F-32515BDF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6C7E7-66D9-46FE-A268-67B6675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15216-272E-40DA-866C-BC7D7575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994" y="407413"/>
            <a:ext cx="12412556" cy="8690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A53119-4FBB-48E0-9BAB-BA4BAEE4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58E91-700A-4A97-9A4C-8710AD1E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CFDC9-35F8-423B-85F2-A2C4D5A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1A2E-87BF-4572-B8DC-0C81B44D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6E0CE-7973-485B-9067-5A2C5C972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7755-0FA1-4CBF-B577-CA2E95B74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6050-D13F-4F7F-8B75-905E1225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81" y="2051686"/>
            <a:ext cx="11278255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E5D0-D6BD-4C00-92A0-5915962E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81" y="5507356"/>
            <a:ext cx="11278255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E606-D18C-4B0A-AAA7-BC138312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D93D-CADF-4824-9559-0F9473D9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B3D2-59F3-4EE7-8D28-E6D1562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D769-F9AA-4CEF-9DA9-FC157E90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56DC-322E-4E04-86A3-AF82319DC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991" y="2190750"/>
            <a:ext cx="555740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45EB9-435B-4CD8-AC40-2B42F62C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9846" y="2190750"/>
            <a:ext cx="5557401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BA05-8157-4191-9A72-F344DC9E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24D5-457A-486A-9535-755961F9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04A83-037B-4867-8EE9-1DB8978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1FE1-66F7-4D5F-8F97-CFF045A4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95" y="438150"/>
            <a:ext cx="11278255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B82E-B0BE-4F09-8C64-D3206717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695" y="2017396"/>
            <a:ext cx="553186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2D3F-5D59-4336-93C3-4CCF26B4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695" y="3006090"/>
            <a:ext cx="553186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313E7-AAAB-4718-BF44-99259A87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9846" y="2017396"/>
            <a:ext cx="5559104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AB7E4-2700-43DB-8A3F-9036DF4C0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9846" y="3006090"/>
            <a:ext cx="55591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68736-D082-43D6-B8C1-B8747191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907FE-DEF0-4C6B-B60E-CF43326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7EA26-068D-4360-A382-9E014D5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78A3-B8D9-4EE0-8C83-631F11F5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47D2-2880-4F9D-A60E-EB843184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0042-122A-4CF0-80C2-29CD235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D6D7A-ED08-4D11-8C3C-59A33718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6581C-0E42-4230-9157-119ECFB2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FC683-FA4F-4CF0-B74C-A74BDB50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C527C-4804-4D16-85F0-5C61695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BC9-739E-4707-8042-44155B2C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95" y="548640"/>
            <a:ext cx="4217427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4C2F-1411-4CBC-8A62-ABA951E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05" y="1184911"/>
            <a:ext cx="661984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B23F-A285-44D1-9AF0-C0C02C5F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695" y="2468880"/>
            <a:ext cx="4217427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D8A27-37CC-403B-8C9E-F432B11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5BC1-B480-46F0-B4A4-B45D8D77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2068-A08D-4A78-9330-6CD3F33C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6C12-66FD-41CB-AD0B-1AEE85E9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95" y="548640"/>
            <a:ext cx="4217427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E14F3-4A93-4016-B473-2BDAD0DC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59105" y="1184911"/>
            <a:ext cx="661984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230C4-A372-4283-9DD8-106DB148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695" y="2468880"/>
            <a:ext cx="4217427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ECC40-2727-4053-A241-8A969D73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23DC-E646-4ABD-A543-96427879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220A5-5C3B-4946-A572-BDD7400E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79ECF-79FB-42BE-8961-D4C29CAC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6F4C-16E2-45BF-A9B4-E59A4E56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992" y="2190750"/>
            <a:ext cx="112782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1FD9-2FC5-4AD1-82C6-025CC855E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8991" y="7627621"/>
            <a:ext cx="29421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995C-D8FD-4F3F-805B-A41B5CA72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31504" y="7627621"/>
            <a:ext cx="44132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6DF3-9256-4384-B490-983107EF9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5093" y="7627621"/>
            <a:ext cx="29421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E736-278D-4267-9238-CE6D6847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8992" y="438150"/>
            <a:ext cx="112782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992" y="2190750"/>
            <a:ext cx="112782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991" y="7627621"/>
            <a:ext cx="29421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1504" y="7627621"/>
            <a:ext cx="44132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5093" y="7627621"/>
            <a:ext cx="29421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418A-B788-4C0D-9159-7BBF46D8E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DB4936-6F89-4327-8418-E40F3206D575}"/>
              </a:ext>
            </a:extLst>
          </p:cNvPr>
          <p:cNvSpPr/>
          <p:nvPr userDrawn="1"/>
        </p:nvSpPr>
        <p:spPr>
          <a:xfrm>
            <a:off x="12329024" y="7627621"/>
            <a:ext cx="476349" cy="438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3"/>
          </a:p>
        </p:txBody>
      </p:sp>
    </p:spTree>
    <p:extLst>
      <p:ext uri="{BB962C8B-B14F-4D97-AF65-F5344CB8AC3E}">
        <p14:creationId xmlns:p14="http://schemas.microsoft.com/office/powerpoint/2010/main" val="196986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53" r:id="rId14"/>
    <p:sldLayoutId id="2147483675" r:id="rId15"/>
  </p:sldLayoutIdLst>
  <p:hf hdr="0" ftr="0" dt="0"/>
  <p:txStyles>
    <p:titleStyle>
      <a:lvl1pPr algn="l" defTabSz="980694" rtl="0" eaLnBrk="1" latinLnBrk="0" hangingPunct="1">
        <a:lnSpc>
          <a:spcPct val="90000"/>
        </a:lnSpc>
        <a:spcBef>
          <a:spcPct val="0"/>
        </a:spcBef>
        <a:buNone/>
        <a:defRPr sz="4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174" indent="-245174" algn="l" defTabSz="980694" rtl="0" eaLnBrk="1" latinLnBrk="0" hangingPunct="1">
        <a:lnSpc>
          <a:spcPct val="90000"/>
        </a:lnSpc>
        <a:spcBef>
          <a:spcPts val="1073"/>
        </a:spcBef>
        <a:buFont typeface="Arial" panose="020B0604020202020204" pitchFamily="34" charset="0"/>
        <a:buChar char="•"/>
        <a:defRPr sz="3003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4" kern="1200">
          <a:solidFill>
            <a:schemeClr val="tx1"/>
          </a:solidFill>
          <a:latin typeface="+mn-lt"/>
          <a:ea typeface="+mn-ea"/>
          <a:cs typeface="+mn-cs"/>
        </a:defRPr>
      </a:lvl2pPr>
      <a:lvl3pPr marL="1225868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3pPr>
      <a:lvl4pPr marL="1716215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4pPr>
      <a:lvl5pPr marL="2206562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5pPr>
      <a:lvl6pPr marL="2696909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6pPr>
      <a:lvl7pPr marL="3187256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7pPr>
      <a:lvl8pPr marL="3677603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8pPr>
      <a:lvl9pPr marL="4167950" indent="-245174" algn="l" defTabSz="980694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1pPr>
      <a:lvl2pPr marL="490347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2pPr>
      <a:lvl3pPr marL="980694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3pPr>
      <a:lvl4pPr marL="1471041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4pPr>
      <a:lvl5pPr marL="1961388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7pPr>
      <a:lvl8pPr marL="3432429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8pPr>
      <a:lvl9pPr marL="3922776" algn="l" defTabSz="980694" rtl="0" eaLnBrk="1" latinLnBrk="0" hangingPunct="1">
        <a:defRPr sz="19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1423027" y="1775542"/>
            <a:ext cx="1178302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of Controller Placement based on Hybrid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GenClust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DDOS Mitigation on Software Defined Network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83AA0-CE3B-493D-A0DF-DA2E4A77C285}"/>
              </a:ext>
            </a:extLst>
          </p:cNvPr>
          <p:cNvSpPr txBox="1"/>
          <p:nvPr/>
        </p:nvSpPr>
        <p:spPr>
          <a:xfrm>
            <a:off x="3945793" y="2937968"/>
            <a:ext cx="4834139" cy="1352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sym typeface="Fjalla One"/>
              </a:rPr>
              <a:t>Master of Science in Computer Engineering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sym typeface="Fjalla One"/>
              </a:rPr>
              <a:t>Sahaj Shakya</a:t>
            </a:r>
          </a:p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sym typeface="Fjalla One"/>
              </a:rPr>
              <a:t>2019-1-39-0020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C77F0-2B68-4421-951A-A6E971F94F7A}"/>
              </a:ext>
            </a:extLst>
          </p:cNvPr>
          <p:cNvSpPr txBox="1"/>
          <p:nvPr/>
        </p:nvSpPr>
        <p:spPr>
          <a:xfrm>
            <a:off x="3580315" y="5909372"/>
            <a:ext cx="6138908" cy="1267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Nepal College of Information Technology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Science and Technology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Pokhara University, Nepal</a:t>
            </a:r>
            <a:r>
              <a:rPr lang="en-GB" sz="3200" b="1" dirty="0">
                <a:latin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7F005C-3587-4F18-B17F-9DBAC77A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29" y="4273249"/>
            <a:ext cx="1653265" cy="1653265"/>
          </a:xfrm>
          <a:prstGeom prst="rect">
            <a:avLst/>
          </a:prstGeom>
        </p:spPr>
      </p:pic>
      <p:sp>
        <p:nvSpPr>
          <p:cNvPr id="21" name="Google Shape;848;p54">
            <a:extLst>
              <a:ext uri="{FF2B5EF4-FFF2-40B4-BE49-F238E27FC236}">
                <a16:creationId xmlns:a16="http://schemas.microsoft.com/office/drawing/2014/main" id="{07A72BB1-DA1C-4620-8419-69D8E0159982}"/>
              </a:ext>
            </a:extLst>
          </p:cNvPr>
          <p:cNvSpPr txBox="1">
            <a:spLocks/>
          </p:cNvSpPr>
          <p:nvPr/>
        </p:nvSpPr>
        <p:spPr>
          <a:xfrm>
            <a:off x="3580315" y="7245217"/>
            <a:ext cx="5915607" cy="40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Fjalla One"/>
              <a:buNone/>
              <a:defRPr sz="4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January 28</a:t>
            </a:r>
            <a:r>
              <a:rPr lang="en-GB" sz="1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th</a:t>
            </a:r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 , 2021</a:t>
            </a:r>
            <a:endParaRPr lang="en-GB" sz="1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Nepal College of Information Technology">
            <a:extLst>
              <a:ext uri="{FF2B5EF4-FFF2-40B4-BE49-F238E27FC236}">
                <a16:creationId xmlns:a16="http://schemas.microsoft.com/office/drawing/2014/main" id="{259EE885-2D50-4126-9562-E1AD27A6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7" y="685803"/>
            <a:ext cx="48291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9E6E2-FCED-4A0B-B611-E22A2D11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Significance of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927895" y="1524282"/>
            <a:ext cx="1046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3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Multiagent system in SDN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581903"/>
            <a:ext cx="3475244" cy="684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98807-3CC7-42B8-A68E-F942C8EC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46" y="2411524"/>
            <a:ext cx="4489126" cy="3140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45309-05CE-4425-9B4D-291775B5AC5E}"/>
              </a:ext>
            </a:extLst>
          </p:cNvPr>
          <p:cNvSpPr txBox="1"/>
          <p:nvPr/>
        </p:nvSpPr>
        <p:spPr>
          <a:xfrm>
            <a:off x="927895" y="5551699"/>
            <a:ext cx="113800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3.3 Comparison of  Multiagent vs Single Agent System based on Multi-Agent Reinforcement Learning Framework in SDN-IoT</a:t>
            </a:r>
            <a:endParaRPr lang="en-US" sz="1600" i="1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18A2859-A4DD-4165-AE37-2218ECC6FD6E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4. </a:t>
            </a:r>
            <a:r>
              <a:rPr lang="en-US" sz="7000" b="1" dirty="0">
                <a:latin typeface="Times New Roman" panose="02020603050405020304" pitchFamily="18" charset="0"/>
              </a:rPr>
              <a:t>LITERATURE REVIEW 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Literature 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092" y="1303867"/>
            <a:ext cx="1214145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“Lightweight DDoS Flooding Attack Detection Using NOX/OpenFlow”, 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parameters for calculation of the current state.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problems arising from smooth packet replay attacks.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false positive rate of this entropy reduced by 12%.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“Evaluating the Controller Capacity in SDN “, 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with the OpenFlow architecture capacity defined.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 is used to analyse controller performance.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switches, only 20,000 new flow requests can be handled.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“QoS improvement with an optimum controller selection for software-defined networks“, 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multiple-criteria decision parameter for multiple controllers based on ANP.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for improvement in QoS.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controller is selected.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“PATGEN“, 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effects of attacks </a:t>
            </a:r>
          </a:p>
          <a:p>
            <a:pPr marL="800107" lvl="1" indent="-342903">
              <a:buFont typeface="Arial" panose="020B0604020202020204" pitchFamily="34" charset="0"/>
              <a:buChar char="•"/>
            </a:pP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 of the multi-controller SDN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000" y="380055"/>
            <a:ext cx="3475244" cy="68424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BB86800-AA76-44A1-A5FD-6762050D47B3}"/>
              </a:ext>
            </a:extLst>
          </p:cNvPr>
          <p:cNvSpPr txBox="1">
            <a:spLocks/>
          </p:cNvSpPr>
          <p:nvPr/>
        </p:nvSpPr>
        <p:spPr>
          <a:xfrm>
            <a:off x="11907289" y="6916087"/>
            <a:ext cx="55085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AA6DF7-15F5-4443-8C9E-BCDA355703A0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5. </a:t>
            </a:r>
            <a:r>
              <a:rPr lang="en-US" sz="7000" b="1" dirty="0">
                <a:latin typeface="Times New Roman" panose="02020603050405020304" pitchFamily="18" charset="0"/>
              </a:rPr>
              <a:t>METHODOLOGY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Purposed Methodology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346994" y="1283776"/>
            <a:ext cx="68148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Emulation can be done on </a:t>
            </a:r>
            <a:r>
              <a:rPr lang="en-GB" altLang="ko-K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endParaRPr lang="en-GB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are divided into three phases.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discovery, selection, and creation.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phase identifies the overloaded controller.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 phase identifies controllers as a leader, vice leader and elite.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 seeks the optimal cluster configuration.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rules to handle flow request.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 as leader if a leader is targeted by a DDoS attack.</a:t>
            </a:r>
          </a:p>
          <a:p>
            <a:pPr marL="800040" lvl="1" indent="-342903">
              <a:buFont typeface="Wingdings" panose="05000000000000000000" pitchFamily="2" charset="2"/>
              <a:buChar char="Ø"/>
            </a:pPr>
            <a:r>
              <a:rPr lang="en-GB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rules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499838"/>
            <a:ext cx="3475244" cy="684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463A9-99F1-4840-863E-77BD0A5B8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3" y="1276508"/>
            <a:ext cx="4013200" cy="668215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F45398C-145C-4521-9D65-AF804046AA9A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4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Purposed Methodology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425902" y="1077930"/>
            <a:ext cx="821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986" y="481947"/>
            <a:ext cx="3475244" cy="684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B2AE1-B6CC-42AE-B718-27D60024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66" y="1539595"/>
            <a:ext cx="5546020" cy="657402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74E81B0-4AE4-4659-9747-51631AA8C507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8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Purposed Methodology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932" y="1358822"/>
            <a:ext cx="821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 to minimize fitness value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97" y="545205"/>
            <a:ext cx="3475244" cy="684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20E0C-89AF-4EBE-952E-E230477802EE}"/>
              </a:ext>
            </a:extLst>
          </p:cNvPr>
          <p:cNvSpPr txBox="1"/>
          <p:nvPr/>
        </p:nvSpPr>
        <p:spPr>
          <a:xfrm>
            <a:off x="346994" y="2295804"/>
            <a:ext cx="8213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Initially k =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Mutation rate of 0.01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of Fitness = [-1, 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E7D9F-0223-4D2D-80A1-7094207A5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9" y="1574800"/>
            <a:ext cx="5259716" cy="6540124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4DE797B-E059-4735-B5DE-C2D863B6AE0E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1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Purposed Methodology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932" y="1248720"/>
            <a:ext cx="821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overhead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62" y="513533"/>
            <a:ext cx="3475244" cy="684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E0BD1-0C40-4896-9406-46A9CAD7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38" y="1303898"/>
            <a:ext cx="7311662" cy="67503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7D35090-1444-4B0A-8222-76D3EAD3C8EC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1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Purposed Methodology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932" y="1248720"/>
            <a:ext cx="821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62" y="513533"/>
            <a:ext cx="3475244" cy="684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0CA70-E4A0-4C10-BD8C-47A7EB6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02" y="2375428"/>
            <a:ext cx="9961297" cy="5362601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6FA688E-23AA-4DFF-836B-CD60089F6C15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D1B723-021D-4B4C-856F-813702C34C9D}"/>
              </a:ext>
            </a:extLst>
          </p:cNvPr>
          <p:cNvCxnSpPr/>
          <p:nvPr/>
        </p:nvCxnSpPr>
        <p:spPr>
          <a:xfrm>
            <a:off x="11125199" y="3914274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45AE8D-2447-4CA8-9625-46BF81F2A768}"/>
              </a:ext>
            </a:extLst>
          </p:cNvPr>
          <p:cNvSpPr/>
          <p:nvPr/>
        </p:nvSpPr>
        <p:spPr>
          <a:xfrm>
            <a:off x="11598442" y="3465095"/>
            <a:ext cx="978569" cy="869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7E7C7-905E-43E3-B503-3C19BF103835}"/>
              </a:ext>
            </a:extLst>
          </p:cNvPr>
          <p:cNvSpPr txBox="1"/>
          <p:nvPr/>
        </p:nvSpPr>
        <p:spPr>
          <a:xfrm>
            <a:off x="11655534" y="3708843"/>
            <a:ext cx="93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32153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6. </a:t>
            </a:r>
            <a:r>
              <a:rPr lang="en-US" sz="7000" b="1" dirty="0">
                <a:latin typeface="Times New Roman" panose="02020603050405020304" pitchFamily="18" charset="0"/>
                <a:sym typeface="Oxygen"/>
              </a:rPr>
              <a:t>EXPECTED OUTPUT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1006338" y="1697111"/>
            <a:ext cx="1178302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sym typeface="Oxygen"/>
              </a:rPr>
              <a:t>Outlines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F7E616-48E9-4B90-90AD-8D5F4E4018A6}"/>
              </a:ext>
            </a:extLst>
          </p:cNvPr>
          <p:cNvGrpSpPr/>
          <p:nvPr/>
        </p:nvGrpSpPr>
        <p:grpSpPr>
          <a:xfrm>
            <a:off x="1909263" y="2929304"/>
            <a:ext cx="4628856" cy="463654"/>
            <a:chOff x="942569" y="807471"/>
            <a:chExt cx="4628856" cy="4636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1D028A-652E-4785-B52D-78F24D921C4D}"/>
                </a:ext>
              </a:extLst>
            </p:cNvPr>
            <p:cNvSpPr txBox="1"/>
            <p:nvPr/>
          </p:nvSpPr>
          <p:spPr>
            <a:xfrm>
              <a:off x="942569" y="807471"/>
              <a:ext cx="713173" cy="46166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9EFCA-0C46-4585-A280-B362481FDAAB}"/>
                </a:ext>
              </a:extLst>
            </p:cNvPr>
            <p:cNvSpPr txBox="1"/>
            <p:nvPr/>
          </p:nvSpPr>
          <p:spPr>
            <a:xfrm>
              <a:off x="1730154" y="869027"/>
              <a:ext cx="3841271" cy="4020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BACKGOUND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D56033-DFCA-49E2-B6E0-8F0447A93259}"/>
              </a:ext>
            </a:extLst>
          </p:cNvPr>
          <p:cNvSpPr txBox="1"/>
          <p:nvPr/>
        </p:nvSpPr>
        <p:spPr>
          <a:xfrm>
            <a:off x="1909264" y="3441503"/>
            <a:ext cx="7131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25D4E-F0DA-40AF-BDFE-B8D239D0BC97}"/>
              </a:ext>
            </a:extLst>
          </p:cNvPr>
          <p:cNvSpPr txBox="1"/>
          <p:nvPr/>
        </p:nvSpPr>
        <p:spPr>
          <a:xfrm>
            <a:off x="2696850" y="3457542"/>
            <a:ext cx="3841271" cy="4020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PROBLEM STATEMENTS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BB48B-3079-4750-900B-5F4C349412A7}"/>
              </a:ext>
            </a:extLst>
          </p:cNvPr>
          <p:cNvSpPr txBox="1"/>
          <p:nvPr/>
        </p:nvSpPr>
        <p:spPr>
          <a:xfrm>
            <a:off x="1909262" y="4004970"/>
            <a:ext cx="7131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F1537-6DF4-4D44-B6E5-23D67F4F9CAC}"/>
              </a:ext>
            </a:extLst>
          </p:cNvPr>
          <p:cNvSpPr txBox="1"/>
          <p:nvPr/>
        </p:nvSpPr>
        <p:spPr>
          <a:xfrm>
            <a:off x="2696848" y="4066524"/>
            <a:ext cx="3841271" cy="4020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SIGNIFICANCE OF STUDY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DDB6DD-72EC-418B-8255-42395DEB3FFC}"/>
              </a:ext>
            </a:extLst>
          </p:cNvPr>
          <p:cNvGrpSpPr/>
          <p:nvPr/>
        </p:nvGrpSpPr>
        <p:grpSpPr>
          <a:xfrm>
            <a:off x="1909261" y="4523252"/>
            <a:ext cx="4628856" cy="463654"/>
            <a:chOff x="942569" y="807471"/>
            <a:chExt cx="4628856" cy="4636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7C32CD-4885-4CDC-8908-4BC3768E4D8F}"/>
                </a:ext>
              </a:extLst>
            </p:cNvPr>
            <p:cNvSpPr txBox="1"/>
            <p:nvPr/>
          </p:nvSpPr>
          <p:spPr>
            <a:xfrm>
              <a:off x="942569" y="807471"/>
              <a:ext cx="713173" cy="46166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35141F-E042-4FA8-9817-17093947A0B2}"/>
                </a:ext>
              </a:extLst>
            </p:cNvPr>
            <p:cNvSpPr txBox="1"/>
            <p:nvPr/>
          </p:nvSpPr>
          <p:spPr>
            <a:xfrm>
              <a:off x="1730154" y="869027"/>
              <a:ext cx="3841271" cy="4020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LITERATURE REVIEW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213CAA-6B6C-4873-9069-28B138CEA06A}"/>
              </a:ext>
            </a:extLst>
          </p:cNvPr>
          <p:cNvSpPr txBox="1"/>
          <p:nvPr/>
        </p:nvSpPr>
        <p:spPr>
          <a:xfrm>
            <a:off x="1909262" y="5035453"/>
            <a:ext cx="7131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89DAE-B652-496E-89AF-BDC67CC77610}"/>
              </a:ext>
            </a:extLst>
          </p:cNvPr>
          <p:cNvSpPr txBox="1"/>
          <p:nvPr/>
        </p:nvSpPr>
        <p:spPr>
          <a:xfrm>
            <a:off x="2696848" y="5051491"/>
            <a:ext cx="3841271" cy="4020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PROPOSED METHODOLOGY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59F14-455F-4F8E-99E9-B0371DE68AAC}"/>
              </a:ext>
            </a:extLst>
          </p:cNvPr>
          <p:cNvSpPr txBox="1"/>
          <p:nvPr/>
        </p:nvSpPr>
        <p:spPr>
          <a:xfrm>
            <a:off x="1909261" y="5541810"/>
            <a:ext cx="7131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2442-C4FE-4C8C-A3B9-8DA54CB646DB}"/>
              </a:ext>
            </a:extLst>
          </p:cNvPr>
          <p:cNvSpPr txBox="1"/>
          <p:nvPr/>
        </p:nvSpPr>
        <p:spPr>
          <a:xfrm>
            <a:off x="2696847" y="5603365"/>
            <a:ext cx="3841271" cy="4020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EXPECTED OUTPUT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1E4576-1DA3-46FB-AFB2-59C5F97F0D25}"/>
              </a:ext>
            </a:extLst>
          </p:cNvPr>
          <p:cNvGrpSpPr/>
          <p:nvPr/>
        </p:nvGrpSpPr>
        <p:grpSpPr>
          <a:xfrm>
            <a:off x="1909261" y="6000770"/>
            <a:ext cx="4628856" cy="463654"/>
            <a:chOff x="942569" y="807471"/>
            <a:chExt cx="4628856" cy="4636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F0F7A3-57FC-4E9C-8F7F-224358DF3DE1}"/>
                </a:ext>
              </a:extLst>
            </p:cNvPr>
            <p:cNvSpPr txBox="1"/>
            <p:nvPr/>
          </p:nvSpPr>
          <p:spPr>
            <a:xfrm>
              <a:off x="942569" y="807471"/>
              <a:ext cx="713173" cy="46166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DB793E-0D35-43BC-98DE-886A838A774A}"/>
                </a:ext>
              </a:extLst>
            </p:cNvPr>
            <p:cNvSpPr txBox="1"/>
            <p:nvPr/>
          </p:nvSpPr>
          <p:spPr>
            <a:xfrm>
              <a:off x="1730154" y="869027"/>
              <a:ext cx="3841271" cy="4020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VALIDATION CRITERIA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0CEC0F1-2769-4CC9-B4B7-401AC056529C}"/>
              </a:ext>
            </a:extLst>
          </p:cNvPr>
          <p:cNvSpPr txBox="1"/>
          <p:nvPr/>
        </p:nvSpPr>
        <p:spPr>
          <a:xfrm>
            <a:off x="1909262" y="6455511"/>
            <a:ext cx="71317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0BBC5B-5D00-405C-A868-53E199CDE599}"/>
              </a:ext>
            </a:extLst>
          </p:cNvPr>
          <p:cNvSpPr txBox="1"/>
          <p:nvPr/>
        </p:nvSpPr>
        <p:spPr>
          <a:xfrm>
            <a:off x="2696848" y="6531834"/>
            <a:ext cx="3841271" cy="4020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REFERENCES</a:t>
            </a:r>
            <a:endParaRPr lang="ko-KR" altLang="en-US" b="1" dirty="0">
              <a:cs typeface="Arial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E38DB00-6460-41C8-BE08-1820C39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6" y="892235"/>
            <a:ext cx="3475244" cy="6842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4D2F0-6D2D-445D-8FF7-722E6A130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sym typeface="Oxygen"/>
            </a:endParaRPr>
          </a:p>
          <a:p>
            <a:pPr algn="l"/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Expected Output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92810" y="1450464"/>
            <a:ext cx="120667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how larger network data is spread 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efficient controller positions 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overhead </a:t>
            </a:r>
          </a:p>
          <a:p>
            <a:pPr marL="342903" indent="-342903">
              <a:buFont typeface="Arial" panose="020B0604020202020204" pitchFamily="34" charset="0"/>
              <a:buChar char="•"/>
            </a:pP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3" indent="-342903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powerful visualization model for control and monitor of Network Flow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586816"/>
            <a:ext cx="3475244" cy="68424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3746A8-45D5-4D68-B73F-2CEAD38FA04C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7. </a:t>
            </a:r>
            <a:r>
              <a:rPr lang="en-US" sz="7000" b="1" dirty="0">
                <a:latin typeface="Times New Roman" panose="02020603050405020304" pitchFamily="18" charset="0"/>
                <a:sym typeface="Oxygen"/>
              </a:rPr>
              <a:t>VALIDATION</a:t>
            </a:r>
            <a:br>
              <a:rPr lang="en-US" sz="7000" b="1" dirty="0">
                <a:latin typeface="Times New Roman" panose="02020603050405020304" pitchFamily="18" charset="0"/>
                <a:sym typeface="Oxygen"/>
              </a:rPr>
            </a:br>
            <a:r>
              <a:rPr lang="en-US" sz="7000" b="1" dirty="0">
                <a:latin typeface="Times New Roman" panose="02020603050405020304" pitchFamily="18" charset="0"/>
                <a:sym typeface="Oxygen"/>
              </a:rPr>
              <a:t>CRITERIA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Validation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92811" y="1787974"/>
            <a:ext cx="10625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an initial sample set into training and validation datasets. </a:t>
            </a:r>
          </a:p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inferring the model with the training dataset.</a:t>
            </a:r>
          </a:p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quality with the validation dataset.</a:t>
            </a:r>
          </a:p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speed, delay, Network fluctuations are analysed and Detection rate is determined.</a:t>
            </a:r>
          </a:p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rate classifies the traffic as legitimate or not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578842"/>
            <a:ext cx="3475244" cy="684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3DE25-188A-4D6C-8C81-42937FF9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83" y="4977094"/>
            <a:ext cx="19812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50CBD-FB2B-4224-A554-E92F1BC0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19" y="4977095"/>
            <a:ext cx="1876425" cy="58102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57093C0-72C4-4038-B2CB-3E9BD44A721D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8. </a:t>
            </a:r>
            <a:r>
              <a:rPr lang="en-US" sz="7000" b="1" dirty="0">
                <a:latin typeface="Times New Roman" panose="02020603050405020304" pitchFamily="18" charset="0"/>
                <a:sym typeface="Oxygen"/>
              </a:rPr>
              <a:t>REFERENCES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093" y="1645899"/>
            <a:ext cx="112891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[1] L. Yao, P. Hong and W. Zhou, "Evaluating the controller capacity in software defined networking," 2014 23rd International Conference on Computer Communication and Networks (ICCCN), 2014, pp. 1-6,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10.1109/ICCCN.2014.6911857.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[2] Ali J,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Lee S, “QoS improvement with an optimum controller selection for software-defined networks,”, 2019, PLOS ONE 14(5): e0217631,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10.1371/journal.pone.0217631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[3] Nam, Tran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 “Self-organizing map-based approaches in DDoS flooding detection using SDN.” 2018 International Conference on Information Networking (ICOIN) (2018): 249-254. </a:t>
            </a: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[4] Jagdeep Singh, Sunny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Behal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Detection and mitigation of DDoS attacks in SDN: A comprehensive review, research challenges and future directions, Computer Science Review, Volume 37, 2020, 100279, ISSN 1574-0137, </a:t>
            </a:r>
            <a:r>
              <a:rPr lang="en-GB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doi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: 10.1016/j.cosrev.2020.100279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/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499838"/>
            <a:ext cx="3475244" cy="68424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994E0A8-7671-4697-A9FF-EDD6B7572ECD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6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18093" y="1450466"/>
            <a:ext cx="112891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[5] P.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Preamthaisong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A.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Auyporntrakool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P.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Aimtongkham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Sriwuttisap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C. So-In, "Enhanced DDoS Detection using Hybrid Genetic Algorithm and Decision Tree for SDN," 2019 16th International Joint Conference on Computer Science and Software Engineering (JCSSE), 2019, pp. 152-157,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10.1109/JCSSE.2019.8864216.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[6] R. Braga, E.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Mota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Passito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"Lightweight DDoS flooding attack detection using NOX/OpenFlow," IEEE Local Computer Network Conference, 2010, pp. 408-415,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10.1109/LCN.2010.5735752.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[7]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Harikrishna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P.,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Amuthan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A. SDN-based DDoS Attack Mitigation Scheme using Convolution Recursively Enhanced Self Organizing Maps.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Sādhanā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45, 104 (2020). Doi: 10.1007/s12046-020-01353-x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[8]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Karnwal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Tarun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&amp; Sivakumar, T.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Gnanasekaran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Aghila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(2012). A filter tree approach to protect cloud computing against XML DDoS and HTTP DDoS attack. Advances in Intelligent Systems and Computing. 182. 10.1109/SCEECS.2012.6184829.</a:t>
            </a: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586817"/>
            <a:ext cx="3475244" cy="68424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BA5D0A0-3813-4FE2-8836-B990B80FFAF2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62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591209" y="1560392"/>
            <a:ext cx="113160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[9] S. M. Mousavi and M. St-Hilaire, "Early detection of DDoS attacks against SDN controllers," 2015 International Conference on Computing, Networking and Communications (ICNC), 2015, pp. 77-81,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10.1109/ICCNC.2015.7069319. </a:t>
            </a: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[10] S. Dong and M.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Sarem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"DDoS Attack Detection Method Based on Improved KNN With the Degree of DDoS Attack in Software-Defined Networks," in IEEE Access, vol. 8, pp. 5039-5048, 2020,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10.1109/ACCESS.2019.2963077. </a:t>
            </a: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[11] H. Peng, Z. Sun, X. Zhao, S. Tan and Z. Sun, "A Detection Method for Anomaly Flow in Software Defined Network," in IEEE Access, vol. 6, pp. 27809-27817, 2018,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10.1109/ACCESS.2018.2839684.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[12]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Seungwon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Shin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Yegneswaran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Vinod &amp; Porras, Phillip &amp; Gu,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Guofei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 (2013). AVANT-GUARD: scalable and vigilant switch flow management in software-defined networks. 10.1145/2508859.2516684.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901" y="498589"/>
            <a:ext cx="3475244" cy="68424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AF4AB60-26B3-4FF8-A93A-18C1145C8132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92811" y="1368934"/>
            <a:ext cx="1121447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[13]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Ambrosin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Moreno &amp; Conti, Mauro &amp; De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Gaspari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Fabio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Poovendran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Radha. (2015).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LineSwitch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: Efficiently Managing Switch Flow in Software-Defined Networking while Effectively Tackling DoS Attacks. ASIACCS 2015 - Proceedings of the 10th ACM Symposium on Information, Computer and Communications Security. 10.1145/2714576.2714612.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[14]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Iranmanesh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Amir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Naji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Hamid. (2021). A protocol for cluster confirmations of SDN controllers against DDoS attacks. Computers &amp; Electrical Engineering. Volume 93. 10.1016/j.compeleceng.2021.107265.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[15] Islam, Md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Estivill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-Castro, Vladimir &amp; Rahman, Md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Anisur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&amp;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Bossomaier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Terry. (2017). Combining K-Means and a Genetic Algorithm through a Novel Arrangement of Genetic Operators for High Quality Clustering. Expert Systems with Applications. 91. 402-417. 10.1016/j.eswa.2017.09.005. </a:t>
            </a: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000" y="499838"/>
            <a:ext cx="3475244" cy="68424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C097561-8DAF-44F2-881F-A5E550D5587D}"/>
              </a:ext>
            </a:extLst>
          </p:cNvPr>
          <p:cNvSpPr txBox="1">
            <a:spLocks/>
          </p:cNvSpPr>
          <p:nvPr/>
        </p:nvSpPr>
        <p:spPr>
          <a:xfrm>
            <a:off x="12307941" y="7526173"/>
            <a:ext cx="55085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37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988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51000">
              <a:schemeClr val="accent4">
                <a:lumMod val="45000"/>
                <a:lumOff val="55000"/>
              </a:schemeClr>
            </a:gs>
            <a:gs pos="34000">
              <a:schemeClr val="accent4">
                <a:lumMod val="45000"/>
                <a:lumOff val="55000"/>
              </a:schemeClr>
            </a:gs>
            <a:gs pos="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2177505" y="3080283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7000" b="1" dirty="0">
                <a:latin typeface="Times New Roman" panose="02020603050405020304" pitchFamily="18" charset="0"/>
                <a:sym typeface="Oxygen"/>
              </a:rPr>
              <a:t>QUESTIONS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F4583-5E6E-471E-8AF3-8697D8DCE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rgbClr val="CBCBCB"/>
            </a:gs>
            <a:gs pos="70000">
              <a:schemeClr val="accent4">
                <a:lumMod val="5000"/>
                <a:lumOff val="95000"/>
              </a:schemeClr>
            </a:gs>
            <a:gs pos="90000">
              <a:schemeClr val="accent4">
                <a:lumMod val="45000"/>
                <a:lumOff val="55000"/>
              </a:schemeClr>
            </a:gs>
            <a:gs pos="67252">
              <a:srgbClr val="FFE38C"/>
            </a:gs>
            <a:gs pos="68000">
              <a:schemeClr val="accent4">
                <a:lumMod val="45000"/>
                <a:lumOff val="55000"/>
              </a:schemeClr>
            </a:gs>
            <a:gs pos="47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1. BACKGROUND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DC80B-2AD5-48CF-8909-DA8C61EFD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594837B-8535-44E7-A88B-DA57FF47BB1F}"/>
              </a:ext>
            </a:extLst>
          </p:cNvPr>
          <p:cNvGrpSpPr/>
          <p:nvPr/>
        </p:nvGrpSpPr>
        <p:grpSpPr>
          <a:xfrm>
            <a:off x="10818732" y="3942337"/>
            <a:ext cx="1224747" cy="1933827"/>
            <a:chOff x="8524981" y="0"/>
            <a:chExt cx="3556570" cy="561568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F2FC99-E676-4473-B9A0-1A4EB05B1CEF}"/>
                </a:ext>
              </a:extLst>
            </p:cNvPr>
            <p:cNvSpPr/>
            <p:nvPr/>
          </p:nvSpPr>
          <p:spPr>
            <a:xfrm>
              <a:off x="8524981" y="45377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1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323241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F9EC2-5C1C-4582-98A3-91DC7D5AD29E}"/>
                </a:ext>
              </a:extLst>
            </p:cNvPr>
            <p:cNvSpPr/>
            <p:nvPr/>
          </p:nvSpPr>
          <p:spPr>
            <a:xfrm>
              <a:off x="8524981" y="136132"/>
              <a:ext cx="3556570" cy="4984678"/>
            </a:xfrm>
            <a:custGeom>
              <a:avLst/>
              <a:gdLst>
                <a:gd name="connsiteX0" fmla="*/ 3414445 w 3556570"/>
                <a:gd name="connsiteY0" fmla="*/ 4984679 h 4984678"/>
                <a:gd name="connsiteX1" fmla="*/ 142126 w 3556570"/>
                <a:gd name="connsiteY1" fmla="*/ 4984679 h 4984678"/>
                <a:gd name="connsiteX2" fmla="*/ 0 w 3556570"/>
                <a:gd name="connsiteY2" fmla="*/ 4842553 h 4984678"/>
                <a:gd name="connsiteX3" fmla="*/ 0 w 3556570"/>
                <a:gd name="connsiteY3" fmla="*/ 142126 h 4984678"/>
                <a:gd name="connsiteX4" fmla="*/ 142126 w 3556570"/>
                <a:gd name="connsiteY4" fmla="*/ 0 h 4984678"/>
                <a:gd name="connsiteX5" fmla="*/ 3414445 w 3556570"/>
                <a:gd name="connsiteY5" fmla="*/ 0 h 4984678"/>
                <a:gd name="connsiteX6" fmla="*/ 3556571 w 3556570"/>
                <a:gd name="connsiteY6" fmla="*/ 142126 h 4984678"/>
                <a:gd name="connsiteX7" fmla="*/ 3556571 w 3556570"/>
                <a:gd name="connsiteY7" fmla="*/ 4842553 h 4984678"/>
                <a:gd name="connsiteX8" fmla="*/ 3414445 w 3556570"/>
                <a:gd name="connsiteY8" fmla="*/ 4984679 h 498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570" h="4984678">
                  <a:moveTo>
                    <a:pt x="3414445" y="4984679"/>
                  </a:moveTo>
                  <a:lnTo>
                    <a:pt x="142126" y="4984679"/>
                  </a:lnTo>
                  <a:cubicBezTo>
                    <a:pt x="63357" y="4984679"/>
                    <a:pt x="0" y="4921322"/>
                    <a:pt x="0" y="4842553"/>
                  </a:cubicBezTo>
                  <a:lnTo>
                    <a:pt x="0" y="142126"/>
                  </a:lnTo>
                  <a:cubicBezTo>
                    <a:pt x="0" y="63357"/>
                    <a:pt x="63357" y="0"/>
                    <a:pt x="142126" y="0"/>
                  </a:cubicBezTo>
                  <a:lnTo>
                    <a:pt x="3414445" y="0"/>
                  </a:lnTo>
                  <a:cubicBezTo>
                    <a:pt x="3493213" y="0"/>
                    <a:pt x="3556571" y="63357"/>
                    <a:pt x="3556571" y="142126"/>
                  </a:cubicBezTo>
                  <a:lnTo>
                    <a:pt x="3556571" y="4842553"/>
                  </a:lnTo>
                  <a:cubicBezTo>
                    <a:pt x="3556571" y="4920465"/>
                    <a:pt x="3493213" y="4984679"/>
                    <a:pt x="3414445" y="4984679"/>
                  </a:cubicBezTo>
                  <a:close/>
                </a:path>
              </a:pathLst>
            </a:custGeom>
            <a:solidFill>
              <a:srgbClr val="52507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BEEF06-C167-438D-BBB4-83978828395A}"/>
                </a:ext>
              </a:extLst>
            </p:cNvPr>
            <p:cNvSpPr/>
            <p:nvPr/>
          </p:nvSpPr>
          <p:spPr>
            <a:xfrm>
              <a:off x="8911119" y="5125091"/>
              <a:ext cx="2785152" cy="490591"/>
            </a:xfrm>
            <a:custGeom>
              <a:avLst/>
              <a:gdLst>
                <a:gd name="connsiteX0" fmla="*/ 2682411 w 2785152"/>
                <a:gd name="connsiteY0" fmla="*/ 490591 h 490591"/>
                <a:gd name="connsiteX1" fmla="*/ 101885 w 2785152"/>
                <a:gd name="connsiteY1" fmla="*/ 490591 h 490591"/>
                <a:gd name="connsiteX2" fmla="*/ 0 w 2785152"/>
                <a:gd name="connsiteY2" fmla="*/ 388706 h 490591"/>
                <a:gd name="connsiteX3" fmla="*/ 0 w 2785152"/>
                <a:gd name="connsiteY3" fmla="*/ 0 h 490591"/>
                <a:gd name="connsiteX4" fmla="*/ 2785152 w 2785152"/>
                <a:gd name="connsiteY4" fmla="*/ 0 h 490591"/>
                <a:gd name="connsiteX5" fmla="*/ 2785152 w 2785152"/>
                <a:gd name="connsiteY5" fmla="*/ 388706 h 490591"/>
                <a:gd name="connsiteX6" fmla="*/ 2682411 w 2785152"/>
                <a:gd name="connsiteY6" fmla="*/ 490591 h 49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5152" h="490591">
                  <a:moveTo>
                    <a:pt x="2682411" y="490591"/>
                  </a:moveTo>
                  <a:lnTo>
                    <a:pt x="101885" y="490591"/>
                  </a:lnTo>
                  <a:cubicBezTo>
                    <a:pt x="45377" y="490591"/>
                    <a:pt x="0" y="445213"/>
                    <a:pt x="0" y="388706"/>
                  </a:cubicBezTo>
                  <a:lnTo>
                    <a:pt x="0" y="0"/>
                  </a:lnTo>
                  <a:lnTo>
                    <a:pt x="2785152" y="0"/>
                  </a:lnTo>
                  <a:lnTo>
                    <a:pt x="2785152" y="388706"/>
                  </a:lnTo>
                  <a:cubicBezTo>
                    <a:pt x="2784296" y="445213"/>
                    <a:pt x="2738918" y="490591"/>
                    <a:pt x="2682411" y="490591"/>
                  </a:cubicBezTo>
                  <a:close/>
                </a:path>
              </a:pathLst>
            </a:custGeom>
            <a:solidFill>
              <a:srgbClr val="E2E7F4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0B8E18-C95C-4CD4-AEA6-58CE8D96B356}"/>
                </a:ext>
              </a:extLst>
            </p:cNvPr>
            <p:cNvSpPr/>
            <p:nvPr/>
          </p:nvSpPr>
          <p:spPr>
            <a:xfrm>
              <a:off x="9001017" y="0"/>
              <a:ext cx="2736350" cy="83905"/>
            </a:xfrm>
            <a:custGeom>
              <a:avLst/>
              <a:gdLst>
                <a:gd name="connsiteX0" fmla="*/ 0 w 2736350"/>
                <a:gd name="connsiteY0" fmla="*/ 0 h 83905"/>
                <a:gd name="connsiteX1" fmla="*/ 2736351 w 2736350"/>
                <a:gd name="connsiteY1" fmla="*/ 0 h 83905"/>
                <a:gd name="connsiteX2" fmla="*/ 2736351 w 2736350"/>
                <a:gd name="connsiteY2" fmla="*/ 83906 h 83905"/>
                <a:gd name="connsiteX3" fmla="*/ 0 w 2736350"/>
                <a:gd name="connsiteY3" fmla="*/ 83906 h 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50" h="83905">
                  <a:moveTo>
                    <a:pt x="0" y="0"/>
                  </a:moveTo>
                  <a:lnTo>
                    <a:pt x="2736351" y="0"/>
                  </a:lnTo>
                  <a:lnTo>
                    <a:pt x="2736351" y="83906"/>
                  </a:lnTo>
                  <a:lnTo>
                    <a:pt x="0" y="83906"/>
                  </a:lnTo>
                  <a:close/>
                </a:path>
              </a:pathLst>
            </a:custGeom>
            <a:solidFill>
              <a:srgbClr val="B1C0E0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1D2612-4276-4E83-860F-8F0BF2F7993A}"/>
                </a:ext>
              </a:extLst>
            </p:cNvPr>
            <p:cNvSpPr/>
            <p:nvPr/>
          </p:nvSpPr>
          <p:spPr>
            <a:xfrm>
              <a:off x="9124201" y="684943"/>
              <a:ext cx="2207490" cy="391654"/>
            </a:xfrm>
            <a:custGeom>
              <a:avLst/>
              <a:gdLst>
                <a:gd name="connsiteX0" fmla="*/ 112265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46F5428-92E5-4BFE-BF34-08A476C557F5}"/>
                </a:ext>
              </a:extLst>
            </p:cNvPr>
            <p:cNvSpPr/>
            <p:nvPr/>
          </p:nvSpPr>
          <p:spPr>
            <a:xfrm>
              <a:off x="8842596" y="540249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A7D470-F2FC-4424-9264-F2E7BF138EAE}"/>
                </a:ext>
              </a:extLst>
            </p:cNvPr>
            <p:cNvSpPr/>
            <p:nvPr/>
          </p:nvSpPr>
          <p:spPr>
            <a:xfrm>
              <a:off x="11470232" y="711485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7128"/>
                    <a:pt x="269704" y="345040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5C1745-FE9B-4F04-9731-9A034F93E642}"/>
                </a:ext>
              </a:extLst>
            </p:cNvPr>
            <p:cNvSpPr/>
            <p:nvPr/>
          </p:nvSpPr>
          <p:spPr>
            <a:xfrm>
              <a:off x="9124201" y="1771435"/>
              <a:ext cx="2207490" cy="391654"/>
            </a:xfrm>
            <a:custGeom>
              <a:avLst/>
              <a:gdLst>
                <a:gd name="connsiteX0" fmla="*/ 112265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1 w 2207490"/>
                <a:gd name="connsiteY7" fmla="*/ 391274 h 391654"/>
                <a:gd name="connsiteX8" fmla="*/ 197026 w 2207490"/>
                <a:gd name="connsiteY8" fmla="*/ 391274 h 391654"/>
                <a:gd name="connsiteX9" fmla="*/ 112265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5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8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8" y="313362"/>
                    <a:pt x="2123431" y="353602"/>
                  </a:cubicBezTo>
                  <a:cubicBezTo>
                    <a:pt x="2094322" y="382712"/>
                    <a:pt x="2056650" y="391274"/>
                    <a:pt x="2018121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917" y="391274"/>
                    <a:pt x="137094" y="389562"/>
                    <a:pt x="112265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B72614E-0521-4584-ACEC-5058A0AFF285}"/>
                </a:ext>
              </a:extLst>
            </p:cNvPr>
            <p:cNvSpPr/>
            <p:nvPr/>
          </p:nvSpPr>
          <p:spPr>
            <a:xfrm>
              <a:off x="8842596" y="1626741"/>
              <a:ext cx="95091" cy="670388"/>
            </a:xfrm>
            <a:custGeom>
              <a:avLst/>
              <a:gdLst>
                <a:gd name="connsiteX0" fmla="*/ 93351 w 95091"/>
                <a:gd name="connsiteY0" fmla="*/ 339047 h 670388"/>
                <a:gd name="connsiteX1" fmla="*/ 94208 w 95091"/>
                <a:gd name="connsiteY1" fmla="*/ 629292 h 670388"/>
                <a:gd name="connsiteX2" fmla="*/ 47118 w 95091"/>
                <a:gd name="connsiteY2" fmla="*/ 670389 h 670388"/>
                <a:gd name="connsiteX3" fmla="*/ 28 w 95091"/>
                <a:gd name="connsiteY3" fmla="*/ 630148 h 670388"/>
                <a:gd name="connsiteX4" fmla="*/ 28 w 95091"/>
                <a:gd name="connsiteY4" fmla="*/ 41097 h 670388"/>
                <a:gd name="connsiteX5" fmla="*/ 47118 w 95091"/>
                <a:gd name="connsiteY5" fmla="*/ 0 h 670388"/>
                <a:gd name="connsiteX6" fmla="*/ 95064 w 95091"/>
                <a:gd name="connsiteY6" fmla="*/ 40240 h 670388"/>
                <a:gd name="connsiteX7" fmla="*/ 93351 w 95091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1" h="670388">
                  <a:moveTo>
                    <a:pt x="93351" y="339047"/>
                  </a:moveTo>
                  <a:cubicBezTo>
                    <a:pt x="93351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39557"/>
                    <a:pt x="93351" y="239730"/>
                    <a:pt x="93351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F95EC1-171E-43C8-9FBE-8171B9E943C7}"/>
                </a:ext>
              </a:extLst>
            </p:cNvPr>
            <p:cNvSpPr/>
            <p:nvPr/>
          </p:nvSpPr>
          <p:spPr>
            <a:xfrm>
              <a:off x="11470232" y="1798833"/>
              <a:ext cx="345076" cy="345040"/>
            </a:xfrm>
            <a:custGeom>
              <a:avLst/>
              <a:gdLst>
                <a:gd name="connsiteX0" fmla="*/ 173812 w 345076"/>
                <a:gd name="connsiteY0" fmla="*/ 345040 h 345040"/>
                <a:gd name="connsiteX1" fmla="*/ 7 w 345076"/>
                <a:gd name="connsiteY1" fmla="*/ 177229 h 345040"/>
                <a:gd name="connsiteX2" fmla="*/ 172956 w 345076"/>
                <a:gd name="connsiteY2" fmla="*/ 0 h 345040"/>
                <a:gd name="connsiteX3" fmla="*/ 345048 w 345076"/>
                <a:gd name="connsiteY3" fmla="*/ 170380 h 345040"/>
                <a:gd name="connsiteX4" fmla="*/ 173812 w 345076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76" h="345040">
                  <a:moveTo>
                    <a:pt x="173812" y="345040"/>
                  </a:moveTo>
                  <a:cubicBezTo>
                    <a:pt x="77064" y="345040"/>
                    <a:pt x="864" y="271409"/>
                    <a:pt x="7" y="177229"/>
                  </a:cubicBezTo>
                  <a:cubicBezTo>
                    <a:pt x="-849" y="75344"/>
                    <a:pt x="72783" y="856"/>
                    <a:pt x="172956" y="0"/>
                  </a:cubicBezTo>
                  <a:cubicBezTo>
                    <a:pt x="267992" y="0"/>
                    <a:pt x="344192" y="74488"/>
                    <a:pt x="345048" y="170380"/>
                  </a:cubicBezTo>
                  <a:cubicBezTo>
                    <a:pt x="346760" y="266272"/>
                    <a:pt x="269704" y="344184"/>
                    <a:pt x="173812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B5D6DF-7BA4-4F8F-B949-9D804E80EBA8}"/>
                </a:ext>
              </a:extLst>
            </p:cNvPr>
            <p:cNvSpPr/>
            <p:nvPr/>
          </p:nvSpPr>
          <p:spPr>
            <a:xfrm>
              <a:off x="9165298" y="2988067"/>
              <a:ext cx="2207490" cy="391654"/>
            </a:xfrm>
            <a:custGeom>
              <a:avLst/>
              <a:gdLst>
                <a:gd name="connsiteX0" fmla="*/ 112264 w 2207490"/>
                <a:gd name="connsiteY0" fmla="*/ 369014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4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4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50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4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0B07635-ECFD-43C1-90B7-841683367A48}"/>
                </a:ext>
              </a:extLst>
            </p:cNvPr>
            <p:cNvSpPr/>
            <p:nvPr/>
          </p:nvSpPr>
          <p:spPr>
            <a:xfrm>
              <a:off x="8882836" y="2843373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8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0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5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6"/>
                    <a:pt x="28" y="630148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0"/>
                  </a:cubicBezTo>
                  <a:cubicBezTo>
                    <a:pt x="91639" y="140413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865319-82D1-42B1-BF41-DCEE233AC895}"/>
                </a:ext>
              </a:extLst>
            </p:cNvPr>
            <p:cNvSpPr/>
            <p:nvPr/>
          </p:nvSpPr>
          <p:spPr>
            <a:xfrm>
              <a:off x="11510473" y="3015465"/>
              <a:ext cx="345109" cy="345040"/>
            </a:xfrm>
            <a:custGeom>
              <a:avLst/>
              <a:gdLst>
                <a:gd name="connsiteX0" fmla="*/ 173811 w 345109"/>
                <a:gd name="connsiteY0" fmla="*/ 345040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0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0"/>
                  </a:moveTo>
                  <a:cubicBezTo>
                    <a:pt x="77064" y="345040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7"/>
                    <a:pt x="345047" y="170380"/>
                  </a:cubicBezTo>
                  <a:cubicBezTo>
                    <a:pt x="347616" y="266272"/>
                    <a:pt x="270560" y="344184"/>
                    <a:pt x="173811" y="345040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3735A6-DCDA-409D-8B16-D380E96BEDF1}"/>
                </a:ext>
              </a:extLst>
            </p:cNvPr>
            <p:cNvSpPr/>
            <p:nvPr/>
          </p:nvSpPr>
          <p:spPr>
            <a:xfrm>
              <a:off x="9165298" y="4154184"/>
              <a:ext cx="2207490" cy="391654"/>
            </a:xfrm>
            <a:custGeom>
              <a:avLst/>
              <a:gdLst>
                <a:gd name="connsiteX0" fmla="*/ 112264 w 2207490"/>
                <a:gd name="connsiteY0" fmla="*/ 369013 h 391654"/>
                <a:gd name="connsiteX1" fmla="*/ 7811 w 2207490"/>
                <a:gd name="connsiteY1" fmla="*/ 139557 h 391654"/>
                <a:gd name="connsiteX2" fmla="*/ 174766 w 2207490"/>
                <a:gd name="connsiteY2" fmla="*/ 1712 h 391654"/>
                <a:gd name="connsiteX3" fmla="*/ 213294 w 2207490"/>
                <a:gd name="connsiteY3" fmla="*/ 0 h 391654"/>
                <a:gd name="connsiteX4" fmla="*/ 1997573 w 2207490"/>
                <a:gd name="connsiteY4" fmla="*/ 0 h 391654"/>
                <a:gd name="connsiteX5" fmla="*/ 2207337 w 2207490"/>
                <a:gd name="connsiteY5" fmla="*/ 201202 h 391654"/>
                <a:gd name="connsiteX6" fmla="*/ 2123431 w 2207490"/>
                <a:gd name="connsiteY6" fmla="*/ 353602 h 391654"/>
                <a:gd name="connsiteX7" fmla="*/ 2018120 w 2207490"/>
                <a:gd name="connsiteY7" fmla="*/ 391274 h 391654"/>
                <a:gd name="connsiteX8" fmla="*/ 197026 w 2207490"/>
                <a:gd name="connsiteY8" fmla="*/ 391274 h 391654"/>
                <a:gd name="connsiteX9" fmla="*/ 112264 w 2207490"/>
                <a:gd name="connsiteY9" fmla="*/ 369013 h 39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7490" h="391654">
                  <a:moveTo>
                    <a:pt x="112264" y="369013"/>
                  </a:moveTo>
                  <a:cubicBezTo>
                    <a:pt x="17229" y="304800"/>
                    <a:pt x="-17019" y="231169"/>
                    <a:pt x="7811" y="139557"/>
                  </a:cubicBezTo>
                  <a:cubicBezTo>
                    <a:pt x="28359" y="63357"/>
                    <a:pt x="95997" y="7706"/>
                    <a:pt x="174766" y="1712"/>
                  </a:cubicBezTo>
                  <a:cubicBezTo>
                    <a:pt x="187609" y="856"/>
                    <a:pt x="200451" y="0"/>
                    <a:pt x="213294" y="0"/>
                  </a:cubicBezTo>
                  <a:cubicBezTo>
                    <a:pt x="808339" y="0"/>
                    <a:pt x="1402528" y="0"/>
                    <a:pt x="1997573" y="0"/>
                  </a:cubicBezTo>
                  <a:cubicBezTo>
                    <a:pt x="2126000" y="0"/>
                    <a:pt x="2211618" y="83049"/>
                    <a:pt x="2207337" y="201202"/>
                  </a:cubicBezTo>
                  <a:cubicBezTo>
                    <a:pt x="2204768" y="265416"/>
                    <a:pt x="2171377" y="313362"/>
                    <a:pt x="2123431" y="353602"/>
                  </a:cubicBezTo>
                  <a:cubicBezTo>
                    <a:pt x="2094321" y="382712"/>
                    <a:pt x="2056649" y="391274"/>
                    <a:pt x="2018120" y="391274"/>
                  </a:cubicBezTo>
                  <a:cubicBezTo>
                    <a:pt x="1411090" y="392130"/>
                    <a:pt x="804058" y="391274"/>
                    <a:pt x="197026" y="391274"/>
                  </a:cubicBezTo>
                  <a:cubicBezTo>
                    <a:pt x="167060" y="391274"/>
                    <a:pt x="137094" y="389562"/>
                    <a:pt x="112264" y="369013"/>
                  </a:cubicBezTo>
                  <a:close/>
                </a:path>
              </a:pathLst>
            </a:custGeom>
            <a:solidFill>
              <a:srgbClr val="E7EBF6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BEB774-FD83-4520-84FC-648A14B7271F}"/>
                </a:ext>
              </a:extLst>
            </p:cNvPr>
            <p:cNvSpPr/>
            <p:nvPr/>
          </p:nvSpPr>
          <p:spPr>
            <a:xfrm>
              <a:off x="8882836" y="4009489"/>
              <a:ext cx="95090" cy="670388"/>
            </a:xfrm>
            <a:custGeom>
              <a:avLst/>
              <a:gdLst>
                <a:gd name="connsiteX0" fmla="*/ 93352 w 95090"/>
                <a:gd name="connsiteY0" fmla="*/ 339047 h 670388"/>
                <a:gd name="connsiteX1" fmla="*/ 94208 w 95090"/>
                <a:gd name="connsiteY1" fmla="*/ 629292 h 670388"/>
                <a:gd name="connsiteX2" fmla="*/ 47118 w 95090"/>
                <a:gd name="connsiteY2" fmla="*/ 670389 h 670388"/>
                <a:gd name="connsiteX3" fmla="*/ 28 w 95090"/>
                <a:gd name="connsiteY3" fmla="*/ 630149 h 670388"/>
                <a:gd name="connsiteX4" fmla="*/ 28 w 95090"/>
                <a:gd name="connsiteY4" fmla="*/ 41097 h 670388"/>
                <a:gd name="connsiteX5" fmla="*/ 47118 w 95090"/>
                <a:gd name="connsiteY5" fmla="*/ 0 h 670388"/>
                <a:gd name="connsiteX6" fmla="*/ 95064 w 95090"/>
                <a:gd name="connsiteY6" fmla="*/ 40241 h 670388"/>
                <a:gd name="connsiteX7" fmla="*/ 93352 w 95090"/>
                <a:gd name="connsiteY7" fmla="*/ 339047 h 67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090" h="670388">
                  <a:moveTo>
                    <a:pt x="93352" y="339047"/>
                  </a:moveTo>
                  <a:cubicBezTo>
                    <a:pt x="93352" y="435796"/>
                    <a:pt x="91639" y="532544"/>
                    <a:pt x="94208" y="629292"/>
                  </a:cubicBezTo>
                  <a:cubicBezTo>
                    <a:pt x="95064" y="666964"/>
                    <a:pt x="76228" y="670389"/>
                    <a:pt x="47118" y="670389"/>
                  </a:cubicBezTo>
                  <a:cubicBezTo>
                    <a:pt x="18008" y="670389"/>
                    <a:pt x="-828" y="668677"/>
                    <a:pt x="28" y="630149"/>
                  </a:cubicBezTo>
                  <a:cubicBezTo>
                    <a:pt x="1740" y="434083"/>
                    <a:pt x="1740" y="237162"/>
                    <a:pt x="28" y="41097"/>
                  </a:cubicBezTo>
                  <a:cubicBezTo>
                    <a:pt x="28" y="3425"/>
                    <a:pt x="16296" y="0"/>
                    <a:pt x="47118" y="0"/>
                  </a:cubicBezTo>
                  <a:cubicBezTo>
                    <a:pt x="76228" y="0"/>
                    <a:pt x="95920" y="1712"/>
                    <a:pt x="95064" y="40241"/>
                  </a:cubicBezTo>
                  <a:cubicBezTo>
                    <a:pt x="91639" y="139557"/>
                    <a:pt x="93352" y="239730"/>
                    <a:pt x="93352" y="339047"/>
                  </a:cubicBezTo>
                  <a:close/>
                </a:path>
              </a:pathLst>
            </a:custGeom>
            <a:solidFill>
              <a:srgbClr val="EEEDED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6178-B358-4A23-9693-B157C96B3D83}"/>
                </a:ext>
              </a:extLst>
            </p:cNvPr>
            <p:cNvSpPr/>
            <p:nvPr/>
          </p:nvSpPr>
          <p:spPr>
            <a:xfrm>
              <a:off x="11510473" y="4181581"/>
              <a:ext cx="345109" cy="345040"/>
            </a:xfrm>
            <a:custGeom>
              <a:avLst/>
              <a:gdLst>
                <a:gd name="connsiteX0" fmla="*/ 173811 w 345109"/>
                <a:gd name="connsiteY0" fmla="*/ 345041 h 345040"/>
                <a:gd name="connsiteX1" fmla="*/ 7 w 345109"/>
                <a:gd name="connsiteY1" fmla="*/ 177229 h 345040"/>
                <a:gd name="connsiteX2" fmla="*/ 172955 w 345109"/>
                <a:gd name="connsiteY2" fmla="*/ 0 h 345040"/>
                <a:gd name="connsiteX3" fmla="*/ 345047 w 345109"/>
                <a:gd name="connsiteY3" fmla="*/ 170380 h 345040"/>
                <a:gd name="connsiteX4" fmla="*/ 173811 w 345109"/>
                <a:gd name="connsiteY4" fmla="*/ 345041 h 34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09" h="345040">
                  <a:moveTo>
                    <a:pt x="173811" y="345041"/>
                  </a:moveTo>
                  <a:cubicBezTo>
                    <a:pt x="77064" y="345041"/>
                    <a:pt x="863" y="271409"/>
                    <a:pt x="7" y="177229"/>
                  </a:cubicBezTo>
                  <a:cubicBezTo>
                    <a:pt x="-849" y="75344"/>
                    <a:pt x="72783" y="856"/>
                    <a:pt x="172955" y="0"/>
                  </a:cubicBezTo>
                  <a:cubicBezTo>
                    <a:pt x="267991" y="0"/>
                    <a:pt x="344191" y="74488"/>
                    <a:pt x="345047" y="170380"/>
                  </a:cubicBezTo>
                  <a:cubicBezTo>
                    <a:pt x="347616" y="266272"/>
                    <a:pt x="270560" y="344184"/>
                    <a:pt x="173811" y="345041"/>
                  </a:cubicBezTo>
                  <a:close/>
                </a:path>
              </a:pathLst>
            </a:custGeom>
            <a:solidFill>
              <a:srgbClr val="D7E0F5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 rot="20299640">
            <a:off x="3409770" y="3325735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 rot="1217305">
            <a:off x="3552000" y="5953586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81CD82-8D87-4482-BBBF-382024A5BCB1}"/>
              </a:ext>
            </a:extLst>
          </p:cNvPr>
          <p:cNvGrpSpPr/>
          <p:nvPr/>
        </p:nvGrpSpPr>
        <p:grpSpPr>
          <a:xfrm>
            <a:off x="5939874" y="2725858"/>
            <a:ext cx="1224747" cy="1172541"/>
            <a:chOff x="1214584" y="1822973"/>
            <a:chExt cx="1900460" cy="1614331"/>
          </a:xfrm>
        </p:grpSpPr>
        <p:grpSp>
          <p:nvGrpSpPr>
            <p:cNvPr id="107" name="Graphic 14">
              <a:extLst>
                <a:ext uri="{FF2B5EF4-FFF2-40B4-BE49-F238E27FC236}">
                  <a16:creationId xmlns:a16="http://schemas.microsoft.com/office/drawing/2014/main" id="{943D8A87-F246-404C-90E0-BA9AB4CF260B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B5803D82-128A-410D-B731-D98FFB93756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B211F4D-47EC-4218-B319-75C32F8F10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448224B-B82D-4B98-BD39-8BC326F4966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C4C456E-1037-4AFD-ADA8-2B13566127AC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C1A4513-F0EE-4515-8938-291393AE08E5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F8D901E-983D-47B5-9BF4-82033F2CEEC7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F00C4B72-9565-468A-80B2-4732BC3E0C40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8470FFF-FE5C-4F21-9EA4-2DF0F514C11A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C930F6-C23A-4A0B-9105-F0924408C325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FD77DF7-5645-4CB4-A61C-A3BF5052E67F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FE0114D-D006-4102-9353-9A958E7DA08B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BCADC5A-9383-4AD6-A8E8-401BEB144C7A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A5203CF-B8ED-49E4-96D6-B8A6FDFCD101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F0A769B-83F0-486C-B11C-CBE643C57B1B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3691A90-2F57-403B-8890-D80982F58F97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C5719BA-B4B3-477B-BB23-34604562938E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2610B90-C94A-4EDB-B72E-0EAE0371B1E4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A8B1E3A-E654-445C-970C-7F77219CF1FB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</p:grp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9EFDEC8-ADE4-428B-B1C2-DAFC3D4A73B9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</p:grpSp>
      </p:grpSp>
      <p:grpSp>
        <p:nvGrpSpPr>
          <p:cNvPr id="127" name="Graphic 113">
            <a:extLst>
              <a:ext uri="{FF2B5EF4-FFF2-40B4-BE49-F238E27FC236}">
                <a16:creationId xmlns:a16="http://schemas.microsoft.com/office/drawing/2014/main" id="{0B5C77A5-E5EC-4CCF-BAA1-E332A1BB95C7}"/>
              </a:ext>
            </a:extLst>
          </p:cNvPr>
          <p:cNvGrpSpPr/>
          <p:nvPr/>
        </p:nvGrpSpPr>
        <p:grpSpPr>
          <a:xfrm>
            <a:off x="981713" y="3507491"/>
            <a:ext cx="1933302" cy="2220852"/>
            <a:chOff x="3273624" y="505223"/>
            <a:chExt cx="5528499" cy="635078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49EEDAF-03B3-4A1F-825D-C27741C0133C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5014161-058C-4AE8-9C5A-03E853A89D9A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803D234-A2BF-4CF1-889C-6060D21D87D7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F90C02-C3C8-4D6C-A420-1CCEA16CB657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8A072CF-18F4-4792-BFB1-9B16D21D526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B4132C9-4959-4F16-827E-53AE8FC3EB41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BB04359-EC6B-48E4-AA57-8E0923CCB68B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333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0CE035C-CF1A-4874-9437-6D4233DA1946}"/>
              </a:ext>
            </a:extLst>
          </p:cNvPr>
          <p:cNvGrpSpPr/>
          <p:nvPr/>
        </p:nvGrpSpPr>
        <p:grpSpPr>
          <a:xfrm>
            <a:off x="5990829" y="4260098"/>
            <a:ext cx="1224747" cy="1172541"/>
            <a:chOff x="1214584" y="1822973"/>
            <a:chExt cx="1900460" cy="1614331"/>
          </a:xfrm>
        </p:grpSpPr>
        <p:grpSp>
          <p:nvGrpSpPr>
            <p:cNvPr id="136" name="Graphic 14">
              <a:extLst>
                <a:ext uri="{FF2B5EF4-FFF2-40B4-BE49-F238E27FC236}">
                  <a16:creationId xmlns:a16="http://schemas.microsoft.com/office/drawing/2014/main" id="{6F51EE36-E333-4C7E-808E-11C2CABD1B62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E3DD75E-A5A0-444F-8BAD-3347DB382A8F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FEE1E02-33CA-4EE9-B270-8D51C45EBAAC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3B50AAE-D449-45FE-8A8C-ED21F08D3416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A35DFA2-145C-40AB-91AC-47C5E8397628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4087C22-1EA5-4AC8-BDD4-7EF253F5FFBE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D8550F2-79F1-4F35-A345-B5DDDF5EACF6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D5FB015-50F4-4654-B22D-8A21D3109E99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680FCE7-35E8-4149-8725-0DF44C8D9F37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552443A-101D-4398-8865-9860E7249938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B0385C4-9770-4746-8658-0E5EF4A288BF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5C04C70-962C-4A42-9C82-D63D118E7994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E165BF0-BC9D-41DB-BA10-DCF7A811BD13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3722930-04E5-4C43-BE58-CFDFF8A01681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FEF8172-62BC-40BF-B23B-7BF6DB0E7C3B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00712A-931B-4D79-BE95-7E2920B684DC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04D51DA-438C-4F89-83F0-1E73585C8BF2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050AABF7-98AC-4654-B952-CDC1F1272144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51DBF982-13C9-471F-ACA0-46965C33E641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</p:grp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033DED9-746D-41FF-AFD3-590EE358C7AA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27863C9-4088-4EC3-8EF7-5917475106F0}"/>
              </a:ext>
            </a:extLst>
          </p:cNvPr>
          <p:cNvGrpSpPr/>
          <p:nvPr/>
        </p:nvGrpSpPr>
        <p:grpSpPr>
          <a:xfrm>
            <a:off x="5948874" y="5876163"/>
            <a:ext cx="1224747" cy="1172541"/>
            <a:chOff x="1214584" y="1822973"/>
            <a:chExt cx="1900460" cy="1614331"/>
          </a:xfrm>
        </p:grpSpPr>
        <p:grpSp>
          <p:nvGrpSpPr>
            <p:cNvPr id="157" name="Graphic 14">
              <a:extLst>
                <a:ext uri="{FF2B5EF4-FFF2-40B4-BE49-F238E27FC236}">
                  <a16:creationId xmlns:a16="http://schemas.microsoft.com/office/drawing/2014/main" id="{7F06DDB6-373B-4592-9069-14BA374B3A8B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C67BEB0-29E0-4076-86A1-2F6B14545249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C0F06BA-2295-482D-98E8-6C65F1AD2FF9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636398D-E918-4C5D-B286-13E80C5F3751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6B6A655-0A6B-4EEB-A0AF-D24182243628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D388EAC-7553-49D3-9A83-A228D8B38BC9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9AAF034-DCD7-4992-B70D-C97F025F1F82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6C9AC72-0F5C-4386-B2FA-24D6B899A5E3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160BD60-9527-4C63-BC5F-102B12293B05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64015D5-99CD-4742-9771-19F18C7DCF6D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01C39D-B6AD-49DC-BB81-B8A116368691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8AC2940-CF10-42E3-B81E-96B13E6D38D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EEB96B8-95EF-44BD-80A6-5C754A92AEDC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8030BD2-35C9-41BC-A5EB-F29A5DCF63FF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4D2E089-CBA3-4829-AEE8-CDEB625B63F4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EFD0FB4-3C16-4BA5-8706-E3BF78025D57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E7B064-783D-4166-8D0C-FDE744C53819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6EDE175A-870C-4FDC-B6D1-22EC9797DF61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958534C3-5C46-4EF1-83EC-60825029F93B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333"/>
                </a:p>
              </p:txBody>
            </p:sp>
          </p:grp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2E31027-1A33-48BB-A26B-A3194AA163E2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333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503E513-6E4D-43EA-8E1D-B5754E98DB44}"/>
              </a:ext>
            </a:extLst>
          </p:cNvPr>
          <p:cNvGrpSpPr/>
          <p:nvPr/>
        </p:nvGrpSpPr>
        <p:grpSpPr>
          <a:xfrm>
            <a:off x="3899094" y="4598038"/>
            <a:ext cx="1450584" cy="274320"/>
            <a:chOff x="3540329" y="2338923"/>
            <a:chExt cx="1450584" cy="274320"/>
          </a:xfrm>
        </p:grpSpPr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4E4A7C76-A718-418B-B48A-7E342AEDA208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00AD722C-931A-4B3F-8473-35B36124E97B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3C41A8B-E39B-427C-A268-0B127CF32B1E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47813D8-CB8C-4710-9952-D274BBD261E1}"/>
              </a:ext>
            </a:extLst>
          </p:cNvPr>
          <p:cNvGrpSpPr/>
          <p:nvPr/>
        </p:nvGrpSpPr>
        <p:grpSpPr>
          <a:xfrm rot="1093920">
            <a:off x="7781912" y="3181454"/>
            <a:ext cx="1450584" cy="274320"/>
            <a:chOff x="3540329" y="2338923"/>
            <a:chExt cx="1450584" cy="274320"/>
          </a:xfrm>
        </p:grpSpPr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08265C9E-721A-477A-B4FF-D7E2F9F66600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EAEA4250-3E6E-4A28-9F94-E7B32CAC3669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5697EE0D-F417-4382-AB37-41686780E14F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D49BDF8-DE64-458F-A705-8442AA003F46}"/>
              </a:ext>
            </a:extLst>
          </p:cNvPr>
          <p:cNvGrpSpPr/>
          <p:nvPr/>
        </p:nvGrpSpPr>
        <p:grpSpPr>
          <a:xfrm rot="20287353">
            <a:off x="7829731" y="6146472"/>
            <a:ext cx="1450584" cy="274320"/>
            <a:chOff x="3540329" y="2338923"/>
            <a:chExt cx="1450584" cy="274320"/>
          </a:xfrm>
        </p:grpSpPr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3F5563CF-AD7E-4F00-932A-D2B27B51BC38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498B2952-0FB7-48B9-A242-C58FE878FBA1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8A535176-B910-4CD2-8823-1EA713EB2D1D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C76071-DA4F-4492-A4AB-DC14A3F16E3D}"/>
              </a:ext>
            </a:extLst>
          </p:cNvPr>
          <p:cNvGrpSpPr/>
          <p:nvPr/>
        </p:nvGrpSpPr>
        <p:grpSpPr>
          <a:xfrm>
            <a:off x="8100538" y="4694100"/>
            <a:ext cx="1450584" cy="274320"/>
            <a:chOff x="3540329" y="2338923"/>
            <a:chExt cx="1450584" cy="274320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6FAD1CC6-3ED7-4DCA-8162-8A6E344F9AE1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15FDD4E8-2C73-4B1A-941E-DBB633B3BE99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4AE5247-D6CD-4701-A05A-7B257A75E773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3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2BCDF86D-B0EE-4006-B828-940EEDF454A6}"/>
              </a:ext>
            </a:extLst>
          </p:cNvPr>
          <p:cNvSpPr txBox="1"/>
          <p:nvPr/>
        </p:nvSpPr>
        <p:spPr>
          <a:xfrm>
            <a:off x="1025125" y="3014682"/>
            <a:ext cx="171862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ATTACKER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875B34-8BE5-4523-AD92-9DFF8D288C4C}"/>
              </a:ext>
            </a:extLst>
          </p:cNvPr>
          <p:cNvSpPr txBox="1"/>
          <p:nvPr/>
        </p:nvSpPr>
        <p:spPr>
          <a:xfrm>
            <a:off x="10818732" y="3515250"/>
            <a:ext cx="1635099" cy="4001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VICTIM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39B1502-7E47-4FB2-A3F4-4409D11C36D4}"/>
              </a:ext>
            </a:extLst>
          </p:cNvPr>
          <p:cNvSpPr txBox="1"/>
          <p:nvPr/>
        </p:nvSpPr>
        <p:spPr>
          <a:xfrm>
            <a:off x="5891212" y="2244161"/>
            <a:ext cx="1635099" cy="4001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BOTNETS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A3F9E36-92CC-4C49-9127-2B384B28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3" y="441415"/>
            <a:ext cx="3475244" cy="684245"/>
          </a:xfrm>
          <a:prstGeom prst="rect">
            <a:avLst/>
          </a:prstGeom>
        </p:spPr>
      </p:pic>
      <p:sp>
        <p:nvSpPr>
          <p:cNvPr id="197" name="Text Placeholder 1">
            <a:extLst>
              <a:ext uri="{FF2B5EF4-FFF2-40B4-BE49-F238E27FC236}">
                <a16:creationId xmlns:a16="http://schemas.microsoft.com/office/drawing/2014/main" id="{CE05A4F5-8821-4F87-8297-B258A505D219}"/>
              </a:ext>
            </a:extLst>
          </p:cNvPr>
          <p:cNvSpPr txBox="1">
            <a:spLocks/>
          </p:cNvSpPr>
          <p:nvPr/>
        </p:nvSpPr>
        <p:spPr>
          <a:xfrm>
            <a:off x="12453831" y="7505353"/>
            <a:ext cx="35678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2. PROBLEM STATEMENTS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848;p54">
            <a:extLst>
              <a:ext uri="{FF2B5EF4-FFF2-40B4-BE49-F238E27FC236}">
                <a16:creationId xmlns:a16="http://schemas.microsoft.com/office/drawing/2014/main" id="{623F9B21-8C57-4739-A5FF-C3AFF97157AF}"/>
              </a:ext>
            </a:extLst>
          </p:cNvPr>
          <p:cNvSpPr txBox="1">
            <a:spLocks/>
          </p:cNvSpPr>
          <p:nvPr/>
        </p:nvSpPr>
        <p:spPr>
          <a:xfrm>
            <a:off x="2704107" y="6447905"/>
            <a:ext cx="7668027" cy="53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Fjalla One"/>
              <a:buNone/>
              <a:defRPr sz="4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“The first step to solve a problem is to find the problem.”</a:t>
            </a:r>
          </a:p>
        </p:txBody>
      </p:sp>
    </p:spTree>
    <p:extLst>
      <p:ext uri="{BB962C8B-B14F-4D97-AF65-F5344CB8AC3E}">
        <p14:creationId xmlns:p14="http://schemas.microsoft.com/office/powerpoint/2010/main" val="16468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524934" y="1667976"/>
            <a:ext cx="113479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a DDOS attack usually consists of loss of services.</a:t>
            </a:r>
          </a:p>
          <a:p>
            <a:pPr marL="342903" indent="-342903" algn="just">
              <a:buFont typeface="Arial" panose="020B0604020202020204" pitchFamily="34" charset="0"/>
              <a:buChar char="•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 DDOS detection and prevention based (Research Gap).</a:t>
            </a:r>
          </a:p>
          <a:p>
            <a:pPr algn="just"/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7" lvl="1" indent="-342903" algn="just">
              <a:buFont typeface="Wingdings" panose="05000000000000000000" pitchFamily="2" charset="2"/>
              <a:buChar char="Ø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Controller detection overhead [1]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switches in a system can handle up to 20,000 new flow requests.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 impact controller performance.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OpenFlow controllers mitigate the problem</a:t>
            </a:r>
          </a:p>
          <a:p>
            <a:pPr lvl="2" algn="just"/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7" lvl="1" indent="-342903" algn="just">
              <a:buFont typeface="Wingdings" panose="05000000000000000000" pitchFamily="2" charset="2"/>
              <a:buChar char="Ø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and False Positive Value 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values when parameter set to a low value. </a:t>
            </a:r>
            <a:r>
              <a:rPr lang="en-GB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en-GB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 will low flow does less damage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combination of machine learning algorithm mitigate the problem [2]</a:t>
            </a:r>
          </a:p>
          <a:p>
            <a:pPr marL="1257310" lvl="2" indent="-342903" algn="just">
              <a:buFont typeface="Wingdings" panose="05000000000000000000" pitchFamily="2" charset="2"/>
              <a:buChar char="q"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64" y="499838"/>
            <a:ext cx="3475244" cy="68424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F98524-BCE5-4AD3-910F-1A275157F0DD}"/>
              </a:ext>
            </a:extLst>
          </p:cNvPr>
          <p:cNvSpPr txBox="1">
            <a:spLocks/>
          </p:cNvSpPr>
          <p:nvPr/>
        </p:nvSpPr>
        <p:spPr>
          <a:xfrm>
            <a:off x="12402765" y="7505353"/>
            <a:ext cx="35678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CBCBCB"/>
            </a:gs>
            <a:gs pos="45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2000">
              <a:schemeClr val="accent4">
                <a:lumMod val="45000"/>
                <a:lumOff val="55000"/>
              </a:schemeClr>
            </a:gs>
            <a:gs pos="62820">
              <a:srgbClr val="E1D9C1"/>
            </a:gs>
            <a:gs pos="82000">
              <a:schemeClr val="accent4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AB135A0-A124-40E7-A108-1EF8D31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4" y="834352"/>
            <a:ext cx="3475244" cy="684245"/>
          </a:xfrm>
          <a:prstGeom prst="rect">
            <a:avLst/>
          </a:prstGeom>
        </p:spPr>
      </p:pic>
      <p:sp>
        <p:nvSpPr>
          <p:cNvPr id="32" name="Google Shape;848;p54">
            <a:extLst>
              <a:ext uri="{FF2B5EF4-FFF2-40B4-BE49-F238E27FC236}">
                <a16:creationId xmlns:a16="http://schemas.microsoft.com/office/drawing/2014/main" id="{3149B64F-7682-4D22-852D-B01EB5DA5608}"/>
              </a:ext>
            </a:extLst>
          </p:cNvPr>
          <p:cNvSpPr txBox="1">
            <a:spLocks/>
          </p:cNvSpPr>
          <p:nvPr/>
        </p:nvSpPr>
        <p:spPr>
          <a:xfrm>
            <a:off x="4629157" y="4829570"/>
            <a:ext cx="7668027" cy="149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7000" b="1" dirty="0">
                <a:latin typeface="Times New Roman" panose="02020603050405020304" pitchFamily="18" charset="0"/>
                <a:sym typeface="Oxygen"/>
              </a:rPr>
              <a:t>3. SIGNIFICANCE OF STUDY</a:t>
            </a:r>
          </a:p>
          <a:p>
            <a:pPr algn="ctr">
              <a:spcBef>
                <a:spcPts val="0"/>
              </a:spcBef>
            </a:pPr>
            <a:r>
              <a:rPr lang="en-GB" sz="6000" b="1" dirty="0">
                <a:latin typeface="Times New Roman" panose="02020603050405020304" pitchFamily="18" charset="0"/>
                <a:sym typeface="Oxygen"/>
              </a:rPr>
              <a:t>(Based on Objectives)</a:t>
            </a:r>
            <a:endParaRPr lang="en-GB" sz="7000" b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DEA30-B7C1-4D06-A63B-50B62E768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3F418A-B788-4C0D-9159-7BBF46D8E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Significance of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671644" y="1672858"/>
            <a:ext cx="1046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mitigate the Single Point Failure and overhead of Controller 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71" y="499838"/>
            <a:ext cx="3475244" cy="684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D41C3-39BF-4E9B-94C6-03C3E961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4" y="3074879"/>
            <a:ext cx="619125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B1509-D803-4F8D-A437-B18707B16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95" y="3074879"/>
            <a:ext cx="5677020" cy="2821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449D33-4D10-4062-B242-093D864951D7}"/>
              </a:ext>
            </a:extLst>
          </p:cNvPr>
          <p:cNvSpPr txBox="1"/>
          <p:nvPr/>
        </p:nvSpPr>
        <p:spPr>
          <a:xfrm>
            <a:off x="1879446" y="6095077"/>
            <a:ext cx="9992674" cy="71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3.1 Comparison of Controller overhead based on </a:t>
            </a:r>
            <a:r>
              <a:rPr lang="en-GB" altLang="ko-KR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Patgen</a:t>
            </a:r>
            <a:r>
              <a:rPr lang="en-GB" altLang="ko-K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Classical Single Controller placement </a:t>
            </a:r>
            <a:endParaRPr lang="en-US" sz="2333" i="1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F075105-DD9E-481C-BFA6-03D48DDDDBC6}"/>
              </a:ext>
            </a:extLst>
          </p:cNvPr>
          <p:cNvSpPr txBox="1">
            <a:spLocks/>
          </p:cNvSpPr>
          <p:nvPr/>
        </p:nvSpPr>
        <p:spPr>
          <a:xfrm>
            <a:off x="12402765" y="7505353"/>
            <a:ext cx="35678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sym typeface="Oxygen"/>
              </a:rPr>
              <a:t>Significance of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760547" y="1660107"/>
            <a:ext cx="104670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LcParenR" startAt="2"/>
            </a:pP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false positive detection in case of Slow Attack</a:t>
            </a:r>
          </a:p>
          <a:p>
            <a:pPr marL="968462" lvl="1" indent="-457200" algn="just"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sum of packet flow, average byte per flow, average duration of flow, average pair of flow, Growth of single flow and Growth of different flow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86A2465-BAD1-4C3C-A201-BE9B36B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31" y="558524"/>
            <a:ext cx="3475244" cy="684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A510F-5224-4DE8-BF67-351BC87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78" y="3072497"/>
            <a:ext cx="7422307" cy="1976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D65C3-5468-43F9-ACA9-53D98158A24B}"/>
              </a:ext>
            </a:extLst>
          </p:cNvPr>
          <p:cNvSpPr txBox="1"/>
          <p:nvPr/>
        </p:nvSpPr>
        <p:spPr>
          <a:xfrm>
            <a:off x="1613694" y="5048935"/>
            <a:ext cx="10106025" cy="71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3.2 Comparison of  Detection Rate and False Positive Alarm based on </a:t>
            </a:r>
            <a:r>
              <a:rPr lang="en-GB" altLang="ko-KR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</a:t>
            </a:r>
            <a:r>
              <a:rPr lang="en-GB" altLang="ko-K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GB" altLang="ko-KR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altLang="ko-KR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endParaRPr lang="en-US" sz="2333" i="1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7A22475-F52C-4C85-A127-93A66D259E5A}"/>
              </a:ext>
            </a:extLst>
          </p:cNvPr>
          <p:cNvSpPr txBox="1">
            <a:spLocks/>
          </p:cNvSpPr>
          <p:nvPr/>
        </p:nvSpPr>
        <p:spPr>
          <a:xfrm>
            <a:off x="12402765" y="7505353"/>
            <a:ext cx="35678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1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15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1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22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26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29" indent="-228602" algn="l" defTabSz="91440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6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1432</Words>
  <Application>Microsoft Office PowerPoint</Application>
  <PresentationFormat>Custom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Fjalla One</vt:lpstr>
      <vt:lpstr>Times New Roman</vt:lpstr>
      <vt:lpstr>Wingdings</vt:lpstr>
      <vt:lpstr>Custom Design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Sahaj Shakya</cp:lastModifiedBy>
  <cp:revision>147</cp:revision>
  <dcterms:created xsi:type="dcterms:W3CDTF">2020-01-20T05:08:25Z</dcterms:created>
  <dcterms:modified xsi:type="dcterms:W3CDTF">2022-01-28T08:08:44Z</dcterms:modified>
</cp:coreProperties>
</file>