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1159098d0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1159098d0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1159098d0_1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1159098d0_1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1159098d0_1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1159098d0_1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1159098d0_1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1159098d0_1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1159098d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1159098d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1159098d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1159098d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1159098d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1159098d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1159098d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1159098d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1159098d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1159098d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1159098d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1159098d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1159098d0_1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1159098d0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1159098d0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1159098d0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2"/>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5" name="Google Shape;25;p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1"/>
          <p:cNvSpPr txBox="1"/>
          <p:nvPr>
            <p:ph idx="1"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93" name="Google Shape;93;p1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2"/>
          <p:cNvSpPr txBox="1"/>
          <p:nvPr>
            <p:ph idx="1" type="body"/>
          </p:nvPr>
        </p:nvSpPr>
        <p:spPr>
          <a:xfrm>
            <a:off x="1024604" y="2724150"/>
            <a:ext cx="54183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000"/>
              <a:buFont typeface="Trebuchet MS"/>
              <a:buNone/>
              <a:defRPr sz="1200">
                <a:solidFill>
                  <a:srgbClr val="7F7F7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99" name="Google Shape;99;p12"/>
          <p:cNvSpPr txBox="1"/>
          <p:nvPr>
            <p:ph idx="2"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00" name="Google Shape;100;p1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12"/>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
        <p:nvSpPr>
          <p:cNvPr id="104" name="Google Shape;104;p12"/>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3"/>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08" name="Google Shape;108;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4"/>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rgbClr val="3F3F3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14" name="Google Shape;114;p14"/>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15" name="Google Shape;115;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14"/>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
        <p:nvSpPr>
          <p:cNvPr id="119" name="Google Shape;119;p14"/>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514349" y="457200"/>
            <a:ext cx="6441300" cy="22668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15"/>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chemeClr val="accent1"/>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23" name="Google Shape;123;p15"/>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24" name="Google Shape;124;p1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16"/>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30" name="Google Shape;130;p1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1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17"/>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36" name="Google Shape;136;p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1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1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18"/>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298450" lvl="0" marL="457200" rtl="0">
              <a:spcBef>
                <a:spcPts val="800"/>
              </a:spcBef>
              <a:spcAft>
                <a:spcPts val="0"/>
              </a:spcAft>
              <a:buSzPts val="1100"/>
              <a:buChar char="►"/>
              <a:defRPr/>
            </a:lvl1pPr>
            <a:lvl2pPr indent="-292100" lvl="1" marL="914400" rtl="0">
              <a:spcBef>
                <a:spcPts val="800"/>
              </a:spcBef>
              <a:spcAft>
                <a:spcPts val="0"/>
              </a:spcAft>
              <a:buSzPts val="1000"/>
              <a:buChar char="►"/>
              <a:defRPr/>
            </a:lvl2pPr>
            <a:lvl3pPr indent="-279400" lvl="2" marL="1371600" rtl="0">
              <a:spcBef>
                <a:spcPts val="800"/>
              </a:spcBef>
              <a:spcAft>
                <a:spcPts val="0"/>
              </a:spcAft>
              <a:buSzPts val="800"/>
              <a:buChar char="►"/>
              <a:defRPr/>
            </a:lvl3pPr>
            <a:lvl4pPr indent="-273050" lvl="3" marL="1828800" rtl="0">
              <a:spcBef>
                <a:spcPts val="800"/>
              </a:spcBef>
              <a:spcAft>
                <a:spcPts val="0"/>
              </a:spcAft>
              <a:buSzPts val="700"/>
              <a:buChar char="►"/>
              <a:defRPr/>
            </a:lvl4pPr>
            <a:lvl5pPr indent="-273050" lvl="4" marL="2286000" rtl="0">
              <a:spcBef>
                <a:spcPts val="800"/>
              </a:spcBef>
              <a:spcAft>
                <a:spcPts val="0"/>
              </a:spcAft>
              <a:buSzPts val="700"/>
              <a:buChar char="►"/>
              <a:defRPr/>
            </a:lvl5pPr>
            <a:lvl6pPr indent="-273050" lvl="5" marL="2743200" rtl="0">
              <a:spcBef>
                <a:spcPts val="800"/>
              </a:spcBef>
              <a:spcAft>
                <a:spcPts val="0"/>
              </a:spcAft>
              <a:buSzPts val="700"/>
              <a:buChar char="►"/>
              <a:defRPr/>
            </a:lvl6pPr>
            <a:lvl7pPr indent="-273050" lvl="6" marL="3200400" rtl="0">
              <a:spcBef>
                <a:spcPts val="800"/>
              </a:spcBef>
              <a:spcAft>
                <a:spcPts val="0"/>
              </a:spcAft>
              <a:buSzPts val="700"/>
              <a:buChar char="►"/>
              <a:defRPr/>
            </a:lvl7pPr>
            <a:lvl8pPr indent="-273050" lvl="7" marL="3657600" rtl="0">
              <a:spcBef>
                <a:spcPts val="800"/>
              </a:spcBef>
              <a:spcAft>
                <a:spcPts val="0"/>
              </a:spcAft>
              <a:buSzPts val="700"/>
              <a:buChar char="►"/>
              <a:defRPr/>
            </a:lvl8pPr>
            <a:lvl9pPr indent="-273050" lvl="8" marL="4114800" rtl="0">
              <a:spcBef>
                <a:spcPts val="800"/>
              </a:spcBef>
              <a:spcAft>
                <a:spcPts val="0"/>
              </a:spcAft>
              <a:buSzPts val="700"/>
              <a:buChar char="►"/>
              <a:defRPr/>
            </a:lvl9pPr>
          </a:lstStyle>
          <a:p/>
        </p:txBody>
      </p:sp>
      <p:sp>
        <p:nvSpPr>
          <p:cNvPr id="142" name="Google Shape;142;p18"/>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grpSp>
        <p:nvGrpSpPr>
          <p:cNvPr id="29" name="Google Shape;29;p3"/>
          <p:cNvGrpSpPr/>
          <p:nvPr/>
        </p:nvGrpSpPr>
        <p:grpSpPr>
          <a:xfrm>
            <a:off x="-78" y="-6350"/>
            <a:ext cx="9144178" cy="5149935"/>
            <a:chOff x="-104" y="-8467"/>
            <a:chExt cx="12192237" cy="6866580"/>
          </a:xfrm>
        </p:grpSpPr>
        <p:cxnSp>
          <p:nvCxnSpPr>
            <p:cNvPr id="30" name="Google Shape;30;p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 name="Google Shape;31;p3"/>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32" name="Google Shape;32;p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3"/>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3"/>
            <p:cNvSpPr/>
            <p:nvPr/>
          </p:nvSpPr>
          <p:spPr>
            <a:xfrm>
              <a:off x="8932333" y="3048000"/>
              <a:ext cx="3259800"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 name="Google Shape;35;p3"/>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3"/>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3"/>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3"/>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 name="Google Shape;39;p3"/>
            <p:cNvSpPr/>
            <p:nvPr/>
          </p:nvSpPr>
          <p:spPr>
            <a:xfrm rot="10800000">
              <a:off x="-104" y="54"/>
              <a:ext cx="842700" cy="5666100"/>
            </a:xfrm>
            <a:prstGeom prst="triangle">
              <a:avLst>
                <a:gd fmla="val 10000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40" name="Google Shape;40;p3"/>
          <p:cNvSpPr txBox="1"/>
          <p:nvPr>
            <p:ph type="ctrTitle"/>
          </p:nvPr>
        </p:nvSpPr>
        <p:spPr>
          <a:xfrm>
            <a:off x="1130300" y="1803400"/>
            <a:ext cx="5825100" cy="1234800"/>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accent1"/>
              </a:buClr>
              <a:buSzPts val="4100"/>
              <a:buFont typeface="Trebuchet MS"/>
              <a:buNone/>
              <a:defRPr sz="41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3"/>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rmAutofit/>
          </a:bodyPr>
          <a:lstStyle>
            <a:lvl1pPr lvl="0" algn="r">
              <a:spcBef>
                <a:spcPts val="800"/>
              </a:spcBef>
              <a:spcAft>
                <a:spcPts val="0"/>
              </a:spcAft>
              <a:buSzPts val="1100"/>
              <a:buNone/>
              <a:defRPr>
                <a:solidFill>
                  <a:srgbClr val="7F7F7F"/>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p:txBody>
      </p:sp>
      <p:sp>
        <p:nvSpPr>
          <p:cNvPr id="42" name="Google Shape;42;p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4"/>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48" name="Google Shape;48;p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5"/>
          <p:cNvSpPr txBox="1"/>
          <p:nvPr>
            <p:ph idx="1" type="body"/>
          </p:nvPr>
        </p:nvSpPr>
        <p:spPr>
          <a:xfrm>
            <a:off x="508000"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54" name="Google Shape;54;p5"/>
          <p:cNvSpPr txBox="1"/>
          <p:nvPr>
            <p:ph idx="2" type="body"/>
          </p:nvPr>
        </p:nvSpPr>
        <p:spPr>
          <a:xfrm>
            <a:off x="3817477"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55" name="Google Shape;55;p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6"/>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61" name="Google Shape;61;p6"/>
          <p:cNvSpPr txBox="1"/>
          <p:nvPr>
            <p:ph idx="2" type="body"/>
          </p:nvPr>
        </p:nvSpPr>
        <p:spPr>
          <a:xfrm>
            <a:off x="506809"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62" name="Google Shape;62;p6"/>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63" name="Google Shape;63;p6"/>
          <p:cNvSpPr txBox="1"/>
          <p:nvPr>
            <p:ph idx="4" type="body"/>
          </p:nvPr>
        </p:nvSpPr>
        <p:spPr>
          <a:xfrm>
            <a:off x="3816288"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64" name="Google Shape;64;p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8"/>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508000" y="1123953"/>
            <a:ext cx="2890800" cy="9588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9"/>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79" name="Google Shape;79;p9"/>
          <p:cNvSpPr txBox="1"/>
          <p:nvPr>
            <p:ph idx="2" type="body"/>
          </p:nvPr>
        </p:nvSpPr>
        <p:spPr>
          <a:xfrm>
            <a:off x="508000" y="2082802"/>
            <a:ext cx="2890800" cy="1938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800"/>
              <a:buNone/>
              <a:defRPr sz="1100"/>
            </a:lvl2pPr>
            <a:lvl3pPr indent="-228600" lvl="2" marL="1371600" algn="l">
              <a:spcBef>
                <a:spcPts val="800"/>
              </a:spcBef>
              <a:spcAft>
                <a:spcPts val="0"/>
              </a:spcAft>
              <a:buSzPts val="700"/>
              <a:buNone/>
              <a:defRPr sz="900"/>
            </a:lvl3pPr>
            <a:lvl4pPr indent="-228600" lvl="3" marL="1828800" algn="l">
              <a:spcBef>
                <a:spcPts val="800"/>
              </a:spcBef>
              <a:spcAft>
                <a:spcPts val="0"/>
              </a:spcAft>
              <a:buSzPts val="600"/>
              <a:buNone/>
              <a:defRPr sz="800"/>
            </a:lvl4pPr>
            <a:lvl5pPr indent="-228600" lvl="4" marL="2286000" algn="l">
              <a:spcBef>
                <a:spcPts val="800"/>
              </a:spcBef>
              <a:spcAft>
                <a:spcPts val="0"/>
              </a:spcAft>
              <a:buSzPts val="600"/>
              <a:buNone/>
              <a:defRPr sz="800"/>
            </a:lvl5pPr>
            <a:lvl6pPr indent="-228600" lvl="5" marL="2743200" algn="l">
              <a:spcBef>
                <a:spcPts val="800"/>
              </a:spcBef>
              <a:spcAft>
                <a:spcPts val="0"/>
              </a:spcAft>
              <a:buSzPts val="600"/>
              <a:buNone/>
              <a:defRPr sz="800"/>
            </a:lvl6pPr>
            <a:lvl7pPr indent="-228600" lvl="6" marL="3200400" algn="l">
              <a:spcBef>
                <a:spcPts val="800"/>
              </a:spcBef>
              <a:spcAft>
                <a:spcPts val="0"/>
              </a:spcAft>
              <a:buSzPts val="600"/>
              <a:buNone/>
              <a:defRPr sz="800"/>
            </a:lvl7pPr>
            <a:lvl8pPr indent="-228600" lvl="7" marL="3657600" algn="l">
              <a:spcBef>
                <a:spcPts val="800"/>
              </a:spcBef>
              <a:spcAft>
                <a:spcPts val="0"/>
              </a:spcAft>
              <a:buSzPts val="600"/>
              <a:buNone/>
              <a:defRPr sz="800"/>
            </a:lvl8pPr>
            <a:lvl9pPr indent="-228600" lvl="8" marL="4114800" algn="l">
              <a:spcBef>
                <a:spcPts val="800"/>
              </a:spcBef>
              <a:spcAft>
                <a:spcPts val="0"/>
              </a:spcAft>
              <a:buSzPts val="600"/>
              <a:buNone/>
              <a:defRPr sz="800"/>
            </a:lvl9pPr>
          </a:lstStyle>
          <a:p/>
        </p:txBody>
      </p:sp>
      <p:sp>
        <p:nvSpPr>
          <p:cNvPr id="80" name="Google Shape;80;p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9"/>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0"/>
          <p:cNvSpPr/>
          <p:nvPr>
            <p:ph idx="2" type="pic"/>
          </p:nvPr>
        </p:nvSpPr>
        <p:spPr>
          <a:xfrm>
            <a:off x="508000" y="457200"/>
            <a:ext cx="6447600" cy="2884200"/>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508000" y="4025503"/>
            <a:ext cx="6447600" cy="5055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87" name="Google Shape;87;p1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0"/>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800" cy="2844900"/>
            </a:xfrm>
            <a:prstGeom prst="triangle">
              <a:avLst>
                <a:gd fmla="val 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8" name="Google Shape;18;p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1130300" y="697400"/>
            <a:ext cx="5825100" cy="1521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solidFill>
                  <a:schemeClr val="accent4"/>
                </a:solidFill>
                <a:latin typeface="Alfa Slab One"/>
                <a:ea typeface="Alfa Slab One"/>
                <a:cs typeface="Alfa Slab One"/>
                <a:sym typeface="Alfa Slab One"/>
              </a:rPr>
              <a:t> </a:t>
            </a:r>
            <a:r>
              <a:rPr lang="en">
                <a:solidFill>
                  <a:schemeClr val="accent4"/>
                </a:solidFill>
                <a:latin typeface="Alfa Slab One"/>
                <a:ea typeface="Alfa Slab One"/>
                <a:cs typeface="Alfa Slab One"/>
                <a:sym typeface="Alfa Slab One"/>
              </a:rPr>
              <a:t>LUMBERJACK</a:t>
            </a:r>
            <a:endParaRPr>
              <a:solidFill>
                <a:schemeClr val="accent4"/>
              </a:solidFill>
              <a:latin typeface="Alfa Slab One"/>
              <a:ea typeface="Alfa Slab One"/>
              <a:cs typeface="Alfa Slab One"/>
              <a:sym typeface="Alfa Slab One"/>
            </a:endParaRPr>
          </a:p>
          <a:p>
            <a:pPr indent="0" lvl="0" marL="0" rtl="0" algn="ctr">
              <a:spcBef>
                <a:spcPts val="0"/>
              </a:spcBef>
              <a:spcAft>
                <a:spcPts val="0"/>
              </a:spcAft>
              <a:buNone/>
            </a:pPr>
            <a:r>
              <a:rPr lang="en" sz="3300">
                <a:solidFill>
                  <a:schemeClr val="accent4"/>
                </a:solidFill>
                <a:latin typeface="Alfa Slab One"/>
                <a:ea typeface="Alfa Slab One"/>
                <a:cs typeface="Alfa Slab One"/>
                <a:sym typeface="Alfa Slab One"/>
              </a:rPr>
              <a:t>  </a:t>
            </a:r>
            <a:r>
              <a:rPr lang="en" sz="3300">
                <a:solidFill>
                  <a:schemeClr val="accent4"/>
                </a:solidFill>
                <a:latin typeface="Alfa Slab One"/>
                <a:ea typeface="Alfa Slab One"/>
                <a:cs typeface="Alfa Slab One"/>
                <a:sym typeface="Alfa Slab One"/>
              </a:rPr>
              <a:t>Team Sorting Squad</a:t>
            </a:r>
            <a:endParaRPr sz="3300">
              <a:solidFill>
                <a:schemeClr val="accent4"/>
              </a:solidFill>
              <a:latin typeface="Alfa Slab One"/>
              <a:ea typeface="Alfa Slab One"/>
              <a:cs typeface="Alfa Slab One"/>
              <a:sym typeface="Alfa Slab One"/>
            </a:endParaRPr>
          </a:p>
        </p:txBody>
      </p:sp>
      <p:sp>
        <p:nvSpPr>
          <p:cNvPr id="148" name="Google Shape;148;p19"/>
          <p:cNvSpPr txBox="1"/>
          <p:nvPr>
            <p:ph idx="1" type="subTitle"/>
          </p:nvPr>
        </p:nvSpPr>
        <p:spPr>
          <a:xfrm>
            <a:off x="311700" y="2834125"/>
            <a:ext cx="7815900" cy="1462200"/>
          </a:xfrm>
          <a:prstGeom prst="rect">
            <a:avLst/>
          </a:prstGeom>
        </p:spPr>
        <p:txBody>
          <a:bodyPr anchorCtr="0" anchor="t" bIns="34275" lIns="68575" spcFirstLastPara="1" rIns="68575" wrap="square" tIns="34275">
            <a:normAutofit lnSpcReduction="20000"/>
          </a:bodyPr>
          <a:lstStyle/>
          <a:p>
            <a:pPr indent="0" lvl="0" marL="0" rtl="0" algn="ctr">
              <a:spcBef>
                <a:spcPts val="800"/>
              </a:spcBef>
              <a:spcAft>
                <a:spcPts val="0"/>
              </a:spcAft>
              <a:buNone/>
            </a:pPr>
            <a:r>
              <a:rPr lang="en" sz="2000">
                <a:solidFill>
                  <a:schemeClr val="dk1"/>
                </a:solidFill>
              </a:rPr>
              <a:t>Chinnavengannagari vinoothna (200010009)</a:t>
            </a:r>
            <a:endParaRPr sz="2000">
              <a:solidFill>
                <a:schemeClr val="dk1"/>
              </a:solidFill>
            </a:endParaRPr>
          </a:p>
          <a:p>
            <a:pPr indent="0" lvl="0" marL="0" rtl="0" algn="ctr">
              <a:spcBef>
                <a:spcPts val="800"/>
              </a:spcBef>
              <a:spcAft>
                <a:spcPts val="0"/>
              </a:spcAft>
              <a:buNone/>
            </a:pPr>
            <a:r>
              <a:rPr lang="en" sz="2000">
                <a:solidFill>
                  <a:schemeClr val="dk1"/>
                </a:solidFill>
              </a:rPr>
              <a:t>Kavali Sri Vyshnavi Devi (200010023)</a:t>
            </a:r>
            <a:endParaRPr sz="2000">
              <a:solidFill>
                <a:schemeClr val="dk1"/>
              </a:solidFill>
            </a:endParaRPr>
          </a:p>
          <a:p>
            <a:pPr indent="0" lvl="0" marL="0" rtl="0" algn="ctr">
              <a:spcBef>
                <a:spcPts val="800"/>
              </a:spcBef>
              <a:spcAft>
                <a:spcPts val="0"/>
              </a:spcAft>
              <a:buNone/>
            </a:pPr>
            <a:r>
              <a:rPr lang="en" sz="2000">
                <a:solidFill>
                  <a:schemeClr val="dk1"/>
                </a:solidFill>
              </a:rPr>
              <a:t>Manche Pavanitha </a:t>
            </a:r>
            <a:r>
              <a:rPr lang="en" sz="2000">
                <a:solidFill>
                  <a:schemeClr val="dk1"/>
                </a:solidFill>
                <a:latin typeface="Arial"/>
                <a:ea typeface="Arial"/>
                <a:cs typeface="Arial"/>
                <a:sym typeface="Arial"/>
              </a:rPr>
              <a:t>(</a:t>
            </a:r>
            <a:r>
              <a:rPr lang="en" sz="2000">
                <a:solidFill>
                  <a:schemeClr val="dk1"/>
                </a:solidFill>
              </a:rPr>
              <a:t>200010027)</a:t>
            </a:r>
            <a:endParaRPr sz="2000">
              <a:solidFill>
                <a:schemeClr val="dk1"/>
              </a:solidFill>
            </a:endParaRPr>
          </a:p>
          <a:p>
            <a:pPr indent="0" lvl="0" marL="0" rtl="0" algn="ctr">
              <a:spcBef>
                <a:spcPts val="800"/>
              </a:spcBef>
              <a:spcAft>
                <a:spcPts val="0"/>
              </a:spcAft>
              <a:buNone/>
            </a:pPr>
            <a:r>
              <a:rPr lang="en" sz="2000">
                <a:solidFill>
                  <a:schemeClr val="dk1"/>
                </a:solidFill>
              </a:rPr>
              <a:t>Nandyala Sahaja (200010032)</a:t>
            </a:r>
            <a:endParaRPr sz="2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508000" y="457200"/>
            <a:ext cx="6447600" cy="41370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 sz="2607">
                <a:solidFill>
                  <a:schemeClr val="accent4"/>
                </a:solidFill>
                <a:latin typeface="Alfa Slab One"/>
                <a:ea typeface="Alfa Slab One"/>
                <a:cs typeface="Alfa Slab One"/>
                <a:sym typeface="Alfa Slab One"/>
              </a:rPr>
              <a:t>Description of algorithm</a:t>
            </a:r>
            <a:endParaRPr sz="2607">
              <a:solidFill>
                <a:schemeClr val="accent4"/>
              </a:solidFill>
              <a:latin typeface="Alfa Slab One"/>
              <a:ea typeface="Alfa Slab One"/>
              <a:cs typeface="Alfa Slab One"/>
              <a:sym typeface="Alfa Slab One"/>
            </a:endParaRPr>
          </a:p>
          <a:p>
            <a:pPr indent="0" lvl="0" marL="0" rtl="0" algn="l">
              <a:spcBef>
                <a:spcPts val="0"/>
              </a:spcBef>
              <a:spcAft>
                <a:spcPts val="0"/>
              </a:spcAft>
              <a:buNone/>
            </a:pPr>
            <a:r>
              <a:t/>
            </a:r>
            <a:endParaRPr sz="1400">
              <a:solidFill>
                <a:schemeClr val="dk1"/>
              </a:solidFill>
            </a:endParaRPr>
          </a:p>
          <a:p>
            <a:pPr indent="-317182" lvl="0" marL="457200" rtl="0" algn="l">
              <a:lnSpc>
                <a:spcPct val="115000"/>
              </a:lnSpc>
              <a:spcBef>
                <a:spcPts val="0"/>
              </a:spcBef>
              <a:spcAft>
                <a:spcPts val="0"/>
              </a:spcAft>
              <a:buClr>
                <a:schemeClr val="dk1"/>
              </a:buClr>
              <a:buSzPct val="100000"/>
              <a:buChar char="●"/>
            </a:pPr>
            <a:r>
              <a:rPr lang="en" sz="1550">
                <a:solidFill>
                  <a:schemeClr val="dk1"/>
                </a:solidFill>
              </a:rPr>
              <a:t>The directions needed to go to that particular tree from the current position are printed in the next step.</a:t>
            </a:r>
            <a:endParaRPr sz="1550">
              <a:solidFill>
                <a:schemeClr val="dk1"/>
              </a:solidFill>
            </a:endParaRPr>
          </a:p>
          <a:p>
            <a:pPr indent="-317182" lvl="0" marL="457200" rtl="0" algn="l">
              <a:lnSpc>
                <a:spcPct val="115000"/>
              </a:lnSpc>
              <a:spcBef>
                <a:spcPts val="1000"/>
              </a:spcBef>
              <a:spcAft>
                <a:spcPts val="0"/>
              </a:spcAft>
              <a:buClr>
                <a:schemeClr val="dk1"/>
              </a:buClr>
              <a:buSzPct val="100000"/>
              <a:buChar char="●"/>
            </a:pPr>
            <a:r>
              <a:rPr lang="en" sz="1550">
                <a:solidFill>
                  <a:schemeClr val="dk1"/>
                </a:solidFill>
              </a:rPr>
              <a:t>After going to that tree, the direction in which the tree is supposed to be cut is checked by the direction value returned from the cal_profit function and then the cutting direction is printed.</a:t>
            </a:r>
            <a:endParaRPr sz="1550">
              <a:solidFill>
                <a:schemeClr val="dk1"/>
              </a:solidFill>
            </a:endParaRPr>
          </a:p>
          <a:p>
            <a:pPr indent="-317182" lvl="0" marL="457200" rtl="0" algn="l">
              <a:lnSpc>
                <a:spcPct val="115000"/>
              </a:lnSpc>
              <a:spcBef>
                <a:spcPts val="1000"/>
              </a:spcBef>
              <a:spcAft>
                <a:spcPts val="0"/>
              </a:spcAft>
              <a:buClr>
                <a:schemeClr val="dk1"/>
              </a:buClr>
              <a:buSzPct val="100000"/>
              <a:buChar char="●"/>
            </a:pPr>
            <a:r>
              <a:rPr lang="en" sz="1550">
                <a:solidFill>
                  <a:schemeClr val="dk1"/>
                </a:solidFill>
              </a:rPr>
              <a:t>The trees which were cut in this process are removed from the trees list.</a:t>
            </a:r>
            <a:endParaRPr sz="1550">
              <a:solidFill>
                <a:schemeClr val="dk1"/>
              </a:solidFill>
            </a:endParaRPr>
          </a:p>
          <a:p>
            <a:pPr indent="-317182" lvl="0" marL="457200" rtl="0" algn="l">
              <a:lnSpc>
                <a:spcPct val="115000"/>
              </a:lnSpc>
              <a:spcBef>
                <a:spcPts val="1000"/>
              </a:spcBef>
              <a:spcAft>
                <a:spcPts val="0"/>
              </a:spcAft>
              <a:buClr>
                <a:schemeClr val="dk1"/>
              </a:buClr>
              <a:buSzPct val="100000"/>
              <a:buChar char="●"/>
            </a:pPr>
            <a:r>
              <a:rPr lang="en" sz="1550">
                <a:solidFill>
                  <a:schemeClr val="dk1"/>
                </a:solidFill>
              </a:rPr>
              <a:t>Later, the path1 and path2 functions are called. The trees list is assigned the list that was returned from the function which gives the highest path_profit.</a:t>
            </a:r>
            <a:endParaRPr sz="1550">
              <a:solidFill>
                <a:schemeClr val="dk1"/>
              </a:solidFill>
            </a:endParaRPr>
          </a:p>
          <a:p>
            <a:pPr indent="-317182" lvl="0" marL="457200" rtl="0" algn="l">
              <a:lnSpc>
                <a:spcPct val="115000"/>
              </a:lnSpc>
              <a:spcBef>
                <a:spcPts val="1000"/>
              </a:spcBef>
              <a:spcAft>
                <a:spcPts val="0"/>
              </a:spcAft>
              <a:buClr>
                <a:schemeClr val="dk1"/>
              </a:buClr>
              <a:buSzPct val="100000"/>
              <a:buChar char="●"/>
            </a:pPr>
            <a:r>
              <a:rPr lang="en" sz="1550">
                <a:solidFill>
                  <a:schemeClr val="dk1"/>
                </a:solidFill>
              </a:rPr>
              <a:t>This is the end of the while loop and this loop runs until the given condition is false.</a:t>
            </a:r>
            <a:endParaRPr sz="1550">
              <a:solidFill>
                <a:schemeClr val="dk1"/>
              </a:solidFill>
            </a:endParaRPr>
          </a:p>
          <a:p>
            <a:pPr indent="0" lvl="0" marL="0" rtl="0" algn="l">
              <a:spcBef>
                <a:spcPts val="1000"/>
              </a:spcBef>
              <a:spcAft>
                <a:spcPts val="0"/>
              </a:spcAft>
              <a:buNone/>
            </a:pPr>
            <a:r>
              <a:t/>
            </a:r>
            <a:endParaRPr sz="15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508000" y="457200"/>
            <a:ext cx="6447600" cy="4953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SzPct val="42489"/>
              <a:buNone/>
            </a:pPr>
            <a:r>
              <a:rPr lang="en" sz="2330">
                <a:solidFill>
                  <a:srgbClr val="1155CC"/>
                </a:solidFill>
              </a:rPr>
              <a:t>For the given input, the output is as following...</a:t>
            </a:r>
            <a:endParaRPr sz="2330">
              <a:solidFill>
                <a:srgbClr val="1155CC"/>
              </a:solidFill>
            </a:endParaRPr>
          </a:p>
        </p:txBody>
      </p:sp>
      <p:pic>
        <p:nvPicPr>
          <p:cNvPr id="222" name="Google Shape;222;p29"/>
          <p:cNvPicPr preferRelativeResize="0"/>
          <p:nvPr/>
        </p:nvPicPr>
        <p:blipFill>
          <a:blip r:embed="rId3">
            <a:alphaModFix/>
          </a:blip>
          <a:stretch>
            <a:fillRect/>
          </a:stretch>
        </p:blipFill>
        <p:spPr>
          <a:xfrm>
            <a:off x="2095088" y="1070937"/>
            <a:ext cx="3607174" cy="36608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508000" y="457200"/>
            <a:ext cx="6447600" cy="41175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SzPts val="2400"/>
              <a:buChar char="➢"/>
            </a:pPr>
            <a:r>
              <a:rPr lang="en" sz="2400">
                <a:solidFill>
                  <a:schemeClr val="dk1"/>
                </a:solidFill>
              </a:rPr>
              <a:t>The programming language that is used for solving this problem is </a:t>
            </a:r>
            <a:r>
              <a:rPr lang="en" sz="2400">
                <a:solidFill>
                  <a:srgbClr val="6AA84F"/>
                </a:solidFill>
              </a:rPr>
              <a:t>Python</a:t>
            </a:r>
            <a:endParaRPr sz="2400">
              <a:solidFill>
                <a:srgbClr val="6AA84F"/>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SzPts val="2400"/>
              <a:buChar char="➢"/>
            </a:pPr>
            <a:r>
              <a:rPr lang="en" sz="2400">
                <a:solidFill>
                  <a:schemeClr val="dk1"/>
                </a:solidFill>
              </a:rPr>
              <a:t>After using above algorithm, the total profit</a:t>
            </a:r>
            <a:r>
              <a:rPr lang="en" sz="2400">
                <a:solidFill>
                  <a:schemeClr val="dk1"/>
                </a:solidFill>
              </a:rPr>
              <a:t> </a:t>
            </a:r>
            <a:r>
              <a:rPr lang="en" sz="2400">
                <a:solidFill>
                  <a:schemeClr val="dk1"/>
                </a:solidFill>
              </a:rPr>
              <a:t>that we have obtained is </a:t>
            </a:r>
            <a:r>
              <a:rPr lang="en" sz="2400">
                <a:solidFill>
                  <a:schemeClr val="accent2"/>
                </a:solidFill>
              </a:rPr>
              <a:t>122,183,591.00 </a:t>
            </a:r>
            <a:endParaRPr sz="24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1"/>
          <p:cNvPicPr preferRelativeResize="0"/>
          <p:nvPr/>
        </p:nvPicPr>
        <p:blipFill>
          <a:blip r:embed="rId3">
            <a:alphaModFix/>
          </a:blip>
          <a:stretch>
            <a:fillRect/>
          </a:stretch>
        </p:blipFill>
        <p:spPr>
          <a:xfrm>
            <a:off x="953925" y="486100"/>
            <a:ext cx="5584224" cy="399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accent4"/>
                </a:solidFill>
                <a:latin typeface="Alfa Slab One"/>
                <a:ea typeface="Alfa Slab One"/>
                <a:cs typeface="Alfa Slab One"/>
                <a:sym typeface="Alfa Slab One"/>
              </a:rPr>
              <a:t>Problem Statement</a:t>
            </a:r>
            <a:endParaRPr>
              <a:solidFill>
                <a:schemeClr val="accent4"/>
              </a:solidFill>
              <a:latin typeface="Alfa Slab One"/>
              <a:ea typeface="Alfa Slab One"/>
              <a:cs typeface="Alfa Slab One"/>
              <a:sym typeface="Alfa Slab One"/>
            </a:endParaRPr>
          </a:p>
        </p:txBody>
      </p:sp>
      <p:sp>
        <p:nvSpPr>
          <p:cNvPr id="154" name="Google Shape;154;p20"/>
          <p:cNvSpPr txBox="1"/>
          <p:nvPr>
            <p:ph idx="1" type="body"/>
          </p:nvPr>
        </p:nvSpPr>
        <p:spPr>
          <a:xfrm>
            <a:off x="311700" y="1017725"/>
            <a:ext cx="8179200" cy="3551100"/>
          </a:xfrm>
          <a:prstGeom prst="rect">
            <a:avLst/>
          </a:prstGeom>
        </p:spPr>
        <p:txBody>
          <a:bodyPr anchorCtr="0" anchor="t" bIns="34275" lIns="68575" spcFirstLastPara="1" rIns="68575" wrap="square" tIns="34275">
            <a:noAutofit/>
          </a:bodyPr>
          <a:lstStyle/>
          <a:p>
            <a:pPr indent="0" lvl="0" marL="0" rtl="0" algn="l">
              <a:lnSpc>
                <a:spcPct val="105000"/>
              </a:lnSpc>
              <a:spcBef>
                <a:spcPts val="800"/>
              </a:spcBef>
              <a:spcAft>
                <a:spcPts val="0"/>
              </a:spcAft>
              <a:buSzPts val="770"/>
              <a:buNone/>
            </a:pPr>
            <a:r>
              <a:rPr lang="en" sz="980"/>
              <a:t>You are a lumberjack in a roadside forest. Every day you would like to cut down trees of the maximum value in the limited time that you have. We represent a forest as a rectangular grid of dimensions n by n points. Each edge between the neighboring grid points has a length of 1. At the position of each point, there could be a tree. Each tree is described using the following parameters: </a:t>
            </a:r>
            <a:endParaRPr sz="980"/>
          </a:p>
          <a:p>
            <a:pPr indent="0" lvl="0" marL="0" rtl="0" algn="l">
              <a:lnSpc>
                <a:spcPct val="40000"/>
              </a:lnSpc>
              <a:spcBef>
                <a:spcPts val="800"/>
              </a:spcBef>
              <a:spcAft>
                <a:spcPts val="0"/>
              </a:spcAft>
              <a:buSzPts val="770"/>
              <a:buNone/>
            </a:pPr>
            <a:r>
              <a:rPr lang="en" sz="980"/>
              <a:t>● height h </a:t>
            </a:r>
            <a:endParaRPr sz="980"/>
          </a:p>
          <a:p>
            <a:pPr indent="0" lvl="0" marL="0" rtl="0" algn="l">
              <a:lnSpc>
                <a:spcPct val="40000"/>
              </a:lnSpc>
              <a:spcBef>
                <a:spcPts val="800"/>
              </a:spcBef>
              <a:spcAft>
                <a:spcPts val="0"/>
              </a:spcAft>
              <a:buSzPts val="770"/>
              <a:buNone/>
            </a:pPr>
            <a:r>
              <a:rPr lang="en" sz="980"/>
              <a:t> ● thickness d </a:t>
            </a:r>
            <a:endParaRPr sz="980"/>
          </a:p>
          <a:p>
            <a:pPr indent="0" lvl="0" marL="0" rtl="0" algn="l">
              <a:lnSpc>
                <a:spcPct val="40000"/>
              </a:lnSpc>
              <a:spcBef>
                <a:spcPts val="800"/>
              </a:spcBef>
              <a:spcAft>
                <a:spcPts val="0"/>
              </a:spcAft>
              <a:buSzPts val="770"/>
              <a:buNone/>
            </a:pPr>
            <a:r>
              <a:rPr lang="en" sz="980"/>
              <a:t> ● unit weight c </a:t>
            </a:r>
            <a:endParaRPr sz="980"/>
          </a:p>
          <a:p>
            <a:pPr indent="0" lvl="0" marL="0" rtl="0" algn="l">
              <a:lnSpc>
                <a:spcPct val="40000"/>
              </a:lnSpc>
              <a:spcBef>
                <a:spcPts val="800"/>
              </a:spcBef>
              <a:spcAft>
                <a:spcPts val="0"/>
              </a:spcAft>
              <a:buSzPts val="770"/>
              <a:buNone/>
            </a:pPr>
            <a:r>
              <a:rPr lang="en" sz="980"/>
              <a:t> ● unit value p </a:t>
            </a:r>
            <a:endParaRPr sz="980"/>
          </a:p>
          <a:p>
            <a:pPr indent="0" lvl="0" marL="0" rtl="0" algn="l">
              <a:lnSpc>
                <a:spcPct val="105000"/>
              </a:lnSpc>
              <a:spcBef>
                <a:spcPts val="800"/>
              </a:spcBef>
              <a:spcAft>
                <a:spcPts val="0"/>
              </a:spcAft>
              <a:buSzPts val="770"/>
              <a:buNone/>
            </a:pPr>
            <a:r>
              <a:rPr lang="en" sz="980"/>
              <a:t>We calculate the value of each tree according to the formula: 𝑝 Â· ℎ Â· 𝑑. To cut down the tree, you have to reach it first. You can move only along the edges between the neighboring grid points. To cut down the tree at the position that you occupy you have to select one of four directions (along grid lines) in which the tree will fall. At the beginning of the day, you start in the lower-left corner of the forest, which is located at the point (0,0). You can assume that there is no tree there. If the tree that you cut falls on the other tree, which is lighter than the one that is falling, then this tree will also fall without being cut directly. We say that the tree is heavier if the total weight calculated as 𝑐 Â· 𝑑 Â· ℎ is greater than the total weight of the second tree. In this way, one can achieve a domino effect by pushing one tree onto another. We assume that a tree falls on the other when the distance between them is less than the height of this tree. Weights of trees do not cumulate - we always take into account only the weight of the tree, which directly fell onto another. If for example tree A falls onto tree B and its weight is greater than weight of tree B then it can push tree B onto another tree C located in the same direction if the distance between B and C is smaller to height of B and, moreover, tree C is lighter than tree B. When comparing trees B and C we do not take into account tree A that lays on tree B. Moreover, if tree B is not lighter than tree A then it blocks tree A and it will not have a chance to fall onto tree C.</a:t>
            </a:r>
            <a:endParaRPr sz="980"/>
          </a:p>
          <a:p>
            <a:pPr indent="0" lvl="0" marL="0" rtl="0" algn="l">
              <a:lnSpc>
                <a:spcPct val="105000"/>
              </a:lnSpc>
              <a:spcBef>
                <a:spcPts val="800"/>
              </a:spcBef>
              <a:spcAft>
                <a:spcPts val="0"/>
              </a:spcAft>
              <a:buSzPts val="770"/>
              <a:buNone/>
            </a:pPr>
            <a:r>
              <a:rPr lang="en" sz="980"/>
              <a:t>Calculate the biggest profit that you can reach during t time units and provide a corresponding sequence of movements. Assume that the walk between the two neighboring grid points takes 1 unit of time, and cutting the tree takes d units of time.</a:t>
            </a:r>
            <a:endParaRPr sz="9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p:nvPr/>
        </p:nvSpPr>
        <p:spPr>
          <a:xfrm>
            <a:off x="520350" y="1341550"/>
            <a:ext cx="1589100" cy="386400"/>
          </a:xfrm>
          <a:prstGeom prst="roundRect">
            <a:avLst>
              <a:gd fmla="val 16667" name="adj"/>
            </a:avLst>
          </a:prstGeom>
          <a:solidFill>
            <a:srgbClr val="FFBC00">
              <a:alpha val="73180"/>
            </a:srgbClr>
          </a:solidFill>
          <a:ln cap="flat" cmpd="sng" w="38100">
            <a:solidFill>
              <a:srgbClr val="FFB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Muli"/>
                <a:ea typeface="Muli"/>
                <a:cs typeface="Muli"/>
                <a:sym typeface="Muli"/>
              </a:rPr>
              <a:t>Input</a:t>
            </a:r>
            <a:endParaRPr b="1" sz="1100">
              <a:latin typeface="Muli"/>
              <a:ea typeface="Muli"/>
              <a:cs typeface="Muli"/>
              <a:sym typeface="Muli"/>
            </a:endParaRPr>
          </a:p>
        </p:txBody>
      </p:sp>
      <p:sp>
        <p:nvSpPr>
          <p:cNvPr id="160" name="Google Shape;160;p21"/>
          <p:cNvSpPr/>
          <p:nvPr/>
        </p:nvSpPr>
        <p:spPr>
          <a:xfrm>
            <a:off x="520350" y="2582125"/>
            <a:ext cx="1589100" cy="386400"/>
          </a:xfrm>
          <a:prstGeom prst="roundRect">
            <a:avLst>
              <a:gd fmla="val 16667" name="adj"/>
            </a:avLst>
          </a:prstGeom>
          <a:solidFill>
            <a:srgbClr val="FFBC00">
              <a:alpha val="73180"/>
            </a:srgbClr>
          </a:solidFill>
          <a:ln cap="flat" cmpd="sng" w="38100">
            <a:solidFill>
              <a:srgbClr val="FFB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Muli"/>
                <a:ea typeface="Muli"/>
                <a:cs typeface="Muli"/>
                <a:sym typeface="Muli"/>
              </a:rPr>
              <a:t>cal_profit()</a:t>
            </a:r>
            <a:endParaRPr b="1" sz="1100">
              <a:latin typeface="Muli"/>
              <a:ea typeface="Muli"/>
              <a:cs typeface="Muli"/>
              <a:sym typeface="Muli"/>
            </a:endParaRPr>
          </a:p>
        </p:txBody>
      </p:sp>
      <p:sp>
        <p:nvSpPr>
          <p:cNvPr id="161" name="Google Shape;161;p21"/>
          <p:cNvSpPr/>
          <p:nvPr/>
        </p:nvSpPr>
        <p:spPr>
          <a:xfrm>
            <a:off x="5375750" y="2550775"/>
            <a:ext cx="1589100" cy="449100"/>
          </a:xfrm>
          <a:prstGeom prst="roundRect">
            <a:avLst>
              <a:gd fmla="val 16667" name="adj"/>
            </a:avLst>
          </a:prstGeom>
          <a:solidFill>
            <a:srgbClr val="FFBC00">
              <a:alpha val="73180"/>
            </a:srgbClr>
          </a:solidFill>
          <a:ln cap="flat" cmpd="sng" w="38100">
            <a:solidFill>
              <a:srgbClr val="FFB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Muli"/>
                <a:ea typeface="Muli"/>
                <a:cs typeface="Muli"/>
                <a:sym typeface="Muli"/>
              </a:rPr>
              <a:t>path1</a:t>
            </a:r>
            <a:endParaRPr b="1" sz="1100">
              <a:latin typeface="Muli"/>
              <a:ea typeface="Muli"/>
              <a:cs typeface="Muli"/>
              <a:sym typeface="Muli"/>
            </a:endParaRPr>
          </a:p>
        </p:txBody>
      </p:sp>
      <p:sp>
        <p:nvSpPr>
          <p:cNvPr id="162" name="Google Shape;162;p21"/>
          <p:cNvSpPr/>
          <p:nvPr/>
        </p:nvSpPr>
        <p:spPr>
          <a:xfrm>
            <a:off x="5375750" y="1727950"/>
            <a:ext cx="1589100" cy="449100"/>
          </a:xfrm>
          <a:prstGeom prst="roundRect">
            <a:avLst>
              <a:gd fmla="val 16667" name="adj"/>
            </a:avLst>
          </a:prstGeom>
          <a:solidFill>
            <a:srgbClr val="FFBC00">
              <a:alpha val="73180"/>
            </a:srgbClr>
          </a:solidFill>
          <a:ln cap="flat" cmpd="sng" w="38100">
            <a:solidFill>
              <a:srgbClr val="FFB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Muli"/>
                <a:ea typeface="Muli"/>
                <a:cs typeface="Muli"/>
                <a:sym typeface="Muli"/>
              </a:rPr>
              <a:t>path2</a:t>
            </a:r>
            <a:endParaRPr b="1" sz="1100">
              <a:latin typeface="Muli"/>
              <a:ea typeface="Muli"/>
              <a:cs typeface="Muli"/>
              <a:sym typeface="Muli"/>
            </a:endParaRPr>
          </a:p>
        </p:txBody>
      </p:sp>
      <p:sp>
        <p:nvSpPr>
          <p:cNvPr id="163" name="Google Shape;163;p21"/>
          <p:cNvSpPr/>
          <p:nvPr/>
        </p:nvSpPr>
        <p:spPr>
          <a:xfrm>
            <a:off x="3134550" y="2582125"/>
            <a:ext cx="1589100" cy="386400"/>
          </a:xfrm>
          <a:prstGeom prst="roundRect">
            <a:avLst>
              <a:gd fmla="val 16667" name="adj"/>
            </a:avLst>
          </a:prstGeom>
          <a:solidFill>
            <a:srgbClr val="FFBC00">
              <a:alpha val="73180"/>
            </a:srgbClr>
          </a:solidFill>
          <a:ln cap="flat" cmpd="sng" w="38100">
            <a:solidFill>
              <a:srgbClr val="FFB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Muli"/>
                <a:ea typeface="Muli"/>
                <a:cs typeface="Muli"/>
                <a:sym typeface="Muli"/>
              </a:rPr>
              <a:t>While loop</a:t>
            </a:r>
            <a:endParaRPr b="1" sz="1100">
              <a:latin typeface="Muli"/>
              <a:ea typeface="Muli"/>
              <a:cs typeface="Muli"/>
              <a:sym typeface="Muli"/>
            </a:endParaRPr>
          </a:p>
        </p:txBody>
      </p:sp>
      <p:sp>
        <p:nvSpPr>
          <p:cNvPr id="164" name="Google Shape;164;p21"/>
          <p:cNvSpPr/>
          <p:nvPr/>
        </p:nvSpPr>
        <p:spPr>
          <a:xfrm>
            <a:off x="5375750" y="3373588"/>
            <a:ext cx="1589100" cy="598500"/>
          </a:xfrm>
          <a:prstGeom prst="roundRect">
            <a:avLst>
              <a:gd fmla="val 16667" name="adj"/>
            </a:avLst>
          </a:prstGeom>
          <a:solidFill>
            <a:srgbClr val="FFBC00">
              <a:alpha val="73180"/>
            </a:srgbClr>
          </a:solidFill>
          <a:ln cap="flat" cmpd="sng" w="38100">
            <a:solidFill>
              <a:srgbClr val="FFB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Muli"/>
                <a:ea typeface="Muli"/>
                <a:cs typeface="Muli"/>
                <a:sym typeface="Muli"/>
              </a:rPr>
              <a:t>Print direction to reach tree and cut tree direction</a:t>
            </a:r>
            <a:endParaRPr b="1" sz="1100">
              <a:latin typeface="Muli"/>
              <a:ea typeface="Muli"/>
              <a:cs typeface="Muli"/>
              <a:sym typeface="Muli"/>
            </a:endParaRPr>
          </a:p>
        </p:txBody>
      </p:sp>
      <p:sp>
        <p:nvSpPr>
          <p:cNvPr id="165" name="Google Shape;165;p21"/>
          <p:cNvSpPr/>
          <p:nvPr/>
        </p:nvSpPr>
        <p:spPr>
          <a:xfrm>
            <a:off x="5375750" y="765050"/>
            <a:ext cx="1589100" cy="727200"/>
          </a:xfrm>
          <a:prstGeom prst="roundRect">
            <a:avLst>
              <a:gd fmla="val 16667" name="adj"/>
            </a:avLst>
          </a:prstGeom>
          <a:solidFill>
            <a:srgbClr val="FFBC00">
              <a:alpha val="73180"/>
            </a:srgbClr>
          </a:solidFill>
          <a:ln cap="flat" cmpd="sng" w="38100">
            <a:solidFill>
              <a:srgbClr val="FFB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Muli"/>
                <a:ea typeface="Muli"/>
                <a:cs typeface="Muli"/>
                <a:sym typeface="Muli"/>
              </a:rPr>
              <a:t>Assigning maximum profit giving list to trees dictionary</a:t>
            </a:r>
            <a:endParaRPr b="1" sz="1100">
              <a:latin typeface="Muli"/>
              <a:ea typeface="Muli"/>
              <a:cs typeface="Muli"/>
              <a:sym typeface="Muli"/>
            </a:endParaRPr>
          </a:p>
        </p:txBody>
      </p:sp>
      <p:sp>
        <p:nvSpPr>
          <p:cNvPr id="166" name="Google Shape;166;p21"/>
          <p:cNvSpPr/>
          <p:nvPr/>
        </p:nvSpPr>
        <p:spPr>
          <a:xfrm>
            <a:off x="520350" y="3822700"/>
            <a:ext cx="1589100" cy="449100"/>
          </a:xfrm>
          <a:prstGeom prst="roundRect">
            <a:avLst>
              <a:gd fmla="val 16667" name="adj"/>
            </a:avLst>
          </a:prstGeom>
          <a:solidFill>
            <a:srgbClr val="FFBC00">
              <a:alpha val="73180"/>
            </a:srgbClr>
          </a:solidFill>
          <a:ln cap="flat" cmpd="sng" w="38100">
            <a:solidFill>
              <a:srgbClr val="FFB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Muli"/>
                <a:ea typeface="Muli"/>
                <a:cs typeface="Muli"/>
                <a:sym typeface="Muli"/>
              </a:rPr>
              <a:t>path1</a:t>
            </a:r>
            <a:endParaRPr b="1" sz="1100">
              <a:latin typeface="Muli"/>
              <a:ea typeface="Muli"/>
              <a:cs typeface="Muli"/>
              <a:sym typeface="Muli"/>
            </a:endParaRPr>
          </a:p>
        </p:txBody>
      </p:sp>
      <p:sp>
        <p:nvSpPr>
          <p:cNvPr id="167" name="Google Shape;167;p21"/>
          <p:cNvSpPr/>
          <p:nvPr/>
        </p:nvSpPr>
        <p:spPr>
          <a:xfrm>
            <a:off x="5375750" y="4271800"/>
            <a:ext cx="1589100" cy="386400"/>
          </a:xfrm>
          <a:prstGeom prst="roundRect">
            <a:avLst>
              <a:gd fmla="val 16667" name="adj"/>
            </a:avLst>
          </a:prstGeom>
          <a:solidFill>
            <a:srgbClr val="FFBC00">
              <a:alpha val="73180"/>
            </a:srgbClr>
          </a:solidFill>
          <a:ln cap="flat" cmpd="sng" w="38100">
            <a:solidFill>
              <a:srgbClr val="FFB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Muli"/>
                <a:ea typeface="Muli"/>
                <a:cs typeface="Muli"/>
                <a:sym typeface="Muli"/>
              </a:rPr>
              <a:t>cal_profit()</a:t>
            </a:r>
            <a:endParaRPr b="1" sz="1100">
              <a:latin typeface="Muli"/>
              <a:ea typeface="Muli"/>
              <a:cs typeface="Muli"/>
              <a:sym typeface="Muli"/>
            </a:endParaRPr>
          </a:p>
        </p:txBody>
      </p:sp>
      <p:cxnSp>
        <p:nvCxnSpPr>
          <p:cNvPr id="168" name="Google Shape;168;p21"/>
          <p:cNvCxnSpPr>
            <a:stCxn id="159" idx="2"/>
            <a:endCxn id="160" idx="0"/>
          </p:cNvCxnSpPr>
          <p:nvPr/>
        </p:nvCxnSpPr>
        <p:spPr>
          <a:xfrm>
            <a:off x="1314900" y="1727950"/>
            <a:ext cx="0" cy="8541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1"/>
          <p:cNvCxnSpPr>
            <a:stCxn id="160" idx="2"/>
            <a:endCxn id="166" idx="0"/>
          </p:cNvCxnSpPr>
          <p:nvPr/>
        </p:nvCxnSpPr>
        <p:spPr>
          <a:xfrm>
            <a:off x="1314900" y="2968525"/>
            <a:ext cx="0" cy="8541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1"/>
          <p:cNvCxnSpPr>
            <a:stCxn id="167" idx="0"/>
            <a:endCxn id="164" idx="2"/>
          </p:cNvCxnSpPr>
          <p:nvPr/>
        </p:nvCxnSpPr>
        <p:spPr>
          <a:xfrm rot="10800000">
            <a:off x="6170300" y="3972100"/>
            <a:ext cx="0" cy="2997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1"/>
          <p:cNvCxnSpPr>
            <a:stCxn id="166" idx="3"/>
            <a:endCxn id="163" idx="1"/>
          </p:cNvCxnSpPr>
          <p:nvPr/>
        </p:nvCxnSpPr>
        <p:spPr>
          <a:xfrm flipH="1" rot="10800000">
            <a:off x="2109450" y="2775250"/>
            <a:ext cx="1025100" cy="12720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172" name="Google Shape;172;p21"/>
          <p:cNvCxnSpPr>
            <a:stCxn id="164" idx="0"/>
            <a:endCxn id="161" idx="2"/>
          </p:cNvCxnSpPr>
          <p:nvPr/>
        </p:nvCxnSpPr>
        <p:spPr>
          <a:xfrm rot="10800000">
            <a:off x="6170300" y="2999788"/>
            <a:ext cx="0" cy="3738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1"/>
          <p:cNvCxnSpPr>
            <a:stCxn id="161" idx="0"/>
            <a:endCxn id="162" idx="2"/>
          </p:cNvCxnSpPr>
          <p:nvPr/>
        </p:nvCxnSpPr>
        <p:spPr>
          <a:xfrm rot="10800000">
            <a:off x="6170300" y="2176975"/>
            <a:ext cx="0" cy="3738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1"/>
          <p:cNvCxnSpPr>
            <a:stCxn id="162" idx="0"/>
            <a:endCxn id="165" idx="2"/>
          </p:cNvCxnSpPr>
          <p:nvPr/>
        </p:nvCxnSpPr>
        <p:spPr>
          <a:xfrm rot="10800000">
            <a:off x="6170300" y="1492150"/>
            <a:ext cx="0" cy="2358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1"/>
          <p:cNvCxnSpPr>
            <a:stCxn id="163" idx="2"/>
            <a:endCxn id="167" idx="2"/>
          </p:cNvCxnSpPr>
          <p:nvPr/>
        </p:nvCxnSpPr>
        <p:spPr>
          <a:xfrm flipH="1" rot="-5400000">
            <a:off x="4204950" y="2692675"/>
            <a:ext cx="1689600" cy="2241300"/>
          </a:xfrm>
          <a:prstGeom prst="bentConnector3">
            <a:avLst>
              <a:gd fmla="val 114098" name="adj1"/>
            </a:avLst>
          </a:prstGeom>
          <a:noFill/>
          <a:ln cap="flat" cmpd="sng" w="9525">
            <a:solidFill>
              <a:schemeClr val="dk2"/>
            </a:solidFill>
            <a:prstDash val="solid"/>
            <a:round/>
            <a:headEnd len="med" w="med" type="none"/>
            <a:tailEnd len="med" w="med" type="triangle"/>
          </a:ln>
        </p:spPr>
      </p:cxnSp>
      <p:cxnSp>
        <p:nvCxnSpPr>
          <p:cNvPr id="176" name="Google Shape;176;p21"/>
          <p:cNvCxnSpPr>
            <a:stCxn id="163" idx="0"/>
            <a:endCxn id="165" idx="1"/>
          </p:cNvCxnSpPr>
          <p:nvPr/>
        </p:nvCxnSpPr>
        <p:spPr>
          <a:xfrm rot="-5400000">
            <a:off x="3925650" y="1132075"/>
            <a:ext cx="1453500" cy="1446600"/>
          </a:xfrm>
          <a:prstGeom prst="bentConnector2">
            <a:avLst/>
          </a:prstGeom>
          <a:noFill/>
          <a:ln cap="flat" cmpd="sng" w="9525">
            <a:solidFill>
              <a:schemeClr val="dk2"/>
            </a:solidFill>
            <a:prstDash val="solid"/>
            <a:round/>
            <a:headEnd len="med" w="med" type="triangle"/>
            <a:tailEnd len="med" w="med" type="none"/>
          </a:ln>
        </p:spPr>
      </p:cxnSp>
      <p:sp>
        <p:nvSpPr>
          <p:cNvPr id="177" name="Google Shape;177;p21"/>
          <p:cNvSpPr txBox="1"/>
          <p:nvPr/>
        </p:nvSpPr>
        <p:spPr>
          <a:xfrm>
            <a:off x="520350" y="226250"/>
            <a:ext cx="2444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accent4"/>
                </a:solidFill>
                <a:latin typeface="Alfa Slab One"/>
                <a:ea typeface="Alfa Slab One"/>
                <a:cs typeface="Alfa Slab One"/>
                <a:sym typeface="Alfa Slab One"/>
              </a:rPr>
              <a:t>FLOW CHART</a:t>
            </a:r>
            <a:endParaRPr sz="2300">
              <a:solidFill>
                <a:schemeClr val="accent4"/>
              </a:solidFill>
              <a:latin typeface="Alfa Slab One"/>
              <a:ea typeface="Alfa Slab One"/>
              <a:cs typeface="Alfa Slab One"/>
              <a:sym typeface="Alfa Slab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accent4"/>
                </a:solidFill>
                <a:latin typeface="Alfa Slab One"/>
                <a:ea typeface="Alfa Slab One"/>
                <a:cs typeface="Alfa Slab One"/>
                <a:sym typeface="Alfa Slab One"/>
              </a:rPr>
              <a:t>Variables</a:t>
            </a:r>
            <a:r>
              <a:rPr lang="en">
                <a:solidFill>
                  <a:schemeClr val="accent4"/>
                </a:solidFill>
                <a:latin typeface="Alfa Slab One"/>
                <a:ea typeface="Alfa Slab One"/>
                <a:cs typeface="Alfa Slab One"/>
                <a:sym typeface="Alfa Slab One"/>
              </a:rPr>
              <a:t> used</a:t>
            </a:r>
            <a:endParaRPr>
              <a:solidFill>
                <a:schemeClr val="accent4"/>
              </a:solidFill>
              <a:latin typeface="Alfa Slab One"/>
              <a:ea typeface="Alfa Slab One"/>
              <a:cs typeface="Alfa Slab One"/>
              <a:sym typeface="Alfa Slab One"/>
            </a:endParaRPr>
          </a:p>
        </p:txBody>
      </p:sp>
      <p:sp>
        <p:nvSpPr>
          <p:cNvPr id="183" name="Google Shape;183;p22"/>
          <p:cNvSpPr txBox="1"/>
          <p:nvPr>
            <p:ph idx="1" type="body"/>
          </p:nvPr>
        </p:nvSpPr>
        <p:spPr>
          <a:xfrm>
            <a:off x="311700" y="1224650"/>
            <a:ext cx="8520600" cy="3551400"/>
          </a:xfrm>
          <a:prstGeom prst="rect">
            <a:avLst/>
          </a:prstGeom>
        </p:spPr>
        <p:txBody>
          <a:bodyPr anchorCtr="0" anchor="t" bIns="34275" lIns="68575" spcFirstLastPara="1" rIns="68575" wrap="square" tIns="34275">
            <a:normAutofit/>
          </a:bodyPr>
          <a:lstStyle/>
          <a:p>
            <a:pPr indent="-317500" lvl="0" marL="457200" rtl="0" algn="l">
              <a:lnSpc>
                <a:spcPct val="115000"/>
              </a:lnSpc>
              <a:spcBef>
                <a:spcPts val="800"/>
              </a:spcBef>
              <a:spcAft>
                <a:spcPts val="0"/>
              </a:spcAft>
              <a:buSzPts val="1400"/>
              <a:buChar char="➢"/>
            </a:pPr>
            <a:r>
              <a:rPr lang="en" sz="1700"/>
              <a:t>trees(x,y,h,d,c,p) - </a:t>
            </a:r>
            <a:r>
              <a:rPr lang="en" sz="1500"/>
              <a:t>dictionary-to store input</a:t>
            </a:r>
            <a:endParaRPr sz="1500"/>
          </a:p>
          <a:p>
            <a:pPr indent="-317500" lvl="0" marL="457200" rtl="0" algn="l">
              <a:lnSpc>
                <a:spcPct val="115000"/>
              </a:lnSpc>
              <a:spcBef>
                <a:spcPts val="0"/>
              </a:spcBef>
              <a:spcAft>
                <a:spcPts val="0"/>
              </a:spcAft>
              <a:buSzPts val="1400"/>
              <a:buChar char="➢"/>
            </a:pPr>
            <a:r>
              <a:rPr lang="en" sz="1700"/>
              <a:t>temp1 - </a:t>
            </a:r>
            <a:r>
              <a:rPr lang="en" sz="1500"/>
              <a:t>to store the trees which are being cut in up direction</a:t>
            </a:r>
            <a:endParaRPr sz="1500"/>
          </a:p>
          <a:p>
            <a:pPr indent="-317500" lvl="0" marL="457200" rtl="0" algn="l">
              <a:lnSpc>
                <a:spcPct val="115000"/>
              </a:lnSpc>
              <a:spcBef>
                <a:spcPts val="0"/>
              </a:spcBef>
              <a:spcAft>
                <a:spcPts val="0"/>
              </a:spcAft>
              <a:buSzPts val="1400"/>
              <a:buChar char="➢"/>
            </a:pPr>
            <a:r>
              <a:rPr lang="en" sz="1700"/>
              <a:t>temp2 - </a:t>
            </a:r>
            <a:r>
              <a:rPr lang="en" sz="1500"/>
              <a:t>to store the trees which are being cut in down direction</a:t>
            </a:r>
            <a:endParaRPr sz="1500"/>
          </a:p>
          <a:p>
            <a:pPr indent="-317500" lvl="0" marL="457200" rtl="0" algn="l">
              <a:lnSpc>
                <a:spcPct val="115000"/>
              </a:lnSpc>
              <a:spcBef>
                <a:spcPts val="0"/>
              </a:spcBef>
              <a:spcAft>
                <a:spcPts val="0"/>
              </a:spcAft>
              <a:buSzPts val="1400"/>
              <a:buChar char="➢"/>
            </a:pPr>
            <a:r>
              <a:rPr lang="en" sz="1700"/>
              <a:t>temp3 -</a:t>
            </a:r>
            <a:r>
              <a:rPr lang="en" sz="1500"/>
              <a:t> to store the trees which are being cut in right direction</a:t>
            </a:r>
            <a:endParaRPr sz="1700"/>
          </a:p>
          <a:p>
            <a:pPr indent="-317500" lvl="0" marL="457200" rtl="0" algn="l">
              <a:lnSpc>
                <a:spcPct val="115000"/>
              </a:lnSpc>
              <a:spcBef>
                <a:spcPts val="0"/>
              </a:spcBef>
              <a:spcAft>
                <a:spcPts val="0"/>
              </a:spcAft>
              <a:buSzPts val="1400"/>
              <a:buChar char="➢"/>
            </a:pPr>
            <a:r>
              <a:rPr lang="en" sz="1700"/>
              <a:t>temp4 - </a:t>
            </a:r>
            <a:r>
              <a:rPr lang="en" sz="1500"/>
              <a:t>to store the trees which are being cut in left direction</a:t>
            </a:r>
            <a:endParaRPr sz="1500"/>
          </a:p>
          <a:p>
            <a:pPr indent="-317500" lvl="0" marL="457200" rtl="0" algn="l">
              <a:lnSpc>
                <a:spcPct val="115000"/>
              </a:lnSpc>
              <a:spcBef>
                <a:spcPts val="0"/>
              </a:spcBef>
              <a:spcAft>
                <a:spcPts val="0"/>
              </a:spcAft>
              <a:buSzPts val="1400"/>
              <a:buChar char="➢"/>
            </a:pPr>
            <a:r>
              <a:rPr lang="en" sz="1700"/>
              <a:t>t,</a:t>
            </a:r>
            <a:r>
              <a:rPr lang="en" sz="1700"/>
              <a:t> </a:t>
            </a:r>
            <a:r>
              <a:rPr lang="en" sz="1700"/>
              <a:t>time_limit - </a:t>
            </a:r>
            <a:r>
              <a:rPr lang="en" sz="1500"/>
              <a:t>to keep track of time</a:t>
            </a:r>
            <a:endParaRPr sz="1500"/>
          </a:p>
          <a:p>
            <a:pPr indent="-317500" lvl="0" marL="457200" rtl="0" algn="l">
              <a:lnSpc>
                <a:spcPct val="115000"/>
              </a:lnSpc>
              <a:spcBef>
                <a:spcPts val="0"/>
              </a:spcBef>
              <a:spcAft>
                <a:spcPts val="0"/>
              </a:spcAft>
              <a:buSzPts val="1400"/>
              <a:buChar char="➢"/>
            </a:pPr>
            <a:r>
              <a:rPr lang="en" sz="1700"/>
              <a:t>f</a:t>
            </a:r>
            <a:r>
              <a:rPr lang="en" sz="1700"/>
              <a:t>ullprofit, total_profit - </a:t>
            </a:r>
            <a:r>
              <a:rPr lang="en" sz="1500"/>
              <a:t>Used to store profit</a:t>
            </a:r>
            <a:endParaRPr sz="1500"/>
          </a:p>
          <a:p>
            <a:pPr indent="-317500" lvl="0" marL="457200" rtl="0" algn="l">
              <a:lnSpc>
                <a:spcPct val="115000"/>
              </a:lnSpc>
              <a:spcBef>
                <a:spcPts val="0"/>
              </a:spcBef>
              <a:spcAft>
                <a:spcPts val="0"/>
              </a:spcAft>
              <a:buSzPts val="1400"/>
              <a:buChar char="➢"/>
            </a:pPr>
            <a:r>
              <a:rPr lang="en" sz="1700"/>
              <a:t>uProfit,lProfit,rProfit,dProfit - </a:t>
            </a:r>
            <a:r>
              <a:rPr lang="en" sz="1500"/>
              <a:t>profit returned by respective direction</a:t>
            </a:r>
            <a:endParaRPr sz="1500"/>
          </a:p>
          <a:p>
            <a:pPr indent="-317500" lvl="0" marL="457200" rtl="0" algn="l">
              <a:lnSpc>
                <a:spcPct val="115000"/>
              </a:lnSpc>
              <a:spcBef>
                <a:spcPts val="0"/>
              </a:spcBef>
              <a:spcAft>
                <a:spcPts val="0"/>
              </a:spcAft>
              <a:buSzPts val="1400"/>
              <a:buChar char="➢"/>
            </a:pPr>
            <a:r>
              <a:rPr lang="en" sz="1700"/>
              <a:t>Current_x,current_y - </a:t>
            </a:r>
            <a:r>
              <a:rPr lang="en" sz="1500"/>
              <a:t>to get current direction of lumberjack</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accent4"/>
                </a:solidFill>
                <a:latin typeface="Alfa Slab One"/>
                <a:ea typeface="Alfa Slab One"/>
                <a:cs typeface="Alfa Slab One"/>
                <a:sym typeface="Alfa Slab One"/>
              </a:rPr>
              <a:t>FUNCTIONS USED</a:t>
            </a:r>
            <a:endParaRPr>
              <a:solidFill>
                <a:schemeClr val="accent4"/>
              </a:solidFill>
              <a:latin typeface="Alfa Slab One"/>
              <a:ea typeface="Alfa Slab One"/>
              <a:cs typeface="Alfa Slab One"/>
              <a:sym typeface="Alfa Slab One"/>
            </a:endParaRPr>
          </a:p>
        </p:txBody>
      </p:sp>
      <p:sp>
        <p:nvSpPr>
          <p:cNvPr id="189" name="Google Shape;189;p23"/>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Char char="➢"/>
            </a:pPr>
            <a:r>
              <a:rPr lang="en" sz="1900">
                <a:solidFill>
                  <a:schemeClr val="dk1"/>
                </a:solidFill>
              </a:rPr>
              <a:t>upProfit</a:t>
            </a:r>
            <a:endParaRPr sz="1900">
              <a:solidFill>
                <a:schemeClr val="dk1"/>
              </a:solidFill>
            </a:endParaRPr>
          </a:p>
          <a:p>
            <a:pPr indent="-361950" lvl="0" marL="457200" rtl="0" algn="l">
              <a:spcBef>
                <a:spcPts val="800"/>
              </a:spcBef>
              <a:spcAft>
                <a:spcPts val="0"/>
              </a:spcAft>
              <a:buSzPts val="2100"/>
              <a:buChar char="➢"/>
            </a:pPr>
            <a:r>
              <a:rPr lang="en" sz="1900">
                <a:solidFill>
                  <a:schemeClr val="dk1"/>
                </a:solidFill>
              </a:rPr>
              <a:t>downProfit</a:t>
            </a:r>
            <a:endParaRPr sz="1900">
              <a:solidFill>
                <a:schemeClr val="dk1"/>
              </a:solidFill>
            </a:endParaRPr>
          </a:p>
          <a:p>
            <a:pPr indent="-361950" lvl="0" marL="457200" rtl="0" algn="l">
              <a:spcBef>
                <a:spcPts val="800"/>
              </a:spcBef>
              <a:spcAft>
                <a:spcPts val="0"/>
              </a:spcAft>
              <a:buSzPts val="2100"/>
              <a:buChar char="➢"/>
            </a:pPr>
            <a:r>
              <a:rPr lang="en" sz="1900">
                <a:solidFill>
                  <a:schemeClr val="dk1"/>
                </a:solidFill>
              </a:rPr>
              <a:t>leftProfit </a:t>
            </a:r>
            <a:endParaRPr sz="1900">
              <a:solidFill>
                <a:schemeClr val="dk1"/>
              </a:solidFill>
            </a:endParaRPr>
          </a:p>
          <a:p>
            <a:pPr indent="-361950" lvl="0" marL="457200" rtl="0" algn="l">
              <a:spcBef>
                <a:spcPts val="800"/>
              </a:spcBef>
              <a:spcAft>
                <a:spcPts val="0"/>
              </a:spcAft>
              <a:buSzPts val="2100"/>
              <a:buChar char="➢"/>
            </a:pPr>
            <a:r>
              <a:rPr lang="en" sz="1900">
                <a:solidFill>
                  <a:schemeClr val="dk1"/>
                </a:solidFill>
              </a:rPr>
              <a:t>rightProfit</a:t>
            </a:r>
            <a:endParaRPr sz="2400">
              <a:solidFill>
                <a:schemeClr val="dk1"/>
              </a:solidFill>
            </a:endParaRPr>
          </a:p>
          <a:p>
            <a:pPr indent="-361950" lvl="0" marL="457200" rtl="0" algn="l">
              <a:spcBef>
                <a:spcPts val="800"/>
              </a:spcBef>
              <a:spcAft>
                <a:spcPts val="0"/>
              </a:spcAft>
              <a:buSzPts val="2100"/>
              <a:buChar char="➢"/>
            </a:pPr>
            <a:r>
              <a:rPr lang="en" sz="2000">
                <a:solidFill>
                  <a:schemeClr val="dk1"/>
                </a:solidFill>
              </a:rPr>
              <a:t>path1</a:t>
            </a:r>
            <a:endParaRPr sz="2000">
              <a:solidFill>
                <a:schemeClr val="dk1"/>
              </a:solidFill>
            </a:endParaRPr>
          </a:p>
          <a:p>
            <a:pPr indent="-361950" lvl="0" marL="457200" rtl="0" algn="l">
              <a:spcBef>
                <a:spcPts val="800"/>
              </a:spcBef>
              <a:spcAft>
                <a:spcPts val="0"/>
              </a:spcAft>
              <a:buSzPts val="2100"/>
              <a:buChar char="➢"/>
            </a:pPr>
            <a:r>
              <a:rPr lang="en" sz="2000">
                <a:solidFill>
                  <a:schemeClr val="dk1"/>
                </a:solidFill>
              </a:rPr>
              <a:t>path2</a:t>
            </a:r>
            <a:endParaRPr sz="2000">
              <a:solidFill>
                <a:schemeClr val="dk1"/>
              </a:solidFill>
            </a:endParaRPr>
          </a:p>
          <a:p>
            <a:pPr indent="-361950" lvl="0" marL="457200" rtl="0" algn="l">
              <a:spcBef>
                <a:spcPts val="800"/>
              </a:spcBef>
              <a:spcAft>
                <a:spcPts val="0"/>
              </a:spcAft>
              <a:buSzPts val="2100"/>
              <a:buChar char="➢"/>
            </a:pPr>
            <a:r>
              <a:rPr lang="en" sz="2000">
                <a:solidFill>
                  <a:schemeClr val="dk1"/>
                </a:solidFill>
              </a:rPr>
              <a:t>cal_profit</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idx="1" type="body"/>
          </p:nvPr>
        </p:nvSpPr>
        <p:spPr>
          <a:xfrm>
            <a:off x="508000" y="1074550"/>
            <a:ext cx="6927900" cy="3782400"/>
          </a:xfrm>
          <a:prstGeom prst="rect">
            <a:avLst/>
          </a:prstGeom>
        </p:spPr>
        <p:txBody>
          <a:bodyPr anchorCtr="0" anchor="t" bIns="34275" lIns="68575" spcFirstLastPara="1" rIns="68575" wrap="square" tIns="34275">
            <a:normAutofit/>
          </a:bodyPr>
          <a:lstStyle/>
          <a:p>
            <a:pPr indent="-317500" lvl="0" marL="457200" rtl="0" algn="l">
              <a:lnSpc>
                <a:spcPct val="115000"/>
              </a:lnSpc>
              <a:spcBef>
                <a:spcPts val="800"/>
              </a:spcBef>
              <a:spcAft>
                <a:spcPts val="0"/>
              </a:spcAft>
              <a:buClr>
                <a:schemeClr val="dk1"/>
              </a:buClr>
              <a:buSzPts val="1400"/>
              <a:buChar char="●"/>
            </a:pPr>
            <a:r>
              <a:rPr lang="en"/>
              <a:t> </a:t>
            </a:r>
            <a:r>
              <a:rPr lang="en">
                <a:solidFill>
                  <a:schemeClr val="dk1"/>
                </a:solidFill>
              </a:rPr>
              <a:t>These functions are used to find out the profit made by the tree due to domino effect in respective direction.</a:t>
            </a:r>
            <a:endParaRPr>
              <a:solidFill>
                <a:schemeClr val="dk1"/>
              </a:solidFill>
            </a:endParaRPr>
          </a:p>
          <a:p>
            <a:pPr indent="-317500" lvl="0" marL="457200" rtl="0" algn="l">
              <a:lnSpc>
                <a:spcPct val="115000"/>
              </a:lnSpc>
              <a:spcBef>
                <a:spcPts val="1000"/>
              </a:spcBef>
              <a:spcAft>
                <a:spcPts val="0"/>
              </a:spcAft>
              <a:buClr>
                <a:schemeClr val="dk1"/>
              </a:buClr>
              <a:buSzPts val="1400"/>
              <a:buChar char="●"/>
            </a:pPr>
            <a:r>
              <a:rPr lang="en"/>
              <a:t> </a:t>
            </a:r>
            <a:r>
              <a:rPr lang="en">
                <a:solidFill>
                  <a:srgbClr val="000000"/>
                </a:solidFill>
              </a:rPr>
              <a:t>Initially, the variables uProfit, dProfit, rProfit and lProfit are assigned the value “0” globally and these variables are used in functions upProfit, downProfit, leftProfit, rightProfit respectively.</a:t>
            </a:r>
            <a:endParaRPr>
              <a:solidFill>
                <a:srgbClr val="000000"/>
              </a:solidFill>
            </a:endParaRPr>
          </a:p>
          <a:p>
            <a:pPr indent="-317500" lvl="0" marL="457200" rtl="0" algn="l">
              <a:lnSpc>
                <a:spcPct val="115000"/>
              </a:lnSpc>
              <a:spcBef>
                <a:spcPts val="1000"/>
              </a:spcBef>
              <a:spcAft>
                <a:spcPts val="0"/>
              </a:spcAft>
              <a:buClr>
                <a:schemeClr val="dk1"/>
              </a:buClr>
              <a:buSzPts val="1400"/>
              <a:buChar char="●"/>
            </a:pPr>
            <a:r>
              <a:rPr lang="en">
                <a:solidFill>
                  <a:srgbClr val="000000"/>
                </a:solidFill>
              </a:rPr>
              <a:t>After that, the trees are sorted and added to a list according to the direction in which they are to the tree passed in the argument of the function. </a:t>
            </a:r>
            <a:endParaRPr>
              <a:solidFill>
                <a:srgbClr val="000000"/>
              </a:solidFill>
            </a:endParaRPr>
          </a:p>
          <a:p>
            <a:pPr indent="-317500" lvl="0" marL="457200" rtl="0" algn="l">
              <a:lnSpc>
                <a:spcPct val="115000"/>
              </a:lnSpc>
              <a:spcBef>
                <a:spcPts val="1000"/>
              </a:spcBef>
              <a:spcAft>
                <a:spcPts val="0"/>
              </a:spcAft>
              <a:buClr>
                <a:schemeClr val="dk1"/>
              </a:buClr>
              <a:buSzPts val="1400"/>
              <a:buChar char="●"/>
            </a:pPr>
            <a:r>
              <a:rPr lang="en">
                <a:solidFill>
                  <a:srgbClr val="000000"/>
                </a:solidFill>
              </a:rPr>
              <a:t>After that, for each tree in this list, the condition for the domino effect is checked and if it is matched, then it is appended to another list to keep track of trees that are fallen due to the domino effect, and profit for it is calculated. </a:t>
            </a:r>
            <a:endParaRPr>
              <a:solidFill>
                <a:srgbClr val="000000"/>
              </a:solidFill>
            </a:endParaRPr>
          </a:p>
          <a:p>
            <a:pPr indent="-317500" lvl="0" marL="457200" rtl="0" algn="l">
              <a:lnSpc>
                <a:spcPct val="115000"/>
              </a:lnSpc>
              <a:spcBef>
                <a:spcPts val="1000"/>
              </a:spcBef>
              <a:spcAft>
                <a:spcPts val="1000"/>
              </a:spcAft>
              <a:buClr>
                <a:schemeClr val="dk1"/>
              </a:buClr>
              <a:buSzPts val="1400"/>
              <a:buChar char="●"/>
            </a:pPr>
            <a:r>
              <a:rPr lang="en">
                <a:solidFill>
                  <a:srgbClr val="000000"/>
                </a:solidFill>
              </a:rPr>
              <a:t>These steps are the same in each of these functions but variables for each one are different.</a:t>
            </a:r>
            <a:endParaRPr>
              <a:solidFill>
                <a:srgbClr val="000000"/>
              </a:solidFill>
            </a:endParaRPr>
          </a:p>
        </p:txBody>
      </p:sp>
      <p:sp>
        <p:nvSpPr>
          <p:cNvPr id="195" name="Google Shape;195;p24"/>
          <p:cNvSpPr txBox="1"/>
          <p:nvPr>
            <p:ph type="title"/>
          </p:nvPr>
        </p:nvSpPr>
        <p:spPr>
          <a:xfrm>
            <a:off x="508000" y="457200"/>
            <a:ext cx="6447600" cy="488400"/>
          </a:xfrm>
          <a:prstGeom prst="rect">
            <a:avLst/>
          </a:prstGeom>
        </p:spPr>
        <p:txBody>
          <a:bodyPr anchorCtr="0" anchor="t" bIns="34275" lIns="68575" spcFirstLastPara="1" rIns="68575" wrap="square" tIns="34275">
            <a:normAutofit fontScale="90000"/>
          </a:bodyPr>
          <a:lstStyle/>
          <a:p>
            <a:pPr indent="0" lvl="0" marL="0" rtl="0" algn="l">
              <a:spcBef>
                <a:spcPts val="800"/>
              </a:spcBef>
              <a:spcAft>
                <a:spcPts val="0"/>
              </a:spcAft>
              <a:buClr>
                <a:schemeClr val="dk1"/>
              </a:buClr>
              <a:buSzPct val="57361"/>
              <a:buFont typeface="Arial"/>
              <a:buNone/>
            </a:pPr>
            <a:r>
              <a:rPr b="1" lang="en" sz="1917">
                <a:solidFill>
                  <a:srgbClr val="1155CC"/>
                </a:solidFill>
                <a:highlight>
                  <a:schemeClr val="lt1"/>
                </a:highlight>
              </a:rPr>
              <a:t>upProfit / downProfit / leftProfit / rightProfit functions</a:t>
            </a:r>
            <a:endParaRPr b="1" sz="1917">
              <a:solidFill>
                <a:srgbClr val="1155CC"/>
              </a:solidFill>
              <a:highlight>
                <a:schemeClr val="lt1"/>
              </a:highlight>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269999" lvl="0" marL="0" rtl="0" algn="l">
              <a:lnSpc>
                <a:spcPct val="130000"/>
              </a:lnSpc>
              <a:spcBef>
                <a:spcPts val="0"/>
              </a:spcBef>
              <a:spcAft>
                <a:spcPts val="0"/>
              </a:spcAft>
              <a:buClr>
                <a:schemeClr val="dk1"/>
              </a:buClr>
              <a:buSzPts val="1100"/>
              <a:buFont typeface="Arial"/>
              <a:buNone/>
            </a:pPr>
            <a:r>
              <a:rPr b="1" lang="en" sz="1900">
                <a:solidFill>
                  <a:srgbClr val="1155CC"/>
                </a:solidFill>
              </a:rPr>
              <a:t>Cal_Profit function</a:t>
            </a:r>
            <a:r>
              <a:rPr b="1" lang="en" sz="1900">
                <a:solidFill>
                  <a:srgbClr val="3C78D8"/>
                </a:solidFill>
              </a:rPr>
              <a:t> </a:t>
            </a:r>
            <a:endParaRPr sz="1900">
              <a:solidFill>
                <a:srgbClr val="3C78D8"/>
              </a:solidFill>
            </a:endParaRPr>
          </a:p>
        </p:txBody>
      </p:sp>
      <p:sp>
        <p:nvSpPr>
          <p:cNvPr id="201" name="Google Shape;201;p25"/>
          <p:cNvSpPr txBox="1"/>
          <p:nvPr>
            <p:ph idx="1" type="body"/>
          </p:nvPr>
        </p:nvSpPr>
        <p:spPr>
          <a:xfrm>
            <a:off x="311700" y="1082775"/>
            <a:ext cx="7006200" cy="3416400"/>
          </a:xfrm>
          <a:prstGeom prst="rect">
            <a:avLst/>
          </a:prstGeom>
        </p:spPr>
        <p:txBody>
          <a:bodyPr anchorCtr="0" anchor="t" bIns="34275" lIns="68575" spcFirstLastPara="1" rIns="68575" wrap="square" tIns="34275">
            <a:normAutofit fontScale="25000" lnSpcReduction="20000"/>
          </a:bodyPr>
          <a:lstStyle/>
          <a:p>
            <a:pPr indent="0" lvl="0" marL="0" rtl="0" algn="l">
              <a:spcBef>
                <a:spcPts val="800"/>
              </a:spcBef>
              <a:spcAft>
                <a:spcPts val="0"/>
              </a:spcAft>
              <a:buNone/>
            </a:pPr>
            <a:r>
              <a:t/>
            </a:r>
            <a:endParaRPr baseline="30000">
              <a:solidFill>
                <a:srgbClr val="202124"/>
              </a:solidFill>
            </a:endParaRPr>
          </a:p>
          <a:p>
            <a:pPr indent="-260350" lvl="0" marL="514350" rtl="0" algn="l">
              <a:lnSpc>
                <a:spcPct val="150000"/>
              </a:lnSpc>
              <a:spcBef>
                <a:spcPts val="800"/>
              </a:spcBef>
              <a:spcAft>
                <a:spcPts val="0"/>
              </a:spcAft>
              <a:buClr>
                <a:srgbClr val="202124"/>
              </a:buClr>
              <a:buSzPct val="100000"/>
              <a:buFont typeface="Trebuchet MS"/>
              <a:buChar char="●"/>
            </a:pPr>
            <a:r>
              <a:rPr lang="en" sz="5600">
                <a:solidFill>
                  <a:schemeClr val="dk1"/>
                </a:solidFill>
              </a:rPr>
              <a:t>This function is used to find out in which direction a tree should be cut in order to get maximum profit from domino effect.</a:t>
            </a:r>
            <a:endParaRPr sz="5600">
              <a:solidFill>
                <a:schemeClr val="dk1"/>
              </a:solidFill>
            </a:endParaRPr>
          </a:p>
          <a:p>
            <a:pPr indent="-268899" lvl="0" marL="540000" rtl="0" algn="l">
              <a:lnSpc>
                <a:spcPct val="150000"/>
              </a:lnSpc>
              <a:spcBef>
                <a:spcPts val="1000"/>
              </a:spcBef>
              <a:spcAft>
                <a:spcPts val="0"/>
              </a:spcAft>
              <a:buClr>
                <a:srgbClr val="202124"/>
              </a:buClr>
              <a:buSzPct val="100000"/>
              <a:buFont typeface="Trebuchet MS"/>
              <a:buChar char="●"/>
            </a:pPr>
            <a:r>
              <a:rPr lang="en" sz="5600">
                <a:solidFill>
                  <a:srgbClr val="202124"/>
                </a:solidFill>
              </a:rPr>
              <a:t>In this function first upProfit function is called and the value of profit in upward </a:t>
            </a:r>
            <a:r>
              <a:rPr lang="en" sz="5600">
                <a:solidFill>
                  <a:srgbClr val="202124"/>
                </a:solidFill>
              </a:rPr>
              <a:t>direction (uProfit)</a:t>
            </a:r>
            <a:r>
              <a:rPr lang="en" sz="5600">
                <a:solidFill>
                  <a:srgbClr val="202124"/>
                </a:solidFill>
              </a:rPr>
              <a:t> is </a:t>
            </a:r>
            <a:r>
              <a:rPr lang="en" sz="5600">
                <a:solidFill>
                  <a:srgbClr val="202124"/>
                </a:solidFill>
              </a:rPr>
              <a:t>stored</a:t>
            </a:r>
            <a:r>
              <a:rPr lang="en" sz="5600">
                <a:solidFill>
                  <a:srgbClr val="202124"/>
                </a:solidFill>
              </a:rPr>
              <a:t> in </a:t>
            </a:r>
            <a:r>
              <a:rPr lang="en" sz="5600">
                <a:solidFill>
                  <a:srgbClr val="202124"/>
                </a:solidFill>
              </a:rPr>
              <a:t>current</a:t>
            </a:r>
            <a:r>
              <a:rPr lang="en" sz="5600">
                <a:solidFill>
                  <a:srgbClr val="202124"/>
                </a:solidFill>
              </a:rPr>
              <a:t> profit.</a:t>
            </a:r>
            <a:endParaRPr sz="5600">
              <a:solidFill>
                <a:srgbClr val="202124"/>
              </a:solidFill>
            </a:endParaRPr>
          </a:p>
          <a:p>
            <a:pPr indent="-268899" lvl="0" marL="540000" rtl="0" algn="l">
              <a:lnSpc>
                <a:spcPct val="150000"/>
              </a:lnSpc>
              <a:spcBef>
                <a:spcPts val="1000"/>
              </a:spcBef>
              <a:spcAft>
                <a:spcPts val="0"/>
              </a:spcAft>
              <a:buClr>
                <a:srgbClr val="202124"/>
              </a:buClr>
              <a:buSzPct val="100000"/>
              <a:buFont typeface="Trebuchet MS"/>
              <a:buChar char="●"/>
            </a:pPr>
            <a:r>
              <a:rPr lang="en" sz="5600">
                <a:solidFill>
                  <a:srgbClr val="202124"/>
                </a:solidFill>
              </a:rPr>
              <a:t>Next	 dProfit function is called and if the profit in down direction is more than current profit then current profit is replaced with </a:t>
            </a:r>
            <a:r>
              <a:rPr lang="en" sz="5600">
                <a:solidFill>
                  <a:srgbClr val="202124"/>
                </a:solidFill>
              </a:rPr>
              <a:t>profit</a:t>
            </a:r>
            <a:endParaRPr sz="5600">
              <a:solidFill>
                <a:srgbClr val="202124"/>
              </a:solidFill>
            </a:endParaRPr>
          </a:p>
          <a:p>
            <a:pPr indent="-268899" lvl="0" marL="540000" rtl="0" algn="l">
              <a:lnSpc>
                <a:spcPct val="150000"/>
              </a:lnSpc>
              <a:spcBef>
                <a:spcPts val="1000"/>
              </a:spcBef>
              <a:spcAft>
                <a:spcPts val="0"/>
              </a:spcAft>
              <a:buClr>
                <a:srgbClr val="202124"/>
              </a:buClr>
              <a:buSzPct val="100000"/>
              <a:buFont typeface="Trebuchet MS"/>
              <a:buChar char="●"/>
            </a:pPr>
            <a:r>
              <a:rPr lang="en" sz="5600">
                <a:solidFill>
                  <a:srgbClr val="202124"/>
                </a:solidFill>
              </a:rPr>
              <a:t>Similarly  rightProfit and leftProfit functions are called and if values in that direction are greater than current profit then current profit will replaced by them.</a:t>
            </a:r>
            <a:endParaRPr sz="5600">
              <a:solidFill>
                <a:srgbClr val="202124"/>
              </a:solidFill>
            </a:endParaRPr>
          </a:p>
          <a:p>
            <a:pPr indent="-268899" lvl="0" marL="540000" rtl="0" algn="l">
              <a:lnSpc>
                <a:spcPct val="150000"/>
              </a:lnSpc>
              <a:spcBef>
                <a:spcPts val="1000"/>
              </a:spcBef>
              <a:spcAft>
                <a:spcPts val="0"/>
              </a:spcAft>
              <a:buClr>
                <a:srgbClr val="202124"/>
              </a:buClr>
              <a:buSzPct val="100000"/>
              <a:buFont typeface="Trebuchet MS"/>
              <a:buChar char="●"/>
            </a:pPr>
            <a:r>
              <a:rPr lang="en" sz="5600">
                <a:solidFill>
                  <a:srgbClr val="202124"/>
                </a:solidFill>
              </a:rPr>
              <a:t> At the end of this function, the direction in which profit is more is returned.</a:t>
            </a:r>
            <a:endParaRPr sz="5600">
              <a:solidFill>
                <a:srgbClr val="202124"/>
              </a:solidFill>
            </a:endParaRPr>
          </a:p>
          <a:p>
            <a:pPr indent="0" lvl="0" marL="0" rtl="0" algn="l">
              <a:spcBef>
                <a:spcPts val="1000"/>
              </a:spcBef>
              <a:spcAft>
                <a:spcPts val="1000"/>
              </a:spcAft>
              <a:buNone/>
            </a:pPr>
            <a:r>
              <a:t/>
            </a:r>
            <a:endParaRPr sz="311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704325" y="334225"/>
            <a:ext cx="6447600" cy="4407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SzPts val="990"/>
              <a:buNone/>
            </a:pPr>
            <a:r>
              <a:rPr b="1" lang="en" sz="1929">
                <a:solidFill>
                  <a:srgbClr val="1155CC"/>
                </a:solidFill>
              </a:rPr>
              <a:t>Path1/Path2 functions </a:t>
            </a:r>
            <a:endParaRPr b="1" sz="1929">
              <a:solidFill>
                <a:srgbClr val="1155CC"/>
              </a:solidFill>
            </a:endParaRPr>
          </a:p>
          <a:p>
            <a:pPr indent="0" lvl="0" marL="0" rtl="0" algn="l">
              <a:spcBef>
                <a:spcPts val="0"/>
              </a:spcBef>
              <a:spcAft>
                <a:spcPts val="0"/>
              </a:spcAft>
              <a:buSzPts val="990"/>
              <a:buNone/>
            </a:pPr>
            <a:r>
              <a:t/>
            </a:r>
            <a:endParaRPr b="1" sz="1929">
              <a:solidFill>
                <a:srgbClr val="1155CC"/>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This function is used to sort the trees so that one can decide which tree to cut first in the remaining time limit with maximum profit.</a:t>
            </a:r>
            <a:endParaRPr sz="1530"/>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Initially, the function checks for the trees which can be cut in the remaining time left and append those trees into an empty list.</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In the path1 function, this list is sorted using the ratio of total profit (including profit by domino effect) to the time required to travel and cut a given tree from the current position, and the next priority for sorting is given to the value of the tree.</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In the path2 function, this list is sorted using the ratio of value to the time required to travel and cut a given tree from the current position, and the last priority for sorting is given to the value of the tree.</a:t>
            </a:r>
            <a:endParaRPr sz="1400">
              <a:solidFill>
                <a:schemeClr val="dk1"/>
              </a:solidFill>
            </a:endParaRPr>
          </a:p>
          <a:p>
            <a:pPr indent="-317500" lvl="0" marL="457200" rtl="0" algn="l">
              <a:lnSpc>
                <a:spcPct val="115000"/>
              </a:lnSpc>
              <a:spcBef>
                <a:spcPts val="1000"/>
              </a:spcBef>
              <a:spcAft>
                <a:spcPts val="1000"/>
              </a:spcAft>
              <a:buClr>
                <a:schemeClr val="dk1"/>
              </a:buClr>
              <a:buSzPts val="1400"/>
              <a:buChar char="●"/>
            </a:pPr>
            <a:r>
              <a:rPr lang="en" sz="1400">
                <a:solidFill>
                  <a:schemeClr val="dk1"/>
                </a:solidFill>
              </a:rPr>
              <a:t>At last, these functions return the sorted list of trees and the total profit gained from the first tree in the sorted list.</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427700" y="391650"/>
            <a:ext cx="6557100" cy="4122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SzPts val="990"/>
              <a:buNone/>
            </a:pPr>
            <a:r>
              <a:rPr lang="en" sz="2330">
                <a:solidFill>
                  <a:schemeClr val="accent4"/>
                </a:solidFill>
                <a:latin typeface="Alfa Slab One"/>
                <a:ea typeface="Alfa Slab One"/>
                <a:cs typeface="Alfa Slab One"/>
                <a:sym typeface="Alfa Slab One"/>
              </a:rPr>
              <a:t>Description of algorithm</a:t>
            </a:r>
            <a:endParaRPr sz="2330">
              <a:solidFill>
                <a:schemeClr val="accent4"/>
              </a:solidFill>
              <a:latin typeface="Alfa Slab One"/>
              <a:ea typeface="Alfa Slab One"/>
              <a:cs typeface="Alfa Slab One"/>
              <a:sym typeface="Alfa Slab One"/>
            </a:endParaRPr>
          </a:p>
          <a:p>
            <a:pPr indent="0" lvl="0" marL="0" rtl="0" algn="l">
              <a:spcBef>
                <a:spcPts val="0"/>
              </a:spcBef>
              <a:spcAft>
                <a:spcPts val="0"/>
              </a:spcAft>
              <a:buSzPts val="990"/>
              <a:buNone/>
            </a:pPr>
            <a:r>
              <a:t/>
            </a:r>
            <a:endParaRPr sz="1829">
              <a:solidFill>
                <a:schemeClr val="accent4"/>
              </a:solidFill>
              <a:latin typeface="Alfa Slab One"/>
              <a:ea typeface="Alfa Slab One"/>
              <a:cs typeface="Alfa Slab One"/>
              <a:sym typeface="Alfa Slab One"/>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In the first step, the input is taken from the user, and the properties of each tree are taken in a dictionary and appended to a list called trees.</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And for each tree in the input, the value for the key “tree_profit” is the current profit returned from the cal_profit function.</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After that, the trees list is assigned the list that was returned when the path1 function is called.</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Next, we run a while loop until the total time taken to travel and to cut the trees does not exceed the time limit and also until the number of trees which are yet to be cut reaches 0.</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In the first step of this while loop, the direction in which the tree should be cut is decided by calling the cal_profit function.</a:t>
            </a:r>
            <a:endParaRPr sz="1400">
              <a:solidFill>
                <a:schemeClr val="dk1"/>
              </a:solidFill>
            </a:endParaRPr>
          </a:p>
          <a:p>
            <a:pPr indent="0" lvl="0" marL="0" rtl="0" algn="l">
              <a:spcBef>
                <a:spcPts val="1000"/>
              </a:spcBef>
              <a:spcAft>
                <a:spcPts val="0"/>
              </a:spcAft>
              <a:buSzPts val="990"/>
              <a:buNone/>
            </a:pPr>
            <a:r>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