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76" r:id="rId6"/>
    <p:sldId id="279" r:id="rId7"/>
    <p:sldId id="285" r:id="rId8"/>
    <p:sldId id="280" r:id="rId9"/>
    <p:sldId id="286" r:id="rId10"/>
    <p:sldId id="287" r:id="rId11"/>
    <p:sldId id="277" r:id="rId12"/>
    <p:sldId id="284" r:id="rId13"/>
    <p:sldId id="278" r:id="rId14"/>
    <p:sldId id="261" r:id="rId15"/>
    <p:sldId id="262" r:id="rId16"/>
    <p:sldId id="275" r:id="rId17"/>
    <p:sldId id="263" r:id="rId18"/>
    <p:sldId id="273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88" r:id="rId27"/>
    <p:sldId id="271" r:id="rId28"/>
    <p:sldId id="272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85730"/>
  </p:normalViewPr>
  <p:slideViewPr>
    <p:cSldViewPr snapToGrid="0" snapToObjects="1">
      <p:cViewPr varScale="1">
        <p:scale>
          <a:sx n="140" d="100"/>
          <a:sy n="140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9646-8F6D-B141-933B-87D97AECF9B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7518-9574-A740-994B-FEDD98102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4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workflow of the de novo assembly of a whole genome: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overlapping reads, contigs are assembled from short reads before scaffolding by large-inset reads and the remaining gaps are filled (by method of paired-end reads)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scaffolding and gap-filling steps can be iteratively performed until no contigs are scaffolded or no additional gaps are resolved before completion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 this procedure, a draft genome consisting of chromosomes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unfilled gaps may remain in the draft genome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Comparative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de novo assemblers use reference genomes to solve specific inconsistencies or for scaffolding – this would be the case when the de novo genome is of a species that is very similar to one where the genome already has been sequenced or when sequencing multiple strains of the same bacteria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these cases, you would have a reference genome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reads are mapped to the reference genome and their placement is used to infer the structure of the target de novo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8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workflow of the de novo assembly of a whole genome: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overlapping reads, contigs are assembled from short reads before scaffolding by large-inset reads and the remaining gaps are filled (by method of paired-end reads)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are useful because you know that each pair is generated from the same piece of DNA so it can help you link contigs together into scaffolds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can also indicate the size of repeated regions and how far apart contigs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scaffolding and gap-filling steps can be iteratively performed until no contigs are scaffolded or no additional gaps are resolved before completion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 this procedure, a draft genome consisting of chromosomes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unfilled gaps may remain in the draft genome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Comparative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de novo assemblers use reference genomes to solve specific inconsistencies or for scaffolding – this would be the case when the de novo genome is of a species that is very similar to one where the genome already has been sequenced or when sequencing multiple strains of the same bacteria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these cases, you would have a reference genome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reads are mapped to the reference genome and their placement is used to infer the structure of the target de novo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workflow of the de novo assembly of a whole genome: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overlapping reads, contigs are assembled from short reads before scaffolding by large-inset reads and the remaining gaps are filled (by method of paired-end reads)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are useful because you know that each pair is generated from the same piece of DNA so it can help you link contigs together into scaffolds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can also indicate the size of repeated regions and how far apart contigs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scaffolding and gap-filling steps can be iteratively performed until no contigs are scaffolded or no additional gaps are resolved before completion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 this procedure, a draft genome consisting of chromosomes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unfilled gaps may remain in the draft genome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Comparative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de novo assemblers use reference genomes to solve specific inconsistencies or for scaffolding – this would be the case when the de novo genome is of a species that is very similar to one where the genome already has been sequenced or when sequencing multiple strains of the same bacteria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these cases, you would have a reference genome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reads are mapped to the reference genome and their placement is used to infer the structure of the target de novo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workflow of the de novo assembly of a whole genome: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overlapping reads, contigs are assembled from short reads before scaffolding by large-inset reads and the remaining gaps are filled (by method of paired-end reads)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are useful because you know that each pair is generated from the same piece of DNA so it can help you link contigs together into scaffolds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Paired-end reads can also indicate the size of repeated regions and how far apart contigs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scaffolding and gap-filling steps can be iteratively performed until no contigs are scaffolded or no additional gaps are resolved before completion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Through this procedure, a draft genome consisting of chromosomes is 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unfilled gaps may remain in the draft genome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Comparative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de novo assemblers use reference genomes to solve specific inconsistencies or for scaffolding – this would be the case when the de novo genome is of a species that is very similar to one where the genome already has been sequenced or when sequencing multiple strains of the same bacteria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these cases, you would have a reference genome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reads are mapped to the reference genome and their placement is used to infer the structure of the target de novo genome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a de Bruijn Graph and how does it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 </a:t>
            </a:r>
            <a:r>
              <a:rPr lang="en-US" dirty="0" err="1"/>
              <a:t>bruijn</a:t>
            </a:r>
            <a:r>
              <a:rPr lang="en-US" dirty="0"/>
              <a:t> graph approach takes k-</a:t>
            </a:r>
            <a:r>
              <a:rPr lang="en-US" dirty="0" err="1"/>
              <a:t>mers</a:t>
            </a:r>
            <a:r>
              <a:rPr lang="en-US" dirty="0"/>
              <a:t> out of reads and then tries to build an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direct graph which means that it’s a graph that is made up of a set of vertices connected by edges, where the edges have a direction associated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construct a graph that covers the length of the sequence, you connect one (k-1)-</a:t>
            </a:r>
            <a:r>
              <a:rPr lang="en-US" dirty="0" err="1"/>
              <a:t>mer</a:t>
            </a:r>
            <a:r>
              <a:rPr lang="en-US" dirty="0"/>
              <a:t> to another (k-1)-</a:t>
            </a:r>
            <a:r>
              <a:rPr lang="en-US" dirty="0" err="1"/>
              <a:t>mer</a:t>
            </a:r>
            <a:r>
              <a:rPr lang="en-US" dirty="0"/>
              <a:t> – in other words, from a given k-</a:t>
            </a:r>
            <a:r>
              <a:rPr lang="en-US" dirty="0" err="1"/>
              <a:t>mer</a:t>
            </a:r>
            <a:r>
              <a:rPr lang="en-US" dirty="0"/>
              <a:t>, you connect its prefix with its suffix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Edges represent all possible k-</a:t>
            </a:r>
            <a:r>
              <a:rPr lang="en-US" dirty="0" err="1"/>
              <a:t>mers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 is, you can traverse along all edges of the graph and reconstruct your sequence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One important thing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can traverse along all the edges of the graph exactly once, then you have an Eulerian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a de Bruijn Graph and how does it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de </a:t>
            </a:r>
            <a:r>
              <a:rPr lang="en-US" dirty="0" err="1"/>
              <a:t>bruijn</a:t>
            </a:r>
            <a:r>
              <a:rPr lang="en-US" dirty="0"/>
              <a:t> graph approach takes k-</a:t>
            </a:r>
            <a:r>
              <a:rPr lang="en-US" dirty="0" err="1"/>
              <a:t>mers</a:t>
            </a:r>
            <a:r>
              <a:rPr lang="en-US" dirty="0"/>
              <a:t> out of reads and then tries to build an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 direct graph which means that it’s a graph that is made up of a set of vertices connected by edges, where the edges have a direction associated with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construct a graph that covers the length of the sequence, you connect one (k-1)-</a:t>
            </a:r>
            <a:r>
              <a:rPr lang="en-US" dirty="0" err="1"/>
              <a:t>mer</a:t>
            </a:r>
            <a:r>
              <a:rPr lang="en-US" dirty="0"/>
              <a:t> to another (k-1)-</a:t>
            </a:r>
            <a:r>
              <a:rPr lang="en-US" dirty="0" err="1"/>
              <a:t>mer</a:t>
            </a:r>
            <a:r>
              <a:rPr lang="en-US" dirty="0"/>
              <a:t> – in other words, from a given k-</a:t>
            </a:r>
            <a:r>
              <a:rPr lang="en-US" dirty="0" err="1"/>
              <a:t>mer</a:t>
            </a:r>
            <a:r>
              <a:rPr lang="en-US" dirty="0"/>
              <a:t>, you connect its prefix with its suffix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Edges represent all possible k-</a:t>
            </a:r>
            <a:r>
              <a:rPr lang="en-US" dirty="0" err="1"/>
              <a:t>mers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idea is, you can traverse along all edges of the graph and reconstruct your sequence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One important thing to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can traverse along all the edges of the graph exactly once, then you have an Eulerian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problems can occur?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Sequencing technologies will make errors – percentage is not too big but nevertheless, this is what happens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errors that can occur include tips or erroneous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problem scales up, almost exponentially, as the sequence length increases because there are higher chances of having these errors, and thus, more bubbles etc. are created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means that an algorithm will have to traverse a lot more paths along the graph which means it’s time consuming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Industry standard assembly </a:t>
            </a:r>
            <a:r>
              <a:rPr lang="en-US" dirty="0" err="1"/>
              <a:t>programmes</a:t>
            </a:r>
            <a:r>
              <a:rPr lang="en-US" dirty="0"/>
              <a:t> will take this into account and there are ways to fix these bubbles and errors – I won’t go into that because our model doesn’t take this into account, given it’s only a toy model for a proof of principle project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Industry standard assembly algorithms are often based on the de </a:t>
            </a:r>
            <a:r>
              <a:rPr lang="en-US" b="1" dirty="0" err="1"/>
              <a:t>bruijn</a:t>
            </a:r>
            <a:r>
              <a:rPr lang="en-US" b="1" dirty="0"/>
              <a:t> graph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factors that influence the choice of algorithms include read length, coverage, error rates, GC content, number of and size of repeated regions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Short read sequencing technologies produce very large numbers of reads which currently </a:t>
            </a:r>
            <a:r>
              <a:rPr lang="en-US" dirty="0" err="1"/>
              <a:t>favours</a:t>
            </a:r>
            <a:r>
              <a:rPr lang="en-US" dirty="0"/>
              <a:t> the use of de </a:t>
            </a:r>
            <a:r>
              <a:rPr lang="en-US" dirty="0" err="1"/>
              <a:t>bruijn</a:t>
            </a:r>
            <a:r>
              <a:rPr lang="en-US" dirty="0"/>
              <a:t> graphs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DBG are also quite good with genomes that have repeated regions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Next-generation sequencing technologies actually have made the computational challenge of de novo genome assembly harder – they can read base pairs at a fraction of the cost of Sanger sequencing but the consequence of this is that the reads are much shorter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Why did we choose the de </a:t>
            </a:r>
            <a:r>
              <a:rPr lang="en-US" b="1" dirty="0" err="1"/>
              <a:t>bruijn</a:t>
            </a:r>
            <a:r>
              <a:rPr lang="en-US" b="1" dirty="0"/>
              <a:t> graph in our model?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didn’t really matter what type of algorithm we use because we only want to build a toy model – i.e. short sequences to show that our hypothesis hopefully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ended up choosing the DBG for this model because I was reading up on assembly algorithms and DBG came up frequently and I did quite a few coding exercises from the Bioinformatics Algorithms book – the 3</a:t>
            </a:r>
            <a:r>
              <a:rPr lang="en-US" baseline="30000" dirty="0"/>
              <a:t>rd</a:t>
            </a:r>
            <a:r>
              <a:rPr lang="en-US" dirty="0"/>
              <a:t> chapter of which I presented last year in October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What’s missing?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State-of-the-art assembly algorithms are very far from being perfect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 algorithms have been built to fix certain parts of the assembly process – bubble removals, tips and erroneous connections removals, detection of longer repeated regions, high GC-biases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generation sequencing technologies, whilst they are cheaper, they produce shorter reads, meaning that the de novo assembly process is actually computationally even harder before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de novo assembled solutions are made from the reads, they don’t take into account one thing that we believe can improve the quality of the assembled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is – breakage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size of the k-</a:t>
            </a:r>
            <a:r>
              <a:rPr lang="en-US" dirty="0" err="1"/>
              <a:t>mers</a:t>
            </a:r>
            <a:r>
              <a:rPr lang="en-US" dirty="0"/>
              <a:t> that construct the graph is very important and has a large effect on the outcome of the assembly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Generally, small k-</a:t>
            </a:r>
            <a:r>
              <a:rPr lang="en-US" dirty="0" err="1"/>
              <a:t>mers</a:t>
            </a:r>
            <a:r>
              <a:rPr lang="en-US" dirty="0"/>
              <a:t> create a graph with increased connectivity and thus, more ambiguity – i.e. less clear paths through the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Large k-</a:t>
            </a:r>
            <a:r>
              <a:rPr lang="en-US" dirty="0" err="1"/>
              <a:t>mers</a:t>
            </a:r>
            <a:r>
              <a:rPr lang="en-US" dirty="0"/>
              <a:t> produce graphs with less connectivity but higher specificity – i.e. the paths through the graph are clearer but they are less connected and prone to breaking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17518-9574-A740-994B-FEDD981027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B7D4-46DB-6447-9E97-910811F2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682B3-6DCB-9247-B10D-474DE6E4C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A8FD-38A9-2C43-8992-BD93424D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B097-F090-8D4A-A05F-11A970AFAEF5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1F782-56BF-A64A-B04B-C987B274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5CE7-1BEF-FA47-AA7C-8F41AFD5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19A1-5FFA-084E-84D2-6194B326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BBDBA-520A-E647-8796-C5FF01AAA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DEDA-45DD-1240-A097-F4F5B73A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1BEF-D059-C44E-897B-50000EF90FFE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EBFE-9A4A-ED4F-B9AB-CE0A647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FC7E-E65E-6F44-9F18-B0FE3C19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9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552F4-3434-2C4B-BFDC-AA2307685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8F99C-AAA9-384D-A071-B5286F01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D406-F541-004C-B81D-00F0183D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AE-F151-004F-9561-899919AAAC7C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BA41-075E-194D-8B20-417E27F5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129E-76DC-9E44-8762-60D7EC7A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C12-DA9D-F940-AE1C-D35CD756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036E-BCF1-5642-984C-9374F0C9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E011-1A33-254E-B932-FC9A7C57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56BB-388A-5C40-B2C6-BD76C231A21B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CD54-2230-F04E-89B5-FBC9456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1F3C-ED72-4543-A3D7-97FCB2B4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65AD-6518-0B4E-BBB7-0EEBABBF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EB2B-7CC6-894B-8AF2-C26BF3FB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FFBD-4DCB-FF40-85B7-6F770FCC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6453-66D0-5A46-B916-9DB4AA70F567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8E1F5-135F-7D41-8D23-B53E0F31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C4DD-DDB3-7F40-B53F-DB691980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5C4A-C801-B74B-8992-B4D4CD9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4BEB-12E5-5A44-8999-6D9DF724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8D9AC-AE0F-C04D-B594-688F79D9F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551B-B491-0742-BC8D-1A753FAE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11B-B330-004F-95E7-93B0E3170A69}" type="datetime1">
              <a:rPr lang="en-GB" smtClean="0"/>
              <a:t>22/03/2021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8BE4E-92F5-9741-B28C-B760CF03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5CF4-C83C-0F45-AFB6-B547AF3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1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D82E-DEA2-414B-A9C1-5BA97ADD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D4F8B-2D93-5043-8000-75B3FC6E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C883D-857D-1B44-A1D8-A33F9A339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A529-03CA-0445-A28B-954069D33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D9C3A-32B8-C94A-AC01-D273ECD19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C81EA-122C-994E-B747-0F74F7E3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6358-47A5-4946-BF4B-453BC69968CD}" type="datetime1">
              <a:rPr lang="en-GB" smtClean="0"/>
              <a:t>22/03/2021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E202D-BBB2-2A46-958A-A296994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A4FDC-0305-6C4F-8D06-6E528CEA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0F2-72FC-AB4C-9AED-2391354F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8A912-A8D8-D843-B781-9AE9BCCE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25E76-DFE0-0444-A57F-DECAA628C70B}" type="datetime1">
              <a:rPr lang="en-GB" smtClean="0"/>
              <a:t>22/03/2021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88E63-8C16-E341-9988-B3739AFC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81C92-B76C-F04B-8282-4C5A69FF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13C1-CFDA-B04C-AD8A-FD01DFC8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2CA7-22F0-F648-BE54-2C61A906D5D6}" type="datetime1">
              <a:rPr lang="en-GB" smtClean="0"/>
              <a:t>22/03/2021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1534-FCBB-BB4B-B82F-26823BF1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F663E-C1BF-BD41-9336-94769F4E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09F8-06F7-1647-82EC-25E66D45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23F1-C063-B143-99B8-FBDA91A3C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EDEC4-725E-FF48-B94D-ED9CD159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A69E7-02FE-9046-8E61-1B74F00B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601A-DE82-BF45-9AA4-6D4154D3C014}" type="datetime1">
              <a:rPr lang="en-GB" smtClean="0"/>
              <a:t>22/03/2021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BCBE-C051-2A4E-992C-FD554649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6201-E4F4-FF45-BEE2-1CDD20F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D461-1138-BE49-AF62-2FE3D1AC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30283-28B4-ED41-B5E6-7D8179270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B267-9866-0E4B-B0F5-63CCC171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820D3-54C6-1E44-AA20-4D54FED8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D26F-0D16-2543-8D4E-D883776B6773}" type="datetime1">
              <a:rPr lang="en-GB" smtClean="0"/>
              <a:t>22/03/2021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6583-E7FE-EF4F-BBE8-87B6CAF4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8EA9-CD6D-AE47-AF40-6386653F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8C2A-7163-5545-819F-900502B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0205-8AE5-374E-862C-5F58AC11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8CC5-6937-4744-B3F7-B482B2D8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1130-4564-E64F-9A0B-7DE1F7AD78E6}" type="datetime1">
              <a:rPr lang="en-GB" smtClean="0"/>
              <a:t>22/03/2021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D411-B235-E64A-8B32-1B885E856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70CE-48ED-364C-8096-DD9F83CFA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05BD-96CF-6C49-A4FA-38B262928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103879" y="2844225"/>
            <a:ext cx="99842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Improving the De Novo Genome Assembly </a:t>
            </a:r>
          </a:p>
          <a:p>
            <a:pPr algn="ctr"/>
            <a:r>
              <a:rPr lang="en-US" sz="3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taking into account Breakage Probabilities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4325D-E127-2848-AFAD-F459640B4C12}"/>
              </a:ext>
            </a:extLst>
          </p:cNvPr>
          <p:cNvCxnSpPr>
            <a:cxnSpLocks/>
          </p:cNvCxnSpPr>
          <p:nvPr/>
        </p:nvCxnSpPr>
        <p:spPr>
          <a:xfrm>
            <a:off x="837487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0E67C8-B925-6A42-9F7B-0DC20B5B1500}"/>
              </a:ext>
            </a:extLst>
          </p:cNvPr>
          <p:cNvCxnSpPr>
            <a:cxnSpLocks/>
          </p:cNvCxnSpPr>
          <p:nvPr/>
        </p:nvCxnSpPr>
        <p:spPr>
          <a:xfrm>
            <a:off x="921869" y="2180560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A4020-5981-1442-890B-FCCA4AB36C26}"/>
              </a:ext>
            </a:extLst>
          </p:cNvPr>
          <p:cNvCxnSpPr>
            <a:cxnSpLocks/>
          </p:cNvCxnSpPr>
          <p:nvPr/>
        </p:nvCxnSpPr>
        <p:spPr>
          <a:xfrm>
            <a:off x="1142287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B821B8-F2BF-E041-8BF8-7958AF0AF6CC}"/>
              </a:ext>
            </a:extLst>
          </p:cNvPr>
          <p:cNvCxnSpPr>
            <a:cxnSpLocks/>
          </p:cNvCxnSpPr>
          <p:nvPr/>
        </p:nvCxnSpPr>
        <p:spPr>
          <a:xfrm>
            <a:off x="1563153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890E9-E228-B240-BB1A-D28086A284DA}"/>
              </a:ext>
            </a:extLst>
          </p:cNvPr>
          <p:cNvCxnSpPr>
            <a:cxnSpLocks/>
          </p:cNvCxnSpPr>
          <p:nvPr/>
        </p:nvCxnSpPr>
        <p:spPr>
          <a:xfrm>
            <a:off x="2662709" y="201894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FFD69-9159-EB45-953C-9883FB2FEB19}"/>
              </a:ext>
            </a:extLst>
          </p:cNvPr>
          <p:cNvCxnSpPr>
            <a:cxnSpLocks/>
          </p:cNvCxnSpPr>
          <p:nvPr/>
        </p:nvCxnSpPr>
        <p:spPr>
          <a:xfrm>
            <a:off x="2060931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4EA8B0-C7CD-6B41-8ABC-28AA5EE16583}"/>
              </a:ext>
            </a:extLst>
          </p:cNvPr>
          <p:cNvCxnSpPr>
            <a:cxnSpLocks/>
          </p:cNvCxnSpPr>
          <p:nvPr/>
        </p:nvCxnSpPr>
        <p:spPr>
          <a:xfrm>
            <a:off x="2815838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34C65F-65CC-E84B-A9A0-EA6898962020}"/>
              </a:ext>
            </a:extLst>
          </p:cNvPr>
          <p:cNvCxnSpPr>
            <a:cxnSpLocks/>
          </p:cNvCxnSpPr>
          <p:nvPr/>
        </p:nvCxnSpPr>
        <p:spPr>
          <a:xfrm>
            <a:off x="3783635" y="2028160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CB2D0-77AD-C444-9FAF-DA3C4F9522DB}"/>
              </a:ext>
            </a:extLst>
          </p:cNvPr>
          <p:cNvCxnSpPr>
            <a:cxnSpLocks/>
          </p:cNvCxnSpPr>
          <p:nvPr/>
        </p:nvCxnSpPr>
        <p:spPr>
          <a:xfrm>
            <a:off x="4173196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5C5AD2-5F6C-C648-B331-8011604D2B0A}"/>
              </a:ext>
            </a:extLst>
          </p:cNvPr>
          <p:cNvCxnSpPr>
            <a:cxnSpLocks/>
          </p:cNvCxnSpPr>
          <p:nvPr/>
        </p:nvCxnSpPr>
        <p:spPr>
          <a:xfrm>
            <a:off x="4668851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44A06A-643B-5D4E-9F8F-0EF44D837EBA}"/>
              </a:ext>
            </a:extLst>
          </p:cNvPr>
          <p:cNvCxnSpPr>
            <a:cxnSpLocks/>
          </p:cNvCxnSpPr>
          <p:nvPr/>
        </p:nvCxnSpPr>
        <p:spPr>
          <a:xfrm>
            <a:off x="2735002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92E899-C3A4-F14C-BC59-2751B8D52EF8}"/>
              </a:ext>
            </a:extLst>
          </p:cNvPr>
          <p:cNvCxnSpPr>
            <a:cxnSpLocks/>
          </p:cNvCxnSpPr>
          <p:nvPr/>
        </p:nvCxnSpPr>
        <p:spPr>
          <a:xfrm>
            <a:off x="4928075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C608B-B72F-4E40-8F57-C839EFA61C7E}"/>
              </a:ext>
            </a:extLst>
          </p:cNvPr>
          <p:cNvCxnSpPr>
            <a:cxnSpLocks/>
          </p:cNvCxnSpPr>
          <p:nvPr/>
        </p:nvCxnSpPr>
        <p:spPr>
          <a:xfrm>
            <a:off x="5423730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EC35FB-923D-C647-B841-E44B498CAAA9}"/>
              </a:ext>
            </a:extLst>
          </p:cNvPr>
          <p:cNvCxnSpPr>
            <a:cxnSpLocks/>
          </p:cNvCxnSpPr>
          <p:nvPr/>
        </p:nvCxnSpPr>
        <p:spPr>
          <a:xfrm>
            <a:off x="5036292" y="2332960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E1C122-EA43-9149-B301-20CCC7B5D688}"/>
              </a:ext>
            </a:extLst>
          </p:cNvPr>
          <p:cNvCxnSpPr>
            <a:cxnSpLocks/>
          </p:cNvCxnSpPr>
          <p:nvPr/>
        </p:nvCxnSpPr>
        <p:spPr>
          <a:xfrm>
            <a:off x="5791199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92B44B-BA4A-3140-83AE-00B2BF70C95F}"/>
              </a:ext>
            </a:extLst>
          </p:cNvPr>
          <p:cNvCxnSpPr>
            <a:cxnSpLocks/>
          </p:cNvCxnSpPr>
          <p:nvPr/>
        </p:nvCxnSpPr>
        <p:spPr>
          <a:xfrm>
            <a:off x="6051497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50117C-CD8D-8845-AEB4-CC2DAE907F69}"/>
              </a:ext>
            </a:extLst>
          </p:cNvPr>
          <p:cNvCxnSpPr>
            <a:cxnSpLocks/>
          </p:cNvCxnSpPr>
          <p:nvPr/>
        </p:nvCxnSpPr>
        <p:spPr>
          <a:xfrm>
            <a:off x="6516865" y="20181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63FCF-6650-7B4E-BEFB-CB8873266544}"/>
              </a:ext>
            </a:extLst>
          </p:cNvPr>
          <p:cNvCxnSpPr>
            <a:cxnSpLocks/>
          </p:cNvCxnSpPr>
          <p:nvPr/>
        </p:nvCxnSpPr>
        <p:spPr>
          <a:xfrm>
            <a:off x="6906426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4FE636-7CF9-FC4A-AE9D-B4A289F84E44}"/>
              </a:ext>
            </a:extLst>
          </p:cNvPr>
          <p:cNvCxnSpPr>
            <a:cxnSpLocks/>
          </p:cNvCxnSpPr>
          <p:nvPr/>
        </p:nvCxnSpPr>
        <p:spPr>
          <a:xfrm>
            <a:off x="6906426" y="2018151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81244-F58C-D44B-906B-8B05EBC8AA31}"/>
              </a:ext>
            </a:extLst>
          </p:cNvPr>
          <p:cNvCxnSpPr>
            <a:cxnSpLocks/>
          </p:cNvCxnSpPr>
          <p:nvPr/>
        </p:nvCxnSpPr>
        <p:spPr>
          <a:xfrm>
            <a:off x="7014643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570D6E-1C97-5848-9923-83141B976FAF}"/>
              </a:ext>
            </a:extLst>
          </p:cNvPr>
          <p:cNvCxnSpPr>
            <a:cxnSpLocks/>
          </p:cNvCxnSpPr>
          <p:nvPr/>
        </p:nvCxnSpPr>
        <p:spPr>
          <a:xfrm>
            <a:off x="8421150" y="2008932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E2F48E-1BEB-EF4D-8FAF-43E463089B99}"/>
              </a:ext>
            </a:extLst>
          </p:cNvPr>
          <p:cNvCxnSpPr>
            <a:cxnSpLocks/>
          </p:cNvCxnSpPr>
          <p:nvPr/>
        </p:nvCxnSpPr>
        <p:spPr>
          <a:xfrm flipV="1">
            <a:off x="7853585" y="2322951"/>
            <a:ext cx="1099906" cy="146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0E04C8-2037-A44F-968F-AF8561F59E96}"/>
              </a:ext>
            </a:extLst>
          </p:cNvPr>
          <p:cNvCxnSpPr>
            <a:cxnSpLocks/>
          </p:cNvCxnSpPr>
          <p:nvPr/>
        </p:nvCxnSpPr>
        <p:spPr>
          <a:xfrm>
            <a:off x="8574279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E58B11-D12C-D94C-A038-13F7917D5752}"/>
              </a:ext>
            </a:extLst>
          </p:cNvPr>
          <p:cNvCxnSpPr>
            <a:cxnSpLocks/>
          </p:cNvCxnSpPr>
          <p:nvPr/>
        </p:nvCxnSpPr>
        <p:spPr>
          <a:xfrm>
            <a:off x="9289279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77EFA4-B170-944C-9A26-7EDEA45A304B}"/>
              </a:ext>
            </a:extLst>
          </p:cNvPr>
          <p:cNvCxnSpPr>
            <a:cxnSpLocks/>
          </p:cNvCxnSpPr>
          <p:nvPr/>
        </p:nvCxnSpPr>
        <p:spPr>
          <a:xfrm>
            <a:off x="9784934" y="20089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EBDCF7-24E3-9047-88FF-F40FBFCDF277}"/>
              </a:ext>
            </a:extLst>
          </p:cNvPr>
          <p:cNvCxnSpPr>
            <a:cxnSpLocks/>
          </p:cNvCxnSpPr>
          <p:nvPr/>
        </p:nvCxnSpPr>
        <p:spPr>
          <a:xfrm>
            <a:off x="9365684" y="2303723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7786A85-1147-134C-9D63-60AE00F9F072}"/>
              </a:ext>
            </a:extLst>
          </p:cNvPr>
          <p:cNvCxnSpPr>
            <a:cxnSpLocks/>
          </p:cNvCxnSpPr>
          <p:nvPr/>
        </p:nvCxnSpPr>
        <p:spPr>
          <a:xfrm>
            <a:off x="10152403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C2D9222-3B37-114F-A24F-72DCED84CD46}"/>
              </a:ext>
            </a:extLst>
          </p:cNvPr>
          <p:cNvCxnSpPr>
            <a:cxnSpLocks/>
          </p:cNvCxnSpPr>
          <p:nvPr/>
        </p:nvCxnSpPr>
        <p:spPr>
          <a:xfrm>
            <a:off x="10412701" y="230372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656F-47BD-A74D-8607-53F843A0C1AD}"/>
              </a:ext>
            </a:extLst>
          </p:cNvPr>
          <p:cNvCxnSpPr>
            <a:cxnSpLocks/>
          </p:cNvCxnSpPr>
          <p:nvPr/>
        </p:nvCxnSpPr>
        <p:spPr>
          <a:xfrm>
            <a:off x="3523337" y="23329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E08854-BA39-B741-B9D1-619557606BA9}"/>
              </a:ext>
            </a:extLst>
          </p:cNvPr>
          <p:cNvCxnSpPr>
            <a:cxnSpLocks/>
          </p:cNvCxnSpPr>
          <p:nvPr/>
        </p:nvCxnSpPr>
        <p:spPr>
          <a:xfrm>
            <a:off x="1774298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69DCD-1432-4A4E-BAF0-22337F229C3C}"/>
              </a:ext>
            </a:extLst>
          </p:cNvPr>
          <p:cNvGrpSpPr/>
          <p:nvPr/>
        </p:nvGrpSpPr>
        <p:grpSpPr>
          <a:xfrm>
            <a:off x="1744101" y="1202623"/>
            <a:ext cx="2068082" cy="770427"/>
            <a:chOff x="1744101" y="1202623"/>
            <a:chExt cx="2068082" cy="77042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3FCBA0-BB71-AF43-8236-6841F453963F}"/>
                </a:ext>
              </a:extLst>
            </p:cNvPr>
            <p:cNvCxnSpPr>
              <a:cxnSpLocks/>
            </p:cNvCxnSpPr>
            <p:nvPr/>
          </p:nvCxnSpPr>
          <p:spPr>
            <a:xfrm>
              <a:off x="2789502" y="1875484"/>
              <a:ext cx="183549" cy="975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554504-7F20-424B-A468-7270DE48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532" y="1875484"/>
              <a:ext cx="212030" cy="975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91C45-C3CA-7A4C-BFFC-65B83EBB0100}"/>
                </a:ext>
              </a:extLst>
            </p:cNvPr>
            <p:cNvSpPr/>
            <p:nvPr/>
          </p:nvSpPr>
          <p:spPr>
            <a:xfrm>
              <a:off x="1744101" y="1206870"/>
              <a:ext cx="2068082" cy="738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             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TC…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…AC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111B18-54B8-7844-85F0-70008FDA6259}"/>
                </a:ext>
              </a:extLst>
            </p:cNvPr>
            <p:cNvSpPr/>
            <p:nvPr/>
          </p:nvSpPr>
          <p:spPr>
            <a:xfrm>
              <a:off x="2789503" y="1269614"/>
              <a:ext cx="424059" cy="607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4EDBA-FFBB-4542-B21C-E6EDDC9D5EC1}"/>
                </a:ext>
              </a:extLst>
            </p:cNvPr>
            <p:cNvSpPr txBox="1"/>
            <p:nvPr/>
          </p:nvSpPr>
          <p:spPr>
            <a:xfrm>
              <a:off x="1977532" y="1202623"/>
              <a:ext cx="8383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Overlap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F61A9-3BA3-E145-BC54-EF80DC3EB5F1}"/>
              </a:ext>
            </a:extLst>
          </p:cNvPr>
          <p:cNvCxnSpPr>
            <a:cxnSpLocks/>
          </p:cNvCxnSpPr>
          <p:nvPr/>
        </p:nvCxnSpPr>
        <p:spPr>
          <a:xfrm>
            <a:off x="837487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B03758-4304-9749-AEF6-664ABEE9769F}"/>
              </a:ext>
            </a:extLst>
          </p:cNvPr>
          <p:cNvCxnSpPr>
            <a:cxnSpLocks/>
          </p:cNvCxnSpPr>
          <p:nvPr/>
        </p:nvCxnSpPr>
        <p:spPr>
          <a:xfrm>
            <a:off x="4554101" y="2582330"/>
            <a:ext cx="25360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E34C3D-B4AA-8443-9B9B-C45DEB7FA61C}"/>
              </a:ext>
            </a:extLst>
          </p:cNvPr>
          <p:cNvCxnSpPr>
            <a:cxnSpLocks/>
          </p:cNvCxnSpPr>
          <p:nvPr/>
        </p:nvCxnSpPr>
        <p:spPr>
          <a:xfrm>
            <a:off x="7564721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48E7DD-BD81-E54F-9C35-5A6B5CFEE2CA}"/>
              </a:ext>
            </a:extLst>
          </p:cNvPr>
          <p:cNvSpPr txBox="1"/>
          <p:nvPr/>
        </p:nvSpPr>
        <p:spPr>
          <a:xfrm>
            <a:off x="5462730" y="228052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4"/>
                </a:solidFill>
              </a:rPr>
              <a:t>contig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4C3543-57F4-6544-B0B0-FE733153A76A}"/>
              </a:ext>
            </a:extLst>
          </p:cNvPr>
          <p:cNvSpPr txBox="1"/>
          <p:nvPr/>
        </p:nvSpPr>
        <p:spPr>
          <a:xfrm>
            <a:off x="5388827" y="1672631"/>
            <a:ext cx="652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</a:rPr>
              <a:t>reads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9727C8-02B1-A241-9495-AE3EF04A9A7D}"/>
              </a:ext>
            </a:extLst>
          </p:cNvPr>
          <p:cNvCxnSpPr>
            <a:cxnSpLocks/>
          </p:cNvCxnSpPr>
          <p:nvPr/>
        </p:nvCxnSpPr>
        <p:spPr>
          <a:xfrm>
            <a:off x="4554101" y="3826933"/>
            <a:ext cx="25360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26CD27-31B1-4D48-A67C-AC5F379CDA16}"/>
              </a:ext>
            </a:extLst>
          </p:cNvPr>
          <p:cNvCxnSpPr>
            <a:cxnSpLocks/>
          </p:cNvCxnSpPr>
          <p:nvPr/>
        </p:nvCxnSpPr>
        <p:spPr>
          <a:xfrm>
            <a:off x="7564721" y="3826933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7B14B1-2336-B349-A6EA-1DF0D2E15572}"/>
              </a:ext>
            </a:extLst>
          </p:cNvPr>
          <p:cNvCxnSpPr>
            <a:cxnSpLocks/>
          </p:cNvCxnSpPr>
          <p:nvPr/>
        </p:nvCxnSpPr>
        <p:spPr>
          <a:xfrm>
            <a:off x="5033376" y="4487333"/>
            <a:ext cx="10644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CF5AC53-558C-C644-A07C-E3BAF0C8B05A}"/>
              </a:ext>
            </a:extLst>
          </p:cNvPr>
          <p:cNvCxnSpPr>
            <a:cxnSpLocks/>
          </p:cNvCxnSpPr>
          <p:nvPr/>
        </p:nvCxnSpPr>
        <p:spPr>
          <a:xfrm>
            <a:off x="6404483" y="4487333"/>
            <a:ext cx="7720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C50DD09-3118-814E-BC96-8ACD8E137010}"/>
              </a:ext>
            </a:extLst>
          </p:cNvPr>
          <p:cNvCxnSpPr>
            <a:cxnSpLocks/>
          </p:cNvCxnSpPr>
          <p:nvPr/>
        </p:nvCxnSpPr>
        <p:spPr>
          <a:xfrm>
            <a:off x="3785344" y="4487333"/>
            <a:ext cx="10644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19C68EC-424E-504B-88FF-AE69C5BA950E}"/>
              </a:ext>
            </a:extLst>
          </p:cNvPr>
          <p:cNvCxnSpPr>
            <a:cxnSpLocks/>
          </p:cNvCxnSpPr>
          <p:nvPr/>
        </p:nvCxnSpPr>
        <p:spPr>
          <a:xfrm>
            <a:off x="854421" y="5122333"/>
            <a:ext cx="10644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EABE58D-CDCB-6A4E-A513-6409D039A4BD}"/>
              </a:ext>
            </a:extLst>
          </p:cNvPr>
          <p:cNvSpPr txBox="1"/>
          <p:nvPr/>
        </p:nvSpPr>
        <p:spPr>
          <a:xfrm>
            <a:off x="5059311" y="5122332"/>
            <a:ext cx="1185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unfilled gap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0738D5DD-8DAA-C946-AB51-2FA3237A32B9}"/>
              </a:ext>
            </a:extLst>
          </p:cNvPr>
          <p:cNvCxnSpPr>
            <a:cxnSpLocks/>
          </p:cNvCxnSpPr>
          <p:nvPr/>
        </p:nvCxnSpPr>
        <p:spPr>
          <a:xfrm flipV="1">
            <a:off x="8544154" y="5160628"/>
            <a:ext cx="2300458" cy="47817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27F8E06C-2BC1-354C-9C12-E054CAC921F8}"/>
              </a:ext>
            </a:extLst>
          </p:cNvPr>
          <p:cNvSpPr/>
          <p:nvPr/>
        </p:nvSpPr>
        <p:spPr>
          <a:xfrm>
            <a:off x="567272" y="1172063"/>
            <a:ext cx="10786527" cy="159738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0DA1128-1328-FF46-A58E-5A9E18A477A0}"/>
              </a:ext>
            </a:extLst>
          </p:cNvPr>
          <p:cNvSpPr txBox="1"/>
          <p:nvPr/>
        </p:nvSpPr>
        <p:spPr>
          <a:xfrm rot="16200000">
            <a:off x="-338323" y="1770378"/>
            <a:ext cx="137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Contig assembly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49D21-43A5-CA46-B552-71E8C13E088D}"/>
              </a:ext>
            </a:extLst>
          </p:cNvPr>
          <p:cNvGrpSpPr/>
          <p:nvPr/>
        </p:nvGrpSpPr>
        <p:grpSpPr>
          <a:xfrm>
            <a:off x="184881" y="3421532"/>
            <a:ext cx="11175994" cy="1479005"/>
            <a:chOff x="184881" y="3421532"/>
            <a:chExt cx="11175994" cy="1479005"/>
          </a:xfrm>
        </p:grpSpPr>
        <p:sp>
          <p:nvSpPr>
            <p:cNvPr id="233" name="Down Arrow 232">
              <a:extLst>
                <a:ext uri="{FF2B5EF4-FFF2-40B4-BE49-F238E27FC236}">
                  <a16:creationId xmlns:a16="http://schemas.microsoft.com/office/drawing/2014/main" id="{90670F7C-C638-4846-A939-1A3988683C19}"/>
                </a:ext>
              </a:extLst>
            </p:cNvPr>
            <p:cNvSpPr/>
            <p:nvPr/>
          </p:nvSpPr>
          <p:spPr>
            <a:xfrm>
              <a:off x="5891701" y="3937056"/>
              <a:ext cx="278529" cy="15228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1E86A9-9FB9-5442-880F-A1B9B588FA57}"/>
                </a:ext>
              </a:extLst>
            </p:cNvPr>
            <p:cNvGrpSpPr/>
            <p:nvPr/>
          </p:nvGrpSpPr>
          <p:grpSpPr>
            <a:xfrm>
              <a:off x="184881" y="3421532"/>
              <a:ext cx="11175994" cy="1479005"/>
              <a:chOff x="184881" y="3421532"/>
              <a:chExt cx="11175994" cy="147900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A62024E-4493-CC4E-87B8-7D4C3784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89" y="4487333"/>
                <a:ext cx="106441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32E6909-7656-6A48-A27C-46760DFD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496" y="4487333"/>
                <a:ext cx="77203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A5187BD-0D86-7D41-BF61-010894B66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8023" y="4487333"/>
                <a:ext cx="106441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9524F70-486F-F64C-99E4-8D7FFEE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130" y="4487333"/>
                <a:ext cx="124895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88EB8B0-2B42-8C4A-BEC0-225F01617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2438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4FAE11B-7457-E244-8BDD-BC08048BF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2C5A7CB-FD80-A548-A6D6-64600BB86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759" y="4487333"/>
                <a:ext cx="183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AFE1ECB-5E9C-2444-BECC-8A808B30D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804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9AA297F-F9C0-8941-843D-2502D0FE3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723" y="3856838"/>
                <a:ext cx="2907912" cy="630495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4B182F0-A5C0-344E-B0B3-82A52A9AB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7526" y="3867516"/>
                <a:ext cx="3707086" cy="619816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1F72630-2FF7-E94A-881B-4842F003C39E}"/>
                  </a:ext>
                </a:extLst>
              </p:cNvPr>
              <p:cNvSpPr txBox="1"/>
              <p:nvPr/>
            </p:nvSpPr>
            <p:spPr>
              <a:xfrm>
                <a:off x="4724189" y="4487331"/>
                <a:ext cx="49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gap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8B20051-20A8-1842-B4B0-E31FF2218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271" y="439882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E0E39EC-8E02-4849-BC72-1A021FB8A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323" y="4263359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63DE379-294D-274B-A22E-A5FCB6664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008" y="4314160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7C7A8B8-D119-CA4A-AB94-BD0DB1DC0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012" y="433109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4E7F39D-71F0-6A48-9405-76C76B9EB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970" y="41850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B72E70B-0DE2-8748-AEED-8DFE92F82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527" y="439882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597E552-E872-2A41-AC14-7CAD0BF48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579" y="4263359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94A8289-0190-0B4C-9DEA-FD4692010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2264" y="4314160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D92421F-B765-4F46-97D8-204EAE218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268" y="433109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173AFD7-ECA9-4147-8C67-86860BB1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226" y="41850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0313C88-CC98-C74C-AED9-3CCA0A683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3025" y="440345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36EB4D1-450F-BD4B-B868-0ADE72ABC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6077" y="4267986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548CFCA-285A-DC40-BA1A-ADF5D4942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3762" y="431878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BA6ED4D-8422-D84D-AB60-547A16C3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1766" y="43357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8AAD0CB-2307-2C44-B3CF-DEDFD8B70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7724" y="4189648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9B9F3A3-0DF6-EC4C-97CA-7850C93D719B}"/>
                  </a:ext>
                </a:extLst>
              </p:cNvPr>
              <p:cNvSpPr txBox="1"/>
              <p:nvPr/>
            </p:nvSpPr>
            <p:spPr>
              <a:xfrm>
                <a:off x="5198947" y="4095349"/>
                <a:ext cx="652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6"/>
                    </a:solidFill>
                  </a:rPr>
                  <a:t>reads</a:t>
                </a:r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4DBFEE76-C844-AB48-B335-6C5DAFFD8D06}"/>
                  </a:ext>
                </a:extLst>
              </p:cNvPr>
              <p:cNvSpPr/>
              <p:nvPr/>
            </p:nvSpPr>
            <p:spPr>
              <a:xfrm>
                <a:off x="561648" y="4081688"/>
                <a:ext cx="10786527" cy="75289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60E412E0-3DE1-EC41-9F6F-99E44634BC75}"/>
                  </a:ext>
                </a:extLst>
              </p:cNvPr>
              <p:cNvCxnSpPr>
                <a:cxnSpLocks/>
                <a:stCxn id="228" idx="3"/>
              </p:cNvCxnSpPr>
              <p:nvPr/>
            </p:nvCxnSpPr>
            <p:spPr>
              <a:xfrm flipV="1">
                <a:off x="11348175" y="3421532"/>
                <a:ext cx="12700" cy="103660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F39F66E-9BA6-F646-B767-3A68765074C8}"/>
                  </a:ext>
                </a:extLst>
              </p:cNvPr>
              <p:cNvSpPr txBox="1"/>
              <p:nvPr/>
            </p:nvSpPr>
            <p:spPr>
              <a:xfrm rot="16200000">
                <a:off x="-127865" y="4280014"/>
                <a:ext cx="933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Gap-filling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F63D0-A31C-4A43-8B1D-A51A6BDAF2E3}"/>
              </a:ext>
            </a:extLst>
          </p:cNvPr>
          <p:cNvGrpSpPr/>
          <p:nvPr/>
        </p:nvGrpSpPr>
        <p:grpSpPr>
          <a:xfrm>
            <a:off x="185632" y="4470397"/>
            <a:ext cx="11162543" cy="1938870"/>
            <a:chOff x="185632" y="4470397"/>
            <a:chExt cx="11162543" cy="19388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803F35-CB1A-7D40-9959-7074B55F49D6}"/>
                </a:ext>
              </a:extLst>
            </p:cNvPr>
            <p:cNvGrpSpPr/>
            <p:nvPr/>
          </p:nvGrpSpPr>
          <p:grpSpPr>
            <a:xfrm>
              <a:off x="185632" y="4470397"/>
              <a:ext cx="11162543" cy="1938870"/>
              <a:chOff x="185632" y="4470397"/>
              <a:chExt cx="11162543" cy="1938870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D78AC98-6EB8-B24A-9AE5-C9A9BF293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0636" y="5105399"/>
                <a:ext cx="2984823" cy="16933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A7CE6C5-108F-8141-BD13-2F589F978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053" y="5105399"/>
                <a:ext cx="2294162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3DFC901F-6FDA-B446-98B7-233BE913D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2678" y="5105399"/>
                <a:ext cx="2503289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AD9425A-F6AF-9846-A455-368F54C25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7585" y="5122332"/>
                <a:ext cx="48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E79E3C-0C26-9B42-87E7-21827B2B06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7235" y="5105399"/>
                <a:ext cx="5908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BCE26AF-7B49-C243-A7F4-CF790C97F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8988" y="5105398"/>
                <a:ext cx="323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64AD8B55-F49E-9B4B-A098-93BA97A4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143" y="4487331"/>
                <a:ext cx="0" cy="635001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4489A26-DF51-9942-B759-E4B3E0D55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6553" y="4470397"/>
                <a:ext cx="0" cy="635001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2F4E1A94-9C69-8340-8A15-66C8D0EC6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5" y="5638799"/>
                <a:ext cx="2503289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F1BFB3A-DD2A-BB4F-98F6-2B4E7DEDC6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0363" y="5638799"/>
                <a:ext cx="3236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8412D0A-4A98-FD4D-8B61-4B9E534096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3196" y="5638798"/>
                <a:ext cx="1544206" cy="1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A9512F3F-CDD5-B745-905D-BF9D62627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916" y="5638798"/>
                <a:ext cx="2826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1D66706-2343-554F-8553-11A2A43C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5838" y="5638798"/>
                <a:ext cx="1183800" cy="1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81AB775-DDD9-CF4F-9342-8A25AC3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7227" y="5638798"/>
                <a:ext cx="32943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EEAF9090-5AD2-1446-ADEC-4ABB2671E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759" y="5638799"/>
                <a:ext cx="738472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EDD5B11-8264-534D-AFD6-3591334FD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143" y="5143385"/>
                <a:ext cx="895616" cy="493241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9E4A93C-9705-A749-9E6A-45F925D13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759" y="5850466"/>
                <a:ext cx="4850708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D74D3150-ABA1-1B40-8D66-77001C70A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759" y="6036733"/>
                <a:ext cx="422473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60AA9C9D-ED07-7D43-8044-4F7B6B303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1759" y="6248399"/>
                <a:ext cx="3259861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5F86D41-74BD-F04F-BB60-9607BCD17EBE}"/>
                  </a:ext>
                </a:extLst>
              </p:cNvPr>
              <p:cNvSpPr txBox="1"/>
              <p:nvPr/>
            </p:nvSpPr>
            <p:spPr>
              <a:xfrm>
                <a:off x="5109851" y="6070713"/>
                <a:ext cx="1384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4"/>
                    </a:solidFill>
                  </a:rPr>
                  <a:t>chromosomes</a:t>
                </a:r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0CDDD0F2-EBCC-864D-A534-2063B1FA97B0}"/>
                  </a:ext>
                </a:extLst>
              </p:cNvPr>
              <p:cNvSpPr/>
              <p:nvPr/>
            </p:nvSpPr>
            <p:spPr>
              <a:xfrm>
                <a:off x="561648" y="4970045"/>
                <a:ext cx="10786527" cy="1439222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B5A6E21-2276-2749-8FD0-BACA504FD80D}"/>
                  </a:ext>
                </a:extLst>
              </p:cNvPr>
              <p:cNvSpPr txBox="1"/>
              <p:nvPr/>
            </p:nvSpPr>
            <p:spPr>
              <a:xfrm rot="16200000">
                <a:off x="-270646" y="5561677"/>
                <a:ext cx="1220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Draft Genome</a:t>
                </a:r>
              </a:p>
            </p:txBody>
          </p:sp>
        </p:grpSp>
        <p:sp>
          <p:nvSpPr>
            <p:cNvPr id="187" name="Down Arrow 186">
              <a:extLst>
                <a:ext uri="{FF2B5EF4-FFF2-40B4-BE49-F238E27FC236}">
                  <a16:creationId xmlns:a16="http://schemas.microsoft.com/office/drawing/2014/main" id="{DF045BC0-64D6-A246-94DD-5EEF0A1ED586}"/>
                </a:ext>
              </a:extLst>
            </p:cNvPr>
            <p:cNvSpPr/>
            <p:nvPr/>
          </p:nvSpPr>
          <p:spPr>
            <a:xfrm>
              <a:off x="5891701" y="4842990"/>
              <a:ext cx="278529" cy="13546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B14B1AA-EBA2-D044-A57B-C6FB380CAD39}"/>
              </a:ext>
            </a:extLst>
          </p:cNvPr>
          <p:cNvGrpSpPr/>
          <p:nvPr/>
        </p:nvGrpSpPr>
        <p:grpSpPr>
          <a:xfrm>
            <a:off x="184552" y="2582328"/>
            <a:ext cx="11163623" cy="1339851"/>
            <a:chOff x="184552" y="2582328"/>
            <a:chExt cx="11163623" cy="1339851"/>
          </a:xfrm>
        </p:grpSpPr>
        <p:sp>
          <p:nvSpPr>
            <p:cNvPr id="189" name="Down Arrow 188">
              <a:extLst>
                <a:ext uri="{FF2B5EF4-FFF2-40B4-BE49-F238E27FC236}">
                  <a16:creationId xmlns:a16="http://schemas.microsoft.com/office/drawing/2014/main" id="{D1CA339E-8408-6942-A257-267D8637C926}"/>
                </a:ext>
              </a:extLst>
            </p:cNvPr>
            <p:cNvSpPr/>
            <p:nvPr/>
          </p:nvSpPr>
          <p:spPr>
            <a:xfrm>
              <a:off x="5891701" y="2768597"/>
              <a:ext cx="278529" cy="15228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6959C62-D8CA-4148-AC3B-49B771FE9822}"/>
                </a:ext>
              </a:extLst>
            </p:cNvPr>
            <p:cNvGrpSpPr/>
            <p:nvPr/>
          </p:nvGrpSpPr>
          <p:grpSpPr>
            <a:xfrm>
              <a:off x="184552" y="2582328"/>
              <a:ext cx="11163623" cy="1339851"/>
              <a:chOff x="184552" y="2582328"/>
              <a:chExt cx="11163623" cy="1339851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14F9C42-7E70-5B4E-976A-3735D61D0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87" y="3826933"/>
                <a:ext cx="3421246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0EBFEBC-C406-2147-B8AD-BFE818790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636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9E786C8-A824-FF41-BF42-94B714C30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795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4529B22-19FC-8445-94AD-CED16CDA6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483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A879D50-70AC-8B42-B606-2473C018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430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C0B3122-934B-0143-9E9B-2535B0DD8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8733" y="3826933"/>
                <a:ext cx="2953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0B98CAD-6FB9-954C-9348-0B98401AF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131" y="3826933"/>
                <a:ext cx="49777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428D9083-1C7F-2A42-A0A2-3A9280911547}"/>
                  </a:ext>
                </a:extLst>
              </p:cNvPr>
              <p:cNvSpPr/>
              <p:nvPr/>
            </p:nvSpPr>
            <p:spPr>
              <a:xfrm>
                <a:off x="3953933" y="3462856"/>
                <a:ext cx="1016000" cy="262477"/>
              </a:xfrm>
              <a:custGeom>
                <a:avLst/>
                <a:gdLst>
                  <a:gd name="connsiteX0" fmla="*/ 0 w 1016000"/>
                  <a:gd name="connsiteY0" fmla="*/ 254011 h 262477"/>
                  <a:gd name="connsiteX1" fmla="*/ 457200 w 1016000"/>
                  <a:gd name="connsiteY1" fmla="*/ 11 h 262477"/>
                  <a:gd name="connsiteX2" fmla="*/ 1016000 w 1016000"/>
                  <a:gd name="connsiteY2" fmla="*/ 262477 h 26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262477">
                    <a:moveTo>
                      <a:pt x="0" y="254011"/>
                    </a:moveTo>
                    <a:cubicBezTo>
                      <a:pt x="143933" y="126305"/>
                      <a:pt x="287867" y="-1400"/>
                      <a:pt x="457200" y="11"/>
                    </a:cubicBezTo>
                    <a:cubicBezTo>
                      <a:pt x="626533" y="1422"/>
                      <a:pt x="821266" y="131949"/>
                      <a:pt x="1016000" y="26247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C63C9181-30DD-004E-AEF8-5894F392D686}"/>
                  </a:ext>
                </a:extLst>
              </p:cNvPr>
              <p:cNvSpPr/>
              <p:nvPr/>
            </p:nvSpPr>
            <p:spPr>
              <a:xfrm>
                <a:off x="6612467" y="3437467"/>
                <a:ext cx="1413933" cy="287866"/>
              </a:xfrm>
              <a:custGeom>
                <a:avLst/>
                <a:gdLst>
                  <a:gd name="connsiteX0" fmla="*/ 0 w 1413933"/>
                  <a:gd name="connsiteY0" fmla="*/ 287866 h 287866"/>
                  <a:gd name="connsiteX1" fmla="*/ 677333 w 1413933"/>
                  <a:gd name="connsiteY1" fmla="*/ 0 h 287866"/>
                  <a:gd name="connsiteX2" fmla="*/ 1413933 w 1413933"/>
                  <a:gd name="connsiteY2" fmla="*/ 287866 h 28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3933" h="287866">
                    <a:moveTo>
                      <a:pt x="0" y="287866"/>
                    </a:moveTo>
                    <a:cubicBezTo>
                      <a:pt x="220839" y="143933"/>
                      <a:pt x="441678" y="0"/>
                      <a:pt x="677333" y="0"/>
                    </a:cubicBezTo>
                    <a:cubicBezTo>
                      <a:pt x="912988" y="0"/>
                      <a:pt x="1308100" y="253999"/>
                      <a:pt x="1413933" y="2878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DA7EC8E-B54F-1C4D-80FE-507D0424534C}"/>
                  </a:ext>
                </a:extLst>
              </p:cNvPr>
              <p:cNvCxnSpPr/>
              <p:nvPr/>
            </p:nvCxnSpPr>
            <p:spPr>
              <a:xfrm>
                <a:off x="837487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075FFBB-49C4-D646-8DA9-5002C3CA2011}"/>
                  </a:ext>
                </a:extLst>
              </p:cNvPr>
              <p:cNvCxnSpPr/>
              <p:nvPr/>
            </p:nvCxnSpPr>
            <p:spPr>
              <a:xfrm>
                <a:off x="4258020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CD9B1D3-1058-0344-9792-D876AE4FD321}"/>
                  </a:ext>
                </a:extLst>
              </p:cNvPr>
              <p:cNvCxnSpPr/>
              <p:nvPr/>
            </p:nvCxnSpPr>
            <p:spPr>
              <a:xfrm>
                <a:off x="4570321" y="2582329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744951A-61BA-1344-B765-A964AB9234FF}"/>
                  </a:ext>
                </a:extLst>
              </p:cNvPr>
              <p:cNvCxnSpPr/>
              <p:nvPr/>
            </p:nvCxnSpPr>
            <p:spPr>
              <a:xfrm>
                <a:off x="7090131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66AE33FF-2E80-6F41-BE89-4DB1654E39FD}"/>
                  </a:ext>
                </a:extLst>
              </p:cNvPr>
              <p:cNvCxnSpPr/>
              <p:nvPr/>
            </p:nvCxnSpPr>
            <p:spPr>
              <a:xfrm>
                <a:off x="7576719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7DC7734-FC24-0045-8C9B-D491F2EB551F}"/>
                  </a:ext>
                </a:extLst>
              </p:cNvPr>
              <p:cNvCxnSpPr/>
              <p:nvPr/>
            </p:nvCxnSpPr>
            <p:spPr>
              <a:xfrm>
                <a:off x="10968086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14AEA74-0B5B-4246-9BD1-79C9A3B1CDF1}"/>
                  </a:ext>
                </a:extLst>
              </p:cNvPr>
              <p:cNvSpPr txBox="1"/>
              <p:nvPr/>
            </p:nvSpPr>
            <p:spPr>
              <a:xfrm>
                <a:off x="1744794" y="3505762"/>
                <a:ext cx="8509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4"/>
                    </a:solidFill>
                  </a:rPr>
                  <a:t>scaffold</a:t>
                </a: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B5F2857-224A-CB42-B002-5D6F10371F20}"/>
                  </a:ext>
                </a:extLst>
              </p:cNvPr>
              <p:cNvSpPr/>
              <p:nvPr/>
            </p:nvSpPr>
            <p:spPr>
              <a:xfrm>
                <a:off x="561648" y="2920884"/>
                <a:ext cx="10786527" cy="100129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42B881DF-4903-804C-B6CD-58BC1182CABF}"/>
                  </a:ext>
                </a:extLst>
              </p:cNvPr>
              <p:cNvSpPr txBox="1"/>
              <p:nvPr/>
            </p:nvSpPr>
            <p:spPr>
              <a:xfrm rot="16200000">
                <a:off x="-152239" y="3237122"/>
                <a:ext cx="9813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Scaffolding</a:t>
                </a:r>
              </a:p>
            </p:txBody>
          </p:sp>
        </p:grp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5BC88683-05E3-474A-99B9-5265A31079D8}"/>
              </a:ext>
            </a:extLst>
          </p:cNvPr>
          <p:cNvSpPr txBox="1"/>
          <p:nvPr/>
        </p:nvSpPr>
        <p:spPr>
          <a:xfrm>
            <a:off x="4881910" y="3136051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B0F0"/>
                </a:solidFill>
              </a:rPr>
              <a:t>paired-end</a:t>
            </a:r>
          </a:p>
          <a:p>
            <a:pPr algn="ctr"/>
            <a:r>
              <a:rPr lang="en-GB" sz="1600" b="1" dirty="0">
                <a:solidFill>
                  <a:srgbClr val="00B0F0"/>
                </a:solidFill>
              </a:rPr>
              <a:t>reads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8DEDA8B4-31F3-7847-874F-FF618E9D2B81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03D12B6-37BB-C641-B57E-81B20728840C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Novo Assembly Algorithms</a:t>
            </a:r>
          </a:p>
        </p:txBody>
      </p:sp>
    </p:spTree>
    <p:extLst>
      <p:ext uri="{BB962C8B-B14F-4D97-AF65-F5344CB8AC3E}">
        <p14:creationId xmlns:p14="http://schemas.microsoft.com/office/powerpoint/2010/main" val="24504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DCD2-7537-E442-9D10-14CFC2350705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Novo Assembly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04C3553-3016-6D4C-8414-1BCF15D065A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C1C1F-3F07-8442-994A-6EC932916301}" type="slidenum">
              <a:rPr lang="en-GB" smtClean="0"/>
              <a:pPr/>
              <a:t>11</a:t>
            </a:fld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0A562F-8386-8C4C-B240-C8962EE767F9}"/>
              </a:ext>
            </a:extLst>
          </p:cNvPr>
          <p:cNvGrpSpPr/>
          <p:nvPr/>
        </p:nvGrpSpPr>
        <p:grpSpPr>
          <a:xfrm>
            <a:off x="231406" y="1543987"/>
            <a:ext cx="2379947" cy="3924257"/>
            <a:chOff x="429835" y="1231319"/>
            <a:chExt cx="2379947" cy="39242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C04F22-3EA4-334C-A491-0660A15F2665}"/>
                </a:ext>
              </a:extLst>
            </p:cNvPr>
            <p:cNvSpPr txBox="1"/>
            <p:nvPr/>
          </p:nvSpPr>
          <p:spPr>
            <a:xfrm>
              <a:off x="429835" y="1231319"/>
              <a:ext cx="2379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AAAGGCGTTGAGGTT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9A6B60-6A00-0045-85B2-281A8B10FEC5}"/>
                </a:ext>
              </a:extLst>
            </p:cNvPr>
            <p:cNvSpPr txBox="1"/>
            <p:nvPr/>
          </p:nvSpPr>
          <p:spPr>
            <a:xfrm>
              <a:off x="429835" y="1631429"/>
              <a:ext cx="791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AAAG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850DB4-AAEF-BA4A-BEC2-DB284F4FF1BC}"/>
                </a:ext>
              </a:extLst>
            </p:cNvPr>
            <p:cNvSpPr txBox="1"/>
            <p:nvPr/>
          </p:nvSpPr>
          <p:spPr>
            <a:xfrm>
              <a:off x="572508" y="1915432"/>
              <a:ext cx="804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AAGG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99F0CB-2BDA-1741-8BBA-0652BD446224}"/>
                </a:ext>
              </a:extLst>
            </p:cNvPr>
            <p:cNvSpPr txBox="1"/>
            <p:nvPr/>
          </p:nvSpPr>
          <p:spPr>
            <a:xfrm>
              <a:off x="730589" y="2199435"/>
              <a:ext cx="791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AGGC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1C6BC6-5273-814C-BA0D-91B602C0CBCF}"/>
                </a:ext>
              </a:extLst>
            </p:cNvPr>
            <p:cNvSpPr txBox="1"/>
            <p:nvPr/>
          </p:nvSpPr>
          <p:spPr>
            <a:xfrm>
              <a:off x="888670" y="2483438"/>
              <a:ext cx="804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GGCG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5FC02D-FE1F-1A43-A247-8E94A200FEBB}"/>
                </a:ext>
              </a:extLst>
            </p:cNvPr>
            <p:cNvSpPr txBox="1"/>
            <p:nvPr/>
          </p:nvSpPr>
          <p:spPr>
            <a:xfrm>
              <a:off x="1042045" y="2767441"/>
              <a:ext cx="766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GCGT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25FB20-F36D-A848-B6EB-4234AFA53BE2}"/>
                </a:ext>
              </a:extLst>
            </p:cNvPr>
            <p:cNvSpPr txBox="1"/>
            <p:nvPr/>
          </p:nvSpPr>
          <p:spPr>
            <a:xfrm>
              <a:off x="1191535" y="3051444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CGTT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BAC68A-F579-F940-A5F2-E3F4F46495BD}"/>
                </a:ext>
              </a:extLst>
            </p:cNvPr>
            <p:cNvSpPr txBox="1"/>
            <p:nvPr/>
          </p:nvSpPr>
          <p:spPr>
            <a:xfrm>
              <a:off x="1321569" y="3335447"/>
              <a:ext cx="753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GTTG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B7A2DA-A6EC-F946-BE47-C7656868540A}"/>
                </a:ext>
              </a:extLst>
            </p:cNvPr>
            <p:cNvSpPr txBox="1"/>
            <p:nvPr/>
          </p:nvSpPr>
          <p:spPr>
            <a:xfrm>
              <a:off x="1480787" y="3619450"/>
              <a:ext cx="741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TTGA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5CBC42-8922-294C-BF5C-C897565210EC}"/>
                </a:ext>
              </a:extLst>
            </p:cNvPr>
            <p:cNvSpPr txBox="1"/>
            <p:nvPr/>
          </p:nvSpPr>
          <p:spPr>
            <a:xfrm>
              <a:off x="1601093" y="3903453"/>
              <a:ext cx="773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TGAG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95B608-268B-DC40-8FDB-2005A555AA9E}"/>
                </a:ext>
              </a:extLst>
            </p:cNvPr>
            <p:cNvSpPr txBox="1"/>
            <p:nvPr/>
          </p:nvSpPr>
          <p:spPr>
            <a:xfrm>
              <a:off x="1722297" y="4187456"/>
              <a:ext cx="817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GAGG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912372-EAD9-814A-80B2-8D2573F30213}"/>
                </a:ext>
              </a:extLst>
            </p:cNvPr>
            <p:cNvSpPr txBox="1"/>
            <p:nvPr/>
          </p:nvSpPr>
          <p:spPr>
            <a:xfrm>
              <a:off x="1883388" y="4471459"/>
              <a:ext cx="779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AGGT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931FDA-D827-E540-97C1-6916CBD8CF30}"/>
                </a:ext>
              </a:extLst>
            </p:cNvPr>
            <p:cNvSpPr txBox="1"/>
            <p:nvPr/>
          </p:nvSpPr>
          <p:spPr>
            <a:xfrm>
              <a:off x="2032203" y="4755466"/>
              <a:ext cx="760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GGTT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867A8D7-633E-2946-80E6-1E7FD78A6089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4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26216B-4D15-1247-BFD0-522ACC83AD56}"/>
                </a:ext>
              </a:extLst>
            </p:cNvPr>
            <p:cNvCxnSpPr>
              <a:cxnSpLocks/>
            </p:cNvCxnSpPr>
            <p:nvPr/>
          </p:nvCxnSpPr>
          <p:spPr>
            <a:xfrm>
              <a:off x="740317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061B01-67D9-F641-BDB6-C72417E3A936}"/>
                </a:ext>
              </a:extLst>
            </p:cNvPr>
            <p:cNvCxnSpPr>
              <a:cxnSpLocks/>
            </p:cNvCxnSpPr>
            <p:nvPr/>
          </p:nvCxnSpPr>
          <p:spPr>
            <a:xfrm>
              <a:off x="882989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3BF6C0-5F5E-764D-B2C7-4BEA19B27AF0}"/>
                </a:ext>
              </a:extLst>
            </p:cNvPr>
            <p:cNvCxnSpPr>
              <a:cxnSpLocks/>
            </p:cNvCxnSpPr>
            <p:nvPr/>
          </p:nvCxnSpPr>
          <p:spPr>
            <a:xfrm>
              <a:off x="1054845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24125C-E0F2-BC42-9903-00DFA41B6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245" y="1502849"/>
              <a:ext cx="3746" cy="5017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E65183-4BB4-DE45-904C-909118B7D0B8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81" y="1502849"/>
              <a:ext cx="0" cy="7857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3353BA-E260-4F4D-B2E8-21510BE952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3081" y="1502849"/>
              <a:ext cx="0" cy="10697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B1646D-E1DE-AC42-A81A-AABCA6B60709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56" y="1502849"/>
              <a:ext cx="0" cy="13704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3F65C9-6DD6-8444-B0A9-B74E4BE251A5}"/>
                </a:ext>
              </a:extLst>
            </p:cNvPr>
            <p:cNvCxnSpPr>
              <a:cxnSpLocks/>
            </p:cNvCxnSpPr>
            <p:nvPr/>
          </p:nvCxnSpPr>
          <p:spPr>
            <a:xfrm>
              <a:off x="1761209" y="1502849"/>
              <a:ext cx="0" cy="16474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321E4E-B836-8142-8C62-B7915872806C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5" y="1502849"/>
              <a:ext cx="0" cy="19191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21B939-649C-4145-A964-28AE91A97901}"/>
                </a:ext>
              </a:extLst>
            </p:cNvPr>
            <p:cNvCxnSpPr>
              <a:cxnSpLocks/>
            </p:cNvCxnSpPr>
            <p:nvPr/>
          </p:nvCxnSpPr>
          <p:spPr>
            <a:xfrm>
              <a:off x="2044028" y="1502849"/>
              <a:ext cx="0" cy="22154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46E5F6-770F-1246-817A-8AA454660C8D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51" y="1502849"/>
              <a:ext cx="0" cy="24994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288A09-4768-9E4F-A930-0217E940B58E}"/>
                </a:ext>
              </a:extLst>
            </p:cNvPr>
            <p:cNvCxnSpPr>
              <a:cxnSpLocks/>
            </p:cNvCxnSpPr>
            <p:nvPr/>
          </p:nvCxnSpPr>
          <p:spPr>
            <a:xfrm>
              <a:off x="2364204" y="1502849"/>
              <a:ext cx="0" cy="27937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ED1E5E-4F4D-9049-9DBF-040E78156363}"/>
                </a:ext>
              </a:extLst>
            </p:cNvPr>
            <p:cNvCxnSpPr>
              <a:cxnSpLocks/>
            </p:cNvCxnSpPr>
            <p:nvPr/>
          </p:nvCxnSpPr>
          <p:spPr>
            <a:xfrm>
              <a:off x="2498121" y="1502849"/>
              <a:ext cx="0" cy="30777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FA88F9-A754-524D-8C21-96F6F615395B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48" y="1502849"/>
              <a:ext cx="0" cy="33687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1936630-7BE4-8E49-AF19-A2C322A2512E}"/>
              </a:ext>
            </a:extLst>
          </p:cNvPr>
          <p:cNvSpPr txBox="1"/>
          <p:nvPr/>
        </p:nvSpPr>
        <p:spPr>
          <a:xfrm>
            <a:off x="231406" y="1125939"/>
            <a:ext cx="342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A. </a:t>
            </a:r>
            <a:r>
              <a:rPr lang="en-GB" sz="2000" dirty="0"/>
              <a:t>Short read to k-</a:t>
            </a:r>
            <a:r>
              <a:rPr lang="en-GB" sz="2000" dirty="0" err="1"/>
              <a:t>mers</a:t>
            </a:r>
            <a:r>
              <a:rPr lang="en-GB" sz="2000" dirty="0"/>
              <a:t> (</a:t>
            </a:r>
            <a:r>
              <a:rPr lang="en-GB" sz="2000" i="1" dirty="0"/>
              <a:t>k </a:t>
            </a:r>
            <a:r>
              <a:rPr lang="en-GB" sz="2000" dirty="0"/>
              <a:t>=</a:t>
            </a:r>
            <a:r>
              <a:rPr lang="en-GB" sz="2000" i="1" dirty="0"/>
              <a:t> </a:t>
            </a:r>
            <a:r>
              <a:rPr lang="en-GB" sz="2000" dirty="0"/>
              <a:t>4)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4E449EC-528B-AC4D-BBF2-3E983613A79F}"/>
              </a:ext>
            </a:extLst>
          </p:cNvPr>
          <p:cNvGrpSpPr/>
          <p:nvPr/>
        </p:nvGrpSpPr>
        <p:grpSpPr>
          <a:xfrm>
            <a:off x="3580690" y="1115083"/>
            <a:ext cx="7361070" cy="4338602"/>
            <a:chOff x="3580690" y="1115083"/>
            <a:chExt cx="7361070" cy="433860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314CAF-5027-E14F-8391-5D8AEEA8E3C1}"/>
                </a:ext>
              </a:extLst>
            </p:cNvPr>
            <p:cNvSpPr txBox="1"/>
            <p:nvPr/>
          </p:nvSpPr>
          <p:spPr>
            <a:xfrm>
              <a:off x="3927006" y="1115083"/>
              <a:ext cx="4094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B. </a:t>
              </a:r>
              <a:r>
                <a:rPr lang="en-GB" sz="2000" dirty="0"/>
                <a:t>Eulerian path in the de Bruin graph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E734B60-DCFA-924D-BAAD-462C00E04D79}"/>
                </a:ext>
              </a:extLst>
            </p:cNvPr>
            <p:cNvSpPr/>
            <p:nvPr/>
          </p:nvSpPr>
          <p:spPr>
            <a:xfrm>
              <a:off x="3854718" y="2808608"/>
              <a:ext cx="927744" cy="47798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</a:rPr>
                <a:t>AAG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F1B62380-EBD7-7649-958B-FA4E6764623E}"/>
                </a:ext>
              </a:extLst>
            </p:cNvPr>
            <p:cNvSpPr/>
            <p:nvPr/>
          </p:nvSpPr>
          <p:spPr>
            <a:xfrm>
              <a:off x="5741170" y="2808608"/>
              <a:ext cx="927744" cy="4779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</a:rPr>
                <a:t>AGG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5BD3CD5-18E2-0443-A784-B847883C030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4782462" y="3047599"/>
              <a:ext cx="95870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6428050E-0B27-124B-B03A-F43BCDC0E8F1}"/>
                </a:ext>
              </a:extLst>
            </p:cNvPr>
            <p:cNvSpPr/>
            <p:nvPr/>
          </p:nvSpPr>
          <p:spPr>
            <a:xfrm>
              <a:off x="4755794" y="3011442"/>
              <a:ext cx="1057660" cy="4779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AAGG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5B67472D-A87A-DA49-A9F0-854B8001FFDA}"/>
                </a:ext>
              </a:extLst>
            </p:cNvPr>
            <p:cNvSpPr/>
            <p:nvPr/>
          </p:nvSpPr>
          <p:spPr>
            <a:xfrm>
              <a:off x="3851209" y="2426719"/>
              <a:ext cx="927744" cy="4779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PREFIX</a:t>
              </a: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AEBE3D3-E1E0-7B49-94F7-FF855C03EB49}"/>
                </a:ext>
              </a:extLst>
            </p:cNvPr>
            <p:cNvSpPr/>
            <p:nvPr/>
          </p:nvSpPr>
          <p:spPr>
            <a:xfrm>
              <a:off x="5748454" y="2420572"/>
              <a:ext cx="927744" cy="4779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SUFFIX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4C958888-4F6F-9F4E-8DB3-70E124536DD6}"/>
                </a:ext>
              </a:extLst>
            </p:cNvPr>
            <p:cNvSpPr/>
            <p:nvPr/>
          </p:nvSpPr>
          <p:spPr>
            <a:xfrm>
              <a:off x="4770721" y="2659563"/>
              <a:ext cx="927744" cy="47798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K-</a:t>
              </a:r>
              <a:r>
                <a:rPr lang="en-US" sz="1600" dirty="0" err="1">
                  <a:solidFill>
                    <a:schemeClr val="tx1"/>
                  </a:solidFill>
                </a:rPr>
                <a:t>mer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B4865F-93DD-2E44-832A-0954D9A7926A}"/>
                </a:ext>
              </a:extLst>
            </p:cNvPr>
            <p:cNvSpPr/>
            <p:nvPr/>
          </p:nvSpPr>
          <p:spPr>
            <a:xfrm>
              <a:off x="3580690" y="2246326"/>
              <a:ext cx="3302800" cy="1358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27D38A-E07C-5646-8066-BE816C7A9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0690" y="3603595"/>
              <a:ext cx="1853490" cy="788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0D8772CD-2A1A-9C4E-AC32-DD7245DC8212}"/>
                </a:ext>
              </a:extLst>
            </p:cNvPr>
            <p:cNvSpPr/>
            <p:nvPr/>
          </p:nvSpPr>
          <p:spPr>
            <a:xfrm>
              <a:off x="4001923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AAA</a:t>
              </a: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E352E2AC-1C17-094B-A7EC-80F21439C299}"/>
                </a:ext>
              </a:extLst>
            </p:cNvPr>
            <p:cNvSpPr/>
            <p:nvPr/>
          </p:nvSpPr>
          <p:spPr>
            <a:xfrm>
              <a:off x="5020754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AAG</a:t>
              </a: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6895D793-EC37-584C-B23D-165FA7A95C70}"/>
                </a:ext>
              </a:extLst>
            </p:cNvPr>
            <p:cNvSpPr/>
            <p:nvPr/>
          </p:nvSpPr>
          <p:spPr>
            <a:xfrm>
              <a:off x="6039585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</a:t>
              </a: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B448995C-ADA0-5243-B786-E7D873AF4F60}"/>
                </a:ext>
              </a:extLst>
            </p:cNvPr>
            <p:cNvSpPr/>
            <p:nvPr/>
          </p:nvSpPr>
          <p:spPr>
            <a:xfrm>
              <a:off x="7058416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GGC</a:t>
              </a:r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4918320D-C930-7347-A774-9A4315EBA35C}"/>
                </a:ext>
              </a:extLst>
            </p:cNvPr>
            <p:cNvSpPr/>
            <p:nvPr/>
          </p:nvSpPr>
          <p:spPr>
            <a:xfrm>
              <a:off x="8077247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GCG</a:t>
              </a:r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23990CEC-A25A-624E-8293-9242753DF7BF}"/>
                </a:ext>
              </a:extLst>
            </p:cNvPr>
            <p:cNvSpPr/>
            <p:nvPr/>
          </p:nvSpPr>
          <p:spPr>
            <a:xfrm>
              <a:off x="9096078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CGT</a:t>
              </a:r>
            </a:p>
          </p:txBody>
        </p: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C30B8908-D25E-0741-AF18-9C81B084B2D9}"/>
                </a:ext>
              </a:extLst>
            </p:cNvPr>
            <p:cNvSpPr/>
            <p:nvPr/>
          </p:nvSpPr>
          <p:spPr>
            <a:xfrm>
              <a:off x="10114909" y="4392225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GTT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39119F9-1FBD-D247-B2AF-8152BC49B33D}"/>
                </a:ext>
              </a:extLst>
            </p:cNvPr>
            <p:cNvSpPr/>
            <p:nvPr/>
          </p:nvSpPr>
          <p:spPr>
            <a:xfrm>
              <a:off x="10114619" y="5068134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TTG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3F9112A3-CCDF-094B-AA57-A8800ADC2542}"/>
                </a:ext>
              </a:extLst>
            </p:cNvPr>
            <p:cNvSpPr/>
            <p:nvPr/>
          </p:nvSpPr>
          <p:spPr>
            <a:xfrm>
              <a:off x="7058416" y="3797278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GGT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9F0ABD9-88E1-D449-9D6A-7C4F9A7BE652}"/>
                </a:ext>
              </a:extLst>
            </p:cNvPr>
            <p:cNvCxnSpPr>
              <a:cxnSpLocks/>
            </p:cNvCxnSpPr>
            <p:nvPr/>
          </p:nvCxnSpPr>
          <p:spPr>
            <a:xfrm>
              <a:off x="4828774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CD23282-5BFE-FC4B-9B8C-5CA54FDEC450}"/>
                </a:ext>
              </a:extLst>
            </p:cNvPr>
            <p:cNvCxnSpPr>
              <a:cxnSpLocks/>
            </p:cNvCxnSpPr>
            <p:nvPr/>
          </p:nvCxnSpPr>
          <p:spPr>
            <a:xfrm>
              <a:off x="5847605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7003622-B400-5B40-9273-AF5353ABE2B1}"/>
                </a:ext>
              </a:extLst>
            </p:cNvPr>
            <p:cNvCxnSpPr>
              <a:cxnSpLocks/>
            </p:cNvCxnSpPr>
            <p:nvPr/>
          </p:nvCxnSpPr>
          <p:spPr>
            <a:xfrm>
              <a:off x="6866436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FAD0F81-3EA8-9141-9E5E-14160639F576}"/>
                </a:ext>
              </a:extLst>
            </p:cNvPr>
            <p:cNvCxnSpPr>
              <a:cxnSpLocks/>
            </p:cNvCxnSpPr>
            <p:nvPr/>
          </p:nvCxnSpPr>
          <p:spPr>
            <a:xfrm>
              <a:off x="7885267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BDCD4A1-C0A2-9343-B104-9874A01D22B1}"/>
                </a:ext>
              </a:extLst>
            </p:cNvPr>
            <p:cNvCxnSpPr>
              <a:cxnSpLocks/>
            </p:cNvCxnSpPr>
            <p:nvPr/>
          </p:nvCxnSpPr>
          <p:spPr>
            <a:xfrm>
              <a:off x="8904098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C4484CB-6FBF-4E4F-8AC5-5F3431056AA5}"/>
                </a:ext>
              </a:extLst>
            </p:cNvPr>
            <p:cNvCxnSpPr>
              <a:cxnSpLocks/>
            </p:cNvCxnSpPr>
            <p:nvPr/>
          </p:nvCxnSpPr>
          <p:spPr>
            <a:xfrm>
              <a:off x="9922929" y="4585001"/>
              <a:ext cx="1919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FC75F4A-AEF9-9D4D-AB3F-0B37E8A16890}"/>
                </a:ext>
              </a:extLst>
            </p:cNvPr>
            <p:cNvCxnSpPr>
              <a:cxnSpLocks/>
              <a:stCxn id="130" idx="2"/>
              <a:endCxn id="131" idx="0"/>
            </p:cNvCxnSpPr>
            <p:nvPr/>
          </p:nvCxnSpPr>
          <p:spPr>
            <a:xfrm flipH="1">
              <a:off x="10528045" y="4777776"/>
              <a:ext cx="290" cy="290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0F0FEAA0-2A1D-D542-AE45-C559FF001E15}"/>
                </a:ext>
              </a:extLst>
            </p:cNvPr>
            <p:cNvSpPr/>
            <p:nvPr/>
          </p:nvSpPr>
          <p:spPr>
            <a:xfrm>
              <a:off x="9096077" y="5068134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TGA</a:t>
              </a: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6ABD0E01-A61F-7548-9CE4-08F043C77433}"/>
                </a:ext>
              </a:extLst>
            </p:cNvPr>
            <p:cNvSpPr/>
            <p:nvPr/>
          </p:nvSpPr>
          <p:spPr>
            <a:xfrm>
              <a:off x="8073978" y="5068134"/>
              <a:ext cx="826851" cy="3855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GAG</a:t>
              </a:r>
            </a:p>
          </p:txBody>
        </p: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C98473F7-CC20-0445-89AE-769D174031E0}"/>
                </a:ext>
              </a:extLst>
            </p:cNvPr>
            <p:cNvCxnSpPr>
              <a:stCxn id="126" idx="0"/>
              <a:endCxn id="132" idx="1"/>
            </p:cNvCxnSpPr>
            <p:nvPr/>
          </p:nvCxnSpPr>
          <p:spPr>
            <a:xfrm rot="5400000" flipH="1" flipV="1">
              <a:off x="6554628" y="3888438"/>
              <a:ext cx="402171" cy="60540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Elbow Connector 142">
              <a:extLst>
                <a:ext uri="{FF2B5EF4-FFF2-40B4-BE49-F238E27FC236}">
                  <a16:creationId xmlns:a16="http://schemas.microsoft.com/office/drawing/2014/main" id="{9D38BEBB-A0FF-004A-A821-0AF67CC38E4B}"/>
                </a:ext>
              </a:extLst>
            </p:cNvPr>
            <p:cNvCxnSpPr>
              <a:stCxn id="132" idx="3"/>
              <a:endCxn id="130" idx="0"/>
            </p:cNvCxnSpPr>
            <p:nvPr/>
          </p:nvCxnSpPr>
          <p:spPr>
            <a:xfrm>
              <a:off x="7885267" y="3990054"/>
              <a:ext cx="2643068" cy="40217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A9A713AB-915E-D447-BFCC-DCC1EFA28CB6}"/>
                </a:ext>
              </a:extLst>
            </p:cNvPr>
            <p:cNvCxnSpPr>
              <a:cxnSpLocks/>
              <a:stCxn id="131" idx="1"/>
              <a:endCxn id="140" idx="3"/>
            </p:cNvCxnSpPr>
            <p:nvPr/>
          </p:nvCxnSpPr>
          <p:spPr>
            <a:xfrm flipH="1">
              <a:off x="9922928" y="5260910"/>
              <a:ext cx="19169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26FF0D03-AB17-8041-BDCA-E7944F47F33F}"/>
                </a:ext>
              </a:extLst>
            </p:cNvPr>
            <p:cNvCxnSpPr>
              <a:stCxn id="140" idx="1"/>
              <a:endCxn id="141" idx="3"/>
            </p:cNvCxnSpPr>
            <p:nvPr/>
          </p:nvCxnSpPr>
          <p:spPr>
            <a:xfrm flipH="1">
              <a:off x="8900829" y="5260910"/>
              <a:ext cx="1952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AD749654-C5E9-A74B-92DC-0A0D178AB642}"/>
                </a:ext>
              </a:extLst>
            </p:cNvPr>
            <p:cNvCxnSpPr>
              <a:stCxn id="141" idx="1"/>
              <a:endCxn id="126" idx="2"/>
            </p:cNvCxnSpPr>
            <p:nvPr/>
          </p:nvCxnSpPr>
          <p:spPr>
            <a:xfrm rot="10800000">
              <a:off x="6453012" y="4777776"/>
              <a:ext cx="1620967" cy="48313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836FE5F-DD5C-3F45-9604-BF591740A688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 flipV="1">
              <a:off x="5434180" y="3638469"/>
              <a:ext cx="1449310" cy="75375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799E973-7514-1D46-A99C-AEBDD0E2C79E}"/>
              </a:ext>
            </a:extLst>
          </p:cNvPr>
          <p:cNvSpPr/>
          <p:nvPr/>
        </p:nvSpPr>
        <p:spPr>
          <a:xfrm>
            <a:off x="3878366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D808724-5EC5-B44A-8A83-A49E98FD1976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Bruijn Graphs</a:t>
            </a:r>
          </a:p>
        </p:txBody>
      </p:sp>
    </p:spTree>
    <p:extLst>
      <p:ext uri="{BB962C8B-B14F-4D97-AF65-F5344CB8AC3E}">
        <p14:creationId xmlns:p14="http://schemas.microsoft.com/office/powerpoint/2010/main" val="25662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4E1BA5-74EC-7940-8206-E1788C47869E}"/>
              </a:ext>
            </a:extLst>
          </p:cNvPr>
          <p:cNvSpPr/>
          <p:nvPr/>
        </p:nvSpPr>
        <p:spPr>
          <a:xfrm>
            <a:off x="3878366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DCD2-7537-E442-9D10-14CFC2350705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Novo Assembly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E04C3553-3016-6D4C-8414-1BCF15D065A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C1C1F-3F07-8442-994A-6EC93291630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314CAF-5027-E14F-8391-5D8AEEA8E3C1}"/>
              </a:ext>
            </a:extLst>
          </p:cNvPr>
          <p:cNvSpPr txBox="1"/>
          <p:nvPr/>
        </p:nvSpPr>
        <p:spPr>
          <a:xfrm>
            <a:off x="3927006" y="1115083"/>
            <a:ext cx="4094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B. </a:t>
            </a:r>
            <a:r>
              <a:rPr lang="en-GB" sz="2000" dirty="0"/>
              <a:t>Eulerian path in the de Bruin graph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59D955-FC16-7C40-BA14-83C501F02DD2}"/>
              </a:ext>
            </a:extLst>
          </p:cNvPr>
          <p:cNvGrpSpPr/>
          <p:nvPr/>
        </p:nvGrpSpPr>
        <p:grpSpPr>
          <a:xfrm>
            <a:off x="231406" y="1543987"/>
            <a:ext cx="2363154" cy="3924257"/>
            <a:chOff x="429835" y="1231319"/>
            <a:chExt cx="2363154" cy="392425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2779D3A-56A2-BB41-A27D-E12369FC894E}"/>
                </a:ext>
              </a:extLst>
            </p:cNvPr>
            <p:cNvSpPr txBox="1"/>
            <p:nvPr/>
          </p:nvSpPr>
          <p:spPr>
            <a:xfrm>
              <a:off x="429835" y="1231319"/>
              <a:ext cx="2356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AAAGGCGTT</a:t>
              </a:r>
              <a:r>
                <a:rPr lang="en-GB" sz="2000" dirty="0">
                  <a:solidFill>
                    <a:srgbClr val="FF0000"/>
                  </a:solidFill>
                </a:rPr>
                <a:t>C</a:t>
              </a:r>
              <a:r>
                <a:rPr lang="en-GB" sz="2000" dirty="0"/>
                <a:t>AGGTT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FAF19B-2FDB-D94D-A3AA-78AFABF3D329}"/>
                </a:ext>
              </a:extLst>
            </p:cNvPr>
            <p:cNvSpPr txBox="1"/>
            <p:nvPr/>
          </p:nvSpPr>
          <p:spPr>
            <a:xfrm>
              <a:off x="429835" y="1631429"/>
              <a:ext cx="791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AAAG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D1EAD4-36FA-EB4A-838C-6F3AED879A4A}"/>
                </a:ext>
              </a:extLst>
            </p:cNvPr>
            <p:cNvSpPr txBox="1"/>
            <p:nvPr/>
          </p:nvSpPr>
          <p:spPr>
            <a:xfrm>
              <a:off x="572508" y="1915432"/>
              <a:ext cx="804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AAGG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855C31-8DDB-1347-8AF3-3098410916E2}"/>
                </a:ext>
              </a:extLst>
            </p:cNvPr>
            <p:cNvSpPr txBox="1"/>
            <p:nvPr/>
          </p:nvSpPr>
          <p:spPr>
            <a:xfrm>
              <a:off x="730589" y="2199435"/>
              <a:ext cx="791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AGGC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2A7D98-45AD-CE41-B727-ADC4B8B53D5B}"/>
                </a:ext>
              </a:extLst>
            </p:cNvPr>
            <p:cNvSpPr txBox="1"/>
            <p:nvPr/>
          </p:nvSpPr>
          <p:spPr>
            <a:xfrm>
              <a:off x="888670" y="2483438"/>
              <a:ext cx="804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GGCG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F398FB-C863-7B44-9331-5B85B3651301}"/>
                </a:ext>
              </a:extLst>
            </p:cNvPr>
            <p:cNvSpPr txBox="1"/>
            <p:nvPr/>
          </p:nvSpPr>
          <p:spPr>
            <a:xfrm>
              <a:off x="1042045" y="2767441"/>
              <a:ext cx="766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GCGT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E60FCA-B3A2-6F48-84D2-61C74E1C2FB2}"/>
                </a:ext>
              </a:extLst>
            </p:cNvPr>
            <p:cNvSpPr txBox="1"/>
            <p:nvPr/>
          </p:nvSpPr>
          <p:spPr>
            <a:xfrm>
              <a:off x="1191535" y="3051444"/>
              <a:ext cx="732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CGTT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159CAA-F553-B543-BB73-E0166ADBBDDD}"/>
                </a:ext>
              </a:extLst>
            </p:cNvPr>
            <p:cNvSpPr txBox="1"/>
            <p:nvPr/>
          </p:nvSpPr>
          <p:spPr>
            <a:xfrm>
              <a:off x="1321569" y="3335447"/>
              <a:ext cx="729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GTT</a:t>
              </a:r>
              <a:r>
                <a:rPr lang="en-GB" sz="20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4B140CC-9146-1D44-8A06-9197A137758E}"/>
                </a:ext>
              </a:extLst>
            </p:cNvPr>
            <p:cNvSpPr txBox="1"/>
            <p:nvPr/>
          </p:nvSpPr>
          <p:spPr>
            <a:xfrm>
              <a:off x="1480787" y="3619450"/>
              <a:ext cx="71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TT</a:t>
              </a:r>
              <a:r>
                <a:rPr lang="en-GB" sz="2000" dirty="0">
                  <a:solidFill>
                    <a:srgbClr val="FF0000"/>
                  </a:solidFill>
                </a:rPr>
                <a:t>C</a:t>
              </a:r>
              <a:r>
                <a:rPr lang="en-GB" sz="2000" dirty="0"/>
                <a:t>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A44C45-E851-0A4D-8490-EB792802E941}"/>
                </a:ext>
              </a:extLst>
            </p:cNvPr>
            <p:cNvSpPr txBox="1"/>
            <p:nvPr/>
          </p:nvSpPr>
          <p:spPr>
            <a:xfrm>
              <a:off x="1601093" y="3903453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T</a:t>
              </a:r>
              <a:r>
                <a:rPr lang="en-GB" sz="2000" dirty="0">
                  <a:solidFill>
                    <a:srgbClr val="FF0000"/>
                  </a:solidFill>
                </a:rPr>
                <a:t>C</a:t>
              </a:r>
              <a:r>
                <a:rPr lang="en-GB" sz="2000" dirty="0"/>
                <a:t>AG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23FB9CD-07CB-E44E-A4BC-BB40CB10C4CB}"/>
                </a:ext>
              </a:extLst>
            </p:cNvPr>
            <p:cNvSpPr txBox="1"/>
            <p:nvPr/>
          </p:nvSpPr>
          <p:spPr>
            <a:xfrm>
              <a:off x="1722297" y="4187456"/>
              <a:ext cx="791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F0000"/>
                  </a:solidFill>
                </a:rPr>
                <a:t>C</a:t>
              </a:r>
              <a:r>
                <a:rPr lang="en-GB" sz="2000" dirty="0"/>
                <a:t>AGG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AEF739-D196-F44B-B246-C1228D26DC79}"/>
                </a:ext>
              </a:extLst>
            </p:cNvPr>
            <p:cNvSpPr txBox="1"/>
            <p:nvPr/>
          </p:nvSpPr>
          <p:spPr>
            <a:xfrm>
              <a:off x="1883388" y="4471459"/>
              <a:ext cx="779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AGGT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DAD0CC-EF62-B345-917A-2CCF30EAC7DA}"/>
                </a:ext>
              </a:extLst>
            </p:cNvPr>
            <p:cNvSpPr txBox="1"/>
            <p:nvPr/>
          </p:nvSpPr>
          <p:spPr>
            <a:xfrm>
              <a:off x="2032203" y="4755466"/>
              <a:ext cx="760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/>
                <a:t>GGTT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2461B67-8244-B24A-AE90-1DAF41CE250E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4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A08D89E-BB67-3C45-9A23-E2729A09CA5F}"/>
                </a:ext>
              </a:extLst>
            </p:cNvPr>
            <p:cNvCxnSpPr>
              <a:cxnSpLocks/>
            </p:cNvCxnSpPr>
            <p:nvPr/>
          </p:nvCxnSpPr>
          <p:spPr>
            <a:xfrm>
              <a:off x="740317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EE8A8EF-31BC-A348-86CF-E7A6B42B2310}"/>
                </a:ext>
              </a:extLst>
            </p:cNvPr>
            <p:cNvCxnSpPr>
              <a:cxnSpLocks/>
            </p:cNvCxnSpPr>
            <p:nvPr/>
          </p:nvCxnSpPr>
          <p:spPr>
            <a:xfrm>
              <a:off x="882989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5D39C7-C6A8-7340-84E1-389B5CB01D5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845" y="1502849"/>
              <a:ext cx="0" cy="20428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B226829-F1A6-FB46-92BD-9BA1E262B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245" y="1502849"/>
              <a:ext cx="3746" cy="50172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2FFC63E-48D2-A54A-897D-E056FF9F3C15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81" y="1502849"/>
              <a:ext cx="0" cy="7857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52B263-5BA0-F642-96AF-AE7BE5D0E0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3081" y="1502849"/>
              <a:ext cx="0" cy="106973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EC354FA-A2C3-AF4F-9EE4-332C097E664A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56" y="1502849"/>
              <a:ext cx="0" cy="137047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F548395-105E-A34D-99E8-1F6A43F6A2A3}"/>
                </a:ext>
              </a:extLst>
            </p:cNvPr>
            <p:cNvCxnSpPr>
              <a:cxnSpLocks/>
            </p:cNvCxnSpPr>
            <p:nvPr/>
          </p:nvCxnSpPr>
          <p:spPr>
            <a:xfrm>
              <a:off x="1761209" y="1502849"/>
              <a:ext cx="0" cy="16474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07AAEAA-F045-5440-9B5B-7F6947240858}"/>
                </a:ext>
              </a:extLst>
            </p:cNvPr>
            <p:cNvCxnSpPr>
              <a:cxnSpLocks/>
            </p:cNvCxnSpPr>
            <p:nvPr/>
          </p:nvCxnSpPr>
          <p:spPr>
            <a:xfrm>
              <a:off x="1892505" y="1502849"/>
              <a:ext cx="0" cy="191916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8AD900C-2DFB-1643-9F24-310C43DF9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44028" y="1502849"/>
              <a:ext cx="0" cy="2215475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EC8FC0-C671-994C-89D9-970CE79706D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51" y="1502849"/>
              <a:ext cx="0" cy="249947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46D24A1-1550-7F4A-96E6-6376AC337E08}"/>
                </a:ext>
              </a:extLst>
            </p:cNvPr>
            <p:cNvCxnSpPr>
              <a:cxnSpLocks/>
            </p:cNvCxnSpPr>
            <p:nvPr/>
          </p:nvCxnSpPr>
          <p:spPr>
            <a:xfrm>
              <a:off x="2364204" y="1502849"/>
              <a:ext cx="0" cy="279373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1F176F8-6B00-874D-94CB-E8BC2884CB21}"/>
                </a:ext>
              </a:extLst>
            </p:cNvPr>
            <p:cNvCxnSpPr>
              <a:cxnSpLocks/>
            </p:cNvCxnSpPr>
            <p:nvPr/>
          </p:nvCxnSpPr>
          <p:spPr>
            <a:xfrm>
              <a:off x="2498121" y="1502849"/>
              <a:ext cx="0" cy="307773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AE4C9A-6AE1-C648-97D6-BEDE11BCA7E6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48" y="1502849"/>
              <a:ext cx="0" cy="336872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1626BF0-1CA6-0D4D-9461-9AC876F3D86F}"/>
              </a:ext>
            </a:extLst>
          </p:cNvPr>
          <p:cNvSpPr txBox="1"/>
          <p:nvPr/>
        </p:nvSpPr>
        <p:spPr>
          <a:xfrm>
            <a:off x="231406" y="1125939"/>
            <a:ext cx="342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A. </a:t>
            </a:r>
            <a:r>
              <a:rPr lang="en-GB" sz="2000" dirty="0"/>
              <a:t>Short read to k-</a:t>
            </a:r>
            <a:r>
              <a:rPr lang="en-GB" sz="2000" dirty="0" err="1"/>
              <a:t>mers</a:t>
            </a:r>
            <a:r>
              <a:rPr lang="en-GB" sz="2000" dirty="0"/>
              <a:t> (</a:t>
            </a:r>
            <a:r>
              <a:rPr lang="en-GB" sz="2000" i="1" dirty="0"/>
              <a:t>k </a:t>
            </a:r>
            <a:r>
              <a:rPr lang="en-GB" sz="2000" dirty="0"/>
              <a:t>=</a:t>
            </a:r>
            <a:r>
              <a:rPr lang="en-GB" sz="2000" i="1" dirty="0"/>
              <a:t> </a:t>
            </a:r>
            <a:r>
              <a:rPr lang="en-GB" sz="2000" dirty="0"/>
              <a:t>4)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F268C8B-C263-F44C-8D75-8CAA381D2BC9}"/>
              </a:ext>
            </a:extLst>
          </p:cNvPr>
          <p:cNvSpPr/>
          <p:nvPr/>
        </p:nvSpPr>
        <p:spPr>
          <a:xfrm>
            <a:off x="4001923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548FE1F-B90B-1140-A1A3-F6FDCDEF4D0D}"/>
              </a:ext>
            </a:extLst>
          </p:cNvPr>
          <p:cNvSpPr/>
          <p:nvPr/>
        </p:nvSpPr>
        <p:spPr>
          <a:xfrm>
            <a:off x="5020754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7D34D39-BFE1-6746-80A3-0695F63FBE3B}"/>
              </a:ext>
            </a:extLst>
          </p:cNvPr>
          <p:cNvSpPr/>
          <p:nvPr/>
        </p:nvSpPr>
        <p:spPr>
          <a:xfrm>
            <a:off x="6039585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AC7D9AD-3A28-9048-8E61-F2FB979DBC6E}"/>
              </a:ext>
            </a:extLst>
          </p:cNvPr>
          <p:cNvSpPr/>
          <p:nvPr/>
        </p:nvSpPr>
        <p:spPr>
          <a:xfrm>
            <a:off x="7058416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GGC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3DFCEC-C6B2-8F49-B753-F0E532ABD908}"/>
              </a:ext>
            </a:extLst>
          </p:cNvPr>
          <p:cNvSpPr/>
          <p:nvPr/>
        </p:nvSpPr>
        <p:spPr>
          <a:xfrm>
            <a:off x="8077247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GCG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371B205-C14D-D24B-A029-E372D36317F4}"/>
              </a:ext>
            </a:extLst>
          </p:cNvPr>
          <p:cNvSpPr/>
          <p:nvPr/>
        </p:nvSpPr>
        <p:spPr>
          <a:xfrm>
            <a:off x="9096078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CGT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C5A6AA7-B624-D14B-82A4-9AE2A5C7BCAC}"/>
              </a:ext>
            </a:extLst>
          </p:cNvPr>
          <p:cNvSpPr/>
          <p:nvPr/>
        </p:nvSpPr>
        <p:spPr>
          <a:xfrm>
            <a:off x="10114909" y="4392225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ABF18EB-A0A7-B24D-831A-10F5039AD30F}"/>
              </a:ext>
            </a:extLst>
          </p:cNvPr>
          <p:cNvSpPr/>
          <p:nvPr/>
        </p:nvSpPr>
        <p:spPr>
          <a:xfrm>
            <a:off x="10114619" y="5068134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72AC3FE-522D-8445-9A68-17EE81CDC8AC}"/>
              </a:ext>
            </a:extLst>
          </p:cNvPr>
          <p:cNvSpPr/>
          <p:nvPr/>
        </p:nvSpPr>
        <p:spPr>
          <a:xfrm>
            <a:off x="7058416" y="3797278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GGT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97C57E-A89A-F944-BBAF-D6C34328CAD5}"/>
              </a:ext>
            </a:extLst>
          </p:cNvPr>
          <p:cNvCxnSpPr>
            <a:cxnSpLocks/>
          </p:cNvCxnSpPr>
          <p:nvPr/>
        </p:nvCxnSpPr>
        <p:spPr>
          <a:xfrm>
            <a:off x="4828774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75F80A-C7E6-9348-8ECA-5B146E724EFD}"/>
              </a:ext>
            </a:extLst>
          </p:cNvPr>
          <p:cNvCxnSpPr>
            <a:cxnSpLocks/>
          </p:cNvCxnSpPr>
          <p:nvPr/>
        </p:nvCxnSpPr>
        <p:spPr>
          <a:xfrm>
            <a:off x="5847605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01C661-D038-DE40-A94E-E606E09FE71E}"/>
              </a:ext>
            </a:extLst>
          </p:cNvPr>
          <p:cNvCxnSpPr>
            <a:cxnSpLocks/>
          </p:cNvCxnSpPr>
          <p:nvPr/>
        </p:nvCxnSpPr>
        <p:spPr>
          <a:xfrm>
            <a:off x="6866436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26000B-1509-9149-ABCD-A7C0A3B2618C}"/>
              </a:ext>
            </a:extLst>
          </p:cNvPr>
          <p:cNvCxnSpPr>
            <a:cxnSpLocks/>
          </p:cNvCxnSpPr>
          <p:nvPr/>
        </p:nvCxnSpPr>
        <p:spPr>
          <a:xfrm>
            <a:off x="7885267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C82C76-BC14-CB46-930B-6988F8846CAD}"/>
              </a:ext>
            </a:extLst>
          </p:cNvPr>
          <p:cNvCxnSpPr>
            <a:cxnSpLocks/>
          </p:cNvCxnSpPr>
          <p:nvPr/>
        </p:nvCxnSpPr>
        <p:spPr>
          <a:xfrm>
            <a:off x="8904098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D1D2F3-9F9D-1A4C-BE78-4F0E0BE690C2}"/>
              </a:ext>
            </a:extLst>
          </p:cNvPr>
          <p:cNvCxnSpPr>
            <a:cxnSpLocks/>
          </p:cNvCxnSpPr>
          <p:nvPr/>
        </p:nvCxnSpPr>
        <p:spPr>
          <a:xfrm>
            <a:off x="9922929" y="4585001"/>
            <a:ext cx="1919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9F1B865-1850-FA44-A364-DBE13D95A4BF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10528045" y="4777776"/>
            <a:ext cx="290" cy="290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6C604F9-4055-4847-BEF9-2FF0A8390F66}"/>
              </a:ext>
            </a:extLst>
          </p:cNvPr>
          <p:cNvSpPr/>
          <p:nvPr/>
        </p:nvSpPr>
        <p:spPr>
          <a:xfrm>
            <a:off x="9096077" y="5068134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TGA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A23F876-2A59-9743-9C27-E7CCBC3AFA46}"/>
              </a:ext>
            </a:extLst>
          </p:cNvPr>
          <p:cNvSpPr/>
          <p:nvPr/>
        </p:nvSpPr>
        <p:spPr>
          <a:xfrm>
            <a:off x="8073978" y="5068134"/>
            <a:ext cx="826851" cy="38555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GAG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20EE45BE-BB04-384F-9AA3-968A6FE108E8}"/>
              </a:ext>
            </a:extLst>
          </p:cNvPr>
          <p:cNvCxnSpPr>
            <a:stCxn id="61" idx="0"/>
            <a:endCxn id="68" idx="1"/>
          </p:cNvCxnSpPr>
          <p:nvPr/>
        </p:nvCxnSpPr>
        <p:spPr>
          <a:xfrm rot="5400000" flipH="1" flipV="1">
            <a:off x="6554628" y="3888438"/>
            <a:ext cx="402171" cy="6054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88D2FEA5-BE80-CF4A-BFF3-79DA8695BE9E}"/>
              </a:ext>
            </a:extLst>
          </p:cNvPr>
          <p:cNvCxnSpPr>
            <a:stCxn id="68" idx="3"/>
            <a:endCxn id="65" idx="0"/>
          </p:cNvCxnSpPr>
          <p:nvPr/>
        </p:nvCxnSpPr>
        <p:spPr>
          <a:xfrm>
            <a:off x="7885267" y="3990054"/>
            <a:ext cx="2643068" cy="4021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0F1F981-2484-4B4F-9E15-2C5D1C155E7F}"/>
              </a:ext>
            </a:extLst>
          </p:cNvPr>
          <p:cNvCxnSpPr>
            <a:cxnSpLocks/>
            <a:stCxn id="66" idx="1"/>
            <a:endCxn id="110" idx="3"/>
          </p:cNvCxnSpPr>
          <p:nvPr/>
        </p:nvCxnSpPr>
        <p:spPr>
          <a:xfrm flipH="1">
            <a:off x="9922928" y="5260910"/>
            <a:ext cx="191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1D27071-80E3-9E49-971C-2DEB9BA88646}"/>
              </a:ext>
            </a:extLst>
          </p:cNvPr>
          <p:cNvCxnSpPr>
            <a:stCxn id="110" idx="1"/>
            <a:endCxn id="111" idx="3"/>
          </p:cNvCxnSpPr>
          <p:nvPr/>
        </p:nvCxnSpPr>
        <p:spPr>
          <a:xfrm flipH="1">
            <a:off x="8900829" y="5260910"/>
            <a:ext cx="195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6E12E662-4589-7B4F-9E63-B93B21F8400B}"/>
              </a:ext>
            </a:extLst>
          </p:cNvPr>
          <p:cNvCxnSpPr>
            <a:stCxn id="111" idx="1"/>
            <a:endCxn id="61" idx="2"/>
          </p:cNvCxnSpPr>
          <p:nvPr/>
        </p:nvCxnSpPr>
        <p:spPr>
          <a:xfrm rot="10800000">
            <a:off x="6453012" y="4777776"/>
            <a:ext cx="1620967" cy="4831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C36D6CF-2FBC-134D-AEFA-6A73126E52CA}"/>
              </a:ext>
            </a:extLst>
          </p:cNvPr>
          <p:cNvSpPr/>
          <p:nvPr/>
        </p:nvSpPr>
        <p:spPr>
          <a:xfrm>
            <a:off x="10114619" y="3092367"/>
            <a:ext cx="826851" cy="3855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TTC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553D417-BAEA-DC47-8844-44A3668CE611}"/>
              </a:ext>
            </a:extLst>
          </p:cNvPr>
          <p:cNvSpPr/>
          <p:nvPr/>
        </p:nvSpPr>
        <p:spPr>
          <a:xfrm>
            <a:off x="9095884" y="3092367"/>
            <a:ext cx="826851" cy="3855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TCA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D66F25E-9C4C-E243-8AC2-EDE110FB3051}"/>
              </a:ext>
            </a:extLst>
          </p:cNvPr>
          <p:cNvSpPr/>
          <p:nvPr/>
        </p:nvSpPr>
        <p:spPr>
          <a:xfrm>
            <a:off x="8073978" y="3092367"/>
            <a:ext cx="826851" cy="3855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TCA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F5B2AA27-503C-7F40-A111-7DF74BFA1F95}"/>
              </a:ext>
            </a:extLst>
          </p:cNvPr>
          <p:cNvSpPr/>
          <p:nvPr/>
        </p:nvSpPr>
        <p:spPr>
          <a:xfrm>
            <a:off x="7052072" y="3092367"/>
            <a:ext cx="826851" cy="38555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CAG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C9351DE-8D31-5146-9297-032F05CE617A}"/>
              </a:ext>
            </a:extLst>
          </p:cNvPr>
          <p:cNvCxnSpPr>
            <a:stCxn id="65" idx="3"/>
            <a:endCxn id="125" idx="3"/>
          </p:cNvCxnSpPr>
          <p:nvPr/>
        </p:nvCxnSpPr>
        <p:spPr>
          <a:xfrm flipH="1" flipV="1">
            <a:off x="10941470" y="3285143"/>
            <a:ext cx="290" cy="1299858"/>
          </a:xfrm>
          <a:prstGeom prst="bentConnector3">
            <a:avLst>
              <a:gd name="adj1" fmla="val -788275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BC3BE3-941D-9D4F-8005-A0EB2DC0F532}"/>
              </a:ext>
            </a:extLst>
          </p:cNvPr>
          <p:cNvCxnSpPr>
            <a:stCxn id="125" idx="1"/>
            <a:endCxn id="126" idx="3"/>
          </p:cNvCxnSpPr>
          <p:nvPr/>
        </p:nvCxnSpPr>
        <p:spPr>
          <a:xfrm flipH="1">
            <a:off x="9922735" y="3285143"/>
            <a:ext cx="1918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2C6D6B8-9748-5F40-8584-E6E6CC6A774C}"/>
              </a:ext>
            </a:extLst>
          </p:cNvPr>
          <p:cNvCxnSpPr>
            <a:stCxn id="126" idx="1"/>
            <a:endCxn id="127" idx="3"/>
          </p:cNvCxnSpPr>
          <p:nvPr/>
        </p:nvCxnSpPr>
        <p:spPr>
          <a:xfrm flipH="1">
            <a:off x="8900829" y="3285143"/>
            <a:ext cx="1950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6AB6893-1C5A-1440-AF3B-7FA2FA0F99AF}"/>
              </a:ext>
            </a:extLst>
          </p:cNvPr>
          <p:cNvCxnSpPr>
            <a:stCxn id="127" idx="1"/>
            <a:endCxn id="128" idx="3"/>
          </p:cNvCxnSpPr>
          <p:nvPr/>
        </p:nvCxnSpPr>
        <p:spPr>
          <a:xfrm flipH="1">
            <a:off x="7878923" y="3285143"/>
            <a:ext cx="1950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2AF3F35A-4435-AB45-A4FF-54F5786C88AE}"/>
              </a:ext>
            </a:extLst>
          </p:cNvPr>
          <p:cNvCxnSpPr>
            <a:stCxn id="128" idx="1"/>
            <a:endCxn id="61" idx="0"/>
          </p:cNvCxnSpPr>
          <p:nvPr/>
        </p:nvCxnSpPr>
        <p:spPr>
          <a:xfrm rot="10800000" flipV="1">
            <a:off x="6453012" y="3285143"/>
            <a:ext cx="599061" cy="11070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499D76B-0CFA-C949-A3E4-7F861E42EA1D}"/>
              </a:ext>
            </a:extLst>
          </p:cNvPr>
          <p:cNvSpPr txBox="1"/>
          <p:nvPr/>
        </p:nvSpPr>
        <p:spPr>
          <a:xfrm>
            <a:off x="6962426" y="2512103"/>
            <a:ext cx="2470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Errors lead to bubbles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112609E7-5F7B-D540-AE37-0A6167CF1F83}"/>
              </a:ext>
            </a:extLst>
          </p:cNvPr>
          <p:cNvSpPr/>
          <p:nvPr/>
        </p:nvSpPr>
        <p:spPr>
          <a:xfrm>
            <a:off x="5020754" y="3764222"/>
            <a:ext cx="826851" cy="385551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AGC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88C9A81-90CE-724D-9AF5-5054AAF0539F}"/>
              </a:ext>
            </a:extLst>
          </p:cNvPr>
          <p:cNvCxnSpPr>
            <a:stCxn id="60" idx="0"/>
            <a:endCxn id="137" idx="2"/>
          </p:cNvCxnSpPr>
          <p:nvPr/>
        </p:nvCxnSpPr>
        <p:spPr>
          <a:xfrm flipV="1">
            <a:off x="5434180" y="4149773"/>
            <a:ext cx="0" cy="24245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F10F69F-ABBC-6E4A-8106-EDB461F85830}"/>
              </a:ext>
            </a:extLst>
          </p:cNvPr>
          <p:cNvSpPr txBox="1"/>
          <p:nvPr/>
        </p:nvSpPr>
        <p:spPr>
          <a:xfrm>
            <a:off x="5126697" y="3341810"/>
            <a:ext cx="60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Tips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EADC246-BBB0-1A4B-90F3-8EF2558E3D39}"/>
              </a:ext>
            </a:extLst>
          </p:cNvPr>
          <p:cNvSpPr txBox="1"/>
          <p:nvPr/>
        </p:nvSpPr>
        <p:spPr>
          <a:xfrm>
            <a:off x="4088350" y="4984182"/>
            <a:ext cx="1448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Erroneous </a:t>
            </a:r>
          </a:p>
          <a:p>
            <a:r>
              <a:rPr lang="en-GB" sz="2000" dirty="0">
                <a:solidFill>
                  <a:schemeClr val="accent6"/>
                </a:solidFill>
              </a:rPr>
              <a:t>connections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FD1B0BC3-6895-1847-9872-8105722ACAB3}"/>
              </a:ext>
            </a:extLst>
          </p:cNvPr>
          <p:cNvCxnSpPr>
            <a:stCxn id="137" idx="1"/>
            <a:endCxn id="63" idx="2"/>
          </p:cNvCxnSpPr>
          <p:nvPr/>
        </p:nvCxnSpPr>
        <p:spPr>
          <a:xfrm rot="10800000" flipH="1" flipV="1">
            <a:off x="5020753" y="3956998"/>
            <a:ext cx="3469919" cy="820778"/>
          </a:xfrm>
          <a:prstGeom prst="bentConnector4">
            <a:avLst>
              <a:gd name="adj1" fmla="val -36134"/>
              <a:gd name="adj2" fmla="val 12306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01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36" grpId="0"/>
      <p:bldP spid="137" grpId="0" animBg="1"/>
      <p:bldP spid="141" grpId="0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4E1BA5-74EC-7940-8206-E1788C47869E}"/>
              </a:ext>
            </a:extLst>
          </p:cNvPr>
          <p:cNvSpPr/>
          <p:nvPr/>
        </p:nvSpPr>
        <p:spPr>
          <a:xfrm>
            <a:off x="7756731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DCD2-7537-E442-9D10-14CFC2350705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Novo Assembly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Our Hypothesis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30683-CE2D-2C40-9F22-E0773AE4CA82}"/>
              </a:ext>
            </a:extLst>
          </p:cNvPr>
          <p:cNvSpPr txBox="1"/>
          <p:nvPr/>
        </p:nvSpPr>
        <p:spPr>
          <a:xfrm>
            <a:off x="1840040" y="2526626"/>
            <a:ext cx="8511920" cy="180474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500" dirty="0"/>
          </a:p>
          <a:p>
            <a:pPr algn="ctr"/>
            <a:r>
              <a:rPr lang="en-US" sz="2500" dirty="0"/>
              <a:t>Taking into account breakage probabilities of the nucleotides will improve the quality of de novo assembled solutions</a:t>
            </a:r>
          </a:p>
          <a:p>
            <a:pPr 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181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</p:spTree>
    <p:extLst>
      <p:ext uri="{BB962C8B-B14F-4D97-AF65-F5344CB8AC3E}">
        <p14:creationId xmlns:p14="http://schemas.microsoft.com/office/powerpoint/2010/main" val="319478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572684" y="1405616"/>
            <a:ext cx="572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ATGCACTGTGGCACAACCTATTGTG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BF769A-CB5E-1340-8371-48924559E85D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51C2E-851C-254C-80B3-5EFE29EC0499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45" name="Table 26">
            <a:extLst>
              <a:ext uri="{FF2B5EF4-FFF2-40B4-BE49-F238E27FC236}">
                <a16:creationId xmlns:a16="http://schemas.microsoft.com/office/drawing/2014/main" id="{50354FEA-3784-2242-965F-C6B74D94A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81331"/>
              </p:ext>
            </p:extLst>
          </p:nvPr>
        </p:nvGraphicFramePr>
        <p:xfrm>
          <a:off x="30687" y="4360222"/>
          <a:ext cx="2431998" cy="223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8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572684" y="1405616"/>
            <a:ext cx="572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ATGC</a:t>
            </a:r>
            <a:r>
              <a:rPr lang="en-US" sz="3200" dirty="0">
                <a:solidFill>
                  <a:srgbClr val="FF0000"/>
                </a:solidFill>
              </a:rPr>
              <a:t>AC</a:t>
            </a:r>
            <a:r>
              <a:rPr lang="en-US" sz="3200" dirty="0"/>
              <a:t>TGTGGCA</a:t>
            </a:r>
            <a:r>
              <a:rPr lang="en-US" sz="3200" dirty="0">
                <a:solidFill>
                  <a:srgbClr val="FF0000"/>
                </a:solidFill>
              </a:rPr>
              <a:t>CA</a:t>
            </a:r>
            <a:r>
              <a:rPr lang="en-US" sz="3200" dirty="0"/>
              <a:t>ACCTATTGTG</a:t>
            </a:r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0F555EB9-0D18-FD43-87FD-173ED4FADE16}"/>
              </a:ext>
            </a:extLst>
          </p:cNvPr>
          <p:cNvSpPr/>
          <p:nvPr/>
        </p:nvSpPr>
        <p:spPr>
          <a:xfrm>
            <a:off x="6484285" y="1222855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036A068F-FE4C-334B-96D0-C410CF8A9111}"/>
              </a:ext>
            </a:extLst>
          </p:cNvPr>
          <p:cNvSpPr/>
          <p:nvPr/>
        </p:nvSpPr>
        <p:spPr>
          <a:xfrm>
            <a:off x="8562443" y="1215328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5314E-377F-A546-8CFA-921B8BD7DA34}"/>
              </a:ext>
            </a:extLst>
          </p:cNvPr>
          <p:cNvSpPr txBox="1"/>
          <p:nvPr/>
        </p:nvSpPr>
        <p:spPr>
          <a:xfrm>
            <a:off x="6677131" y="2438659"/>
            <a:ext cx="2233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TGTGGCA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B16E0-01A9-7647-9F02-6C36889AEA21}"/>
              </a:ext>
            </a:extLst>
          </p:cNvPr>
          <p:cNvSpPr txBox="1"/>
          <p:nvPr/>
        </p:nvSpPr>
        <p:spPr>
          <a:xfrm>
            <a:off x="9305633" y="2584297"/>
            <a:ext cx="164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read generated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F9D2F2-DEF9-2B41-82B5-10B1F6CE528A}"/>
              </a:ext>
            </a:extLst>
          </p:cNvPr>
          <p:cNvSpPr txBox="1"/>
          <p:nvPr/>
        </p:nvSpPr>
        <p:spPr>
          <a:xfrm>
            <a:off x="5584595" y="1844270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AC	        	  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BF769A-CB5E-1340-8371-48924559E85D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51C2E-851C-254C-80B3-5EFE29EC0499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45" name="Table 26">
            <a:extLst>
              <a:ext uri="{FF2B5EF4-FFF2-40B4-BE49-F238E27FC236}">
                <a16:creationId xmlns:a16="http://schemas.microsoft.com/office/drawing/2014/main" id="{50354FEA-3784-2242-965F-C6B74D94ACB2}"/>
              </a:ext>
            </a:extLst>
          </p:cNvPr>
          <p:cNvGraphicFramePr>
            <a:graphicFrameLocks noGrp="1"/>
          </p:cNvGraphicFramePr>
          <p:nvPr/>
        </p:nvGraphicFramePr>
        <p:xfrm>
          <a:off x="30687" y="4360222"/>
          <a:ext cx="2431998" cy="223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1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572684" y="1405616"/>
            <a:ext cx="572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</a:t>
            </a:r>
            <a:r>
              <a:rPr lang="en-US" sz="3200" dirty="0"/>
              <a:t>GCACTGTGGCA</a:t>
            </a:r>
            <a:r>
              <a:rPr lang="en-US" sz="3200" dirty="0">
                <a:solidFill>
                  <a:srgbClr val="FF0000"/>
                </a:solidFill>
              </a:rPr>
              <a:t>CA</a:t>
            </a:r>
            <a:r>
              <a:rPr lang="en-US" sz="3200" dirty="0"/>
              <a:t>ACCTATTGTG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D00DA-FEB9-1D44-A336-BD546D5CF296}"/>
              </a:ext>
            </a:extLst>
          </p:cNvPr>
          <p:cNvSpPr txBox="1"/>
          <p:nvPr/>
        </p:nvSpPr>
        <p:spPr>
          <a:xfrm>
            <a:off x="5584595" y="1844270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	            	  CA</a:t>
            </a:r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0F555EB9-0D18-FD43-87FD-173ED4FADE16}"/>
              </a:ext>
            </a:extLst>
          </p:cNvPr>
          <p:cNvSpPr/>
          <p:nvPr/>
        </p:nvSpPr>
        <p:spPr>
          <a:xfrm>
            <a:off x="5545005" y="1188915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036A068F-FE4C-334B-96D0-C410CF8A9111}"/>
              </a:ext>
            </a:extLst>
          </p:cNvPr>
          <p:cNvSpPr/>
          <p:nvPr/>
        </p:nvSpPr>
        <p:spPr>
          <a:xfrm>
            <a:off x="8562443" y="1215328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5314E-377F-A546-8CFA-921B8BD7DA34}"/>
              </a:ext>
            </a:extLst>
          </p:cNvPr>
          <p:cNvSpPr txBox="1"/>
          <p:nvPr/>
        </p:nvSpPr>
        <p:spPr>
          <a:xfrm>
            <a:off x="5795748" y="2438104"/>
            <a:ext cx="313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/>
              <a:t>GCACTGTGGCA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6AA7A-210A-4441-B6BE-C18FFEEE3762}"/>
              </a:ext>
            </a:extLst>
          </p:cNvPr>
          <p:cNvSpPr txBox="1"/>
          <p:nvPr/>
        </p:nvSpPr>
        <p:spPr>
          <a:xfrm>
            <a:off x="9305633" y="2584297"/>
            <a:ext cx="164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read generated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65C0A-8BCA-CE4A-9521-9CBDEDC7F386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78800D-4882-B341-BC45-57A59B79B44C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40" name="Table 26">
            <a:extLst>
              <a:ext uri="{FF2B5EF4-FFF2-40B4-BE49-F238E27FC236}">
                <a16:creationId xmlns:a16="http://schemas.microsoft.com/office/drawing/2014/main" id="{6F0424C0-E09D-5349-B024-D10B81564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2225"/>
              </p:ext>
            </p:extLst>
          </p:nvPr>
        </p:nvGraphicFramePr>
        <p:xfrm>
          <a:off x="30687" y="4360222"/>
          <a:ext cx="2431998" cy="223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7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572684" y="1405616"/>
            <a:ext cx="572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</a:t>
            </a:r>
            <a:r>
              <a:rPr lang="en-US" sz="3200" dirty="0"/>
              <a:t>GCACTGTGGCA</a:t>
            </a:r>
            <a:r>
              <a:rPr lang="en-US" sz="3200" dirty="0">
                <a:solidFill>
                  <a:srgbClr val="FF0000"/>
                </a:solidFill>
              </a:rPr>
              <a:t>CA</a:t>
            </a:r>
            <a:r>
              <a:rPr lang="en-US" sz="3200" dirty="0"/>
              <a:t>ACCTATTGTG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D00DA-FEB9-1D44-A336-BD546D5CF296}"/>
              </a:ext>
            </a:extLst>
          </p:cNvPr>
          <p:cNvSpPr txBox="1"/>
          <p:nvPr/>
        </p:nvSpPr>
        <p:spPr>
          <a:xfrm>
            <a:off x="5584595" y="1844270"/>
            <a:ext cx="3597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	            	  CA</a:t>
            </a:r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0F555EB9-0D18-FD43-87FD-173ED4FADE16}"/>
              </a:ext>
            </a:extLst>
          </p:cNvPr>
          <p:cNvSpPr/>
          <p:nvPr/>
        </p:nvSpPr>
        <p:spPr>
          <a:xfrm>
            <a:off x="5545005" y="1188915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036A068F-FE4C-334B-96D0-C410CF8A9111}"/>
              </a:ext>
            </a:extLst>
          </p:cNvPr>
          <p:cNvSpPr/>
          <p:nvPr/>
        </p:nvSpPr>
        <p:spPr>
          <a:xfrm>
            <a:off x="8562443" y="1215328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5314E-377F-A546-8CFA-921B8BD7DA34}"/>
              </a:ext>
            </a:extLst>
          </p:cNvPr>
          <p:cNvSpPr txBox="1"/>
          <p:nvPr/>
        </p:nvSpPr>
        <p:spPr>
          <a:xfrm>
            <a:off x="5795748" y="2438104"/>
            <a:ext cx="313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</a:t>
            </a:r>
            <a:r>
              <a:rPr lang="en-US" sz="3200" dirty="0"/>
              <a:t>GCACTGTGGCA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6AA7A-210A-4441-B6BE-C18FFEEE3762}"/>
              </a:ext>
            </a:extLst>
          </p:cNvPr>
          <p:cNvSpPr txBox="1"/>
          <p:nvPr/>
        </p:nvSpPr>
        <p:spPr>
          <a:xfrm>
            <a:off x="9305633" y="2584297"/>
            <a:ext cx="1643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read generated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27B9D0-8F8B-D64A-8B3C-E4D311E77189}"/>
              </a:ext>
            </a:extLst>
          </p:cNvPr>
          <p:cNvSpPr txBox="1"/>
          <p:nvPr/>
        </p:nvSpPr>
        <p:spPr>
          <a:xfrm>
            <a:off x="5777185" y="3328320"/>
            <a:ext cx="4921295" cy="132802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With this method, the de novo assembled solutions will </a:t>
            </a:r>
            <a:r>
              <a:rPr lang="en-US" dirty="0">
                <a:solidFill>
                  <a:srgbClr val="FF0000"/>
                </a:solidFill>
              </a:rPr>
              <a:t>never</a:t>
            </a:r>
            <a:r>
              <a:rPr lang="en-US" dirty="0"/>
              <a:t> include the first and last 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65C0A-8BCA-CE4A-9521-9CBDEDC7F386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78800D-4882-B341-BC45-57A59B79B44C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40" name="Table 26">
            <a:extLst>
              <a:ext uri="{FF2B5EF4-FFF2-40B4-BE49-F238E27FC236}">
                <a16:creationId xmlns:a16="http://schemas.microsoft.com/office/drawing/2014/main" id="{6F0424C0-E09D-5349-B024-D10B81564B57}"/>
              </a:ext>
            </a:extLst>
          </p:cNvPr>
          <p:cNvGraphicFramePr>
            <a:graphicFrameLocks noGrp="1"/>
          </p:cNvGraphicFramePr>
          <p:nvPr/>
        </p:nvGraphicFramePr>
        <p:xfrm>
          <a:off x="30687" y="4360222"/>
          <a:ext cx="2431998" cy="223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7870DFD-1000-D549-AE38-F79DE3948039}"/>
              </a:ext>
            </a:extLst>
          </p:cNvPr>
          <p:cNvSpPr/>
          <p:nvPr/>
        </p:nvSpPr>
        <p:spPr>
          <a:xfrm>
            <a:off x="5266267" y="1576239"/>
            <a:ext cx="318328" cy="26246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7031682-881D-A64E-8E2E-89E797A03DF2}"/>
              </a:ext>
            </a:extLst>
          </p:cNvPr>
          <p:cNvSpPr/>
          <p:nvPr/>
        </p:nvSpPr>
        <p:spPr>
          <a:xfrm flipH="1">
            <a:off x="11194636" y="1576238"/>
            <a:ext cx="318328" cy="26246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2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204680" y="1399162"/>
            <a:ext cx="650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N-ATGCACTGTGGCACAACCTATTGTG-N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EF1EB-33AF-F04C-B55E-F74DA46FFB52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1D7AC-A546-B248-9535-02DD47E2893C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31" name="Table 26">
            <a:extLst>
              <a:ext uri="{FF2B5EF4-FFF2-40B4-BE49-F238E27FC236}">
                <a16:creationId xmlns:a16="http://schemas.microsoft.com/office/drawing/2014/main" id="{2B99C3A4-8337-8243-B4C1-7BC3E043D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40798"/>
              </p:ext>
            </p:extLst>
          </p:nvPr>
        </p:nvGraphicFramePr>
        <p:xfrm>
          <a:off x="30687" y="4360222"/>
          <a:ext cx="2431998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N-base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GB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37679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67A2B74-3766-1F4B-B472-269D085D770A}"/>
              </a:ext>
            </a:extLst>
          </p:cNvPr>
          <p:cNvSpPr txBox="1"/>
          <p:nvPr/>
        </p:nvSpPr>
        <p:spPr>
          <a:xfrm>
            <a:off x="4788272" y="2255091"/>
            <a:ext cx="126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Dummy 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16962B-882D-5741-AB7A-01DDD5770760}"/>
              </a:ext>
            </a:extLst>
          </p:cNvPr>
          <p:cNvSpPr txBox="1"/>
          <p:nvPr/>
        </p:nvSpPr>
        <p:spPr>
          <a:xfrm>
            <a:off x="10784520" y="2266389"/>
            <a:ext cx="1269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Dummy base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95A470-60E0-9D43-9638-0FB8001E44EF}"/>
              </a:ext>
            </a:extLst>
          </p:cNvPr>
          <p:cNvCxnSpPr>
            <a:cxnSpLocks/>
          </p:cNvCxnSpPr>
          <p:nvPr/>
        </p:nvCxnSpPr>
        <p:spPr>
          <a:xfrm flipV="1">
            <a:off x="5422933" y="1862051"/>
            <a:ext cx="0" cy="404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94433A-2CB6-0247-84F0-FBE0251C4656}"/>
              </a:ext>
            </a:extLst>
          </p:cNvPr>
          <p:cNvCxnSpPr>
            <a:cxnSpLocks/>
          </p:cNvCxnSpPr>
          <p:nvPr/>
        </p:nvCxnSpPr>
        <p:spPr>
          <a:xfrm flipV="1">
            <a:off x="11419181" y="1867486"/>
            <a:ext cx="0" cy="404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F76738-F349-CE4D-BCDF-085F947E3618}"/>
              </a:ext>
            </a:extLst>
          </p:cNvPr>
          <p:cNvSpPr txBox="1"/>
          <p:nvPr/>
        </p:nvSpPr>
        <p:spPr>
          <a:xfrm>
            <a:off x="5777185" y="3328320"/>
            <a:ext cx="5311993" cy="132802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Include ”dummy bases” to each end of the sequence, so generated reads include the first and last base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F5B6475-00E8-6A4E-9D57-2DAB90554A38}"/>
              </a:ext>
            </a:extLst>
          </p:cNvPr>
          <p:cNvSpPr/>
          <p:nvPr/>
        </p:nvSpPr>
        <p:spPr>
          <a:xfrm flipH="1">
            <a:off x="2521706" y="6572780"/>
            <a:ext cx="318328" cy="26246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38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2BA4D2-6A91-1044-8189-9D54CE7BB439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54E92-7132-7444-9C9D-EA4D9CDE60D1}"/>
              </a:ext>
            </a:extLst>
          </p:cNvPr>
          <p:cNvSpPr/>
          <p:nvPr/>
        </p:nvSpPr>
        <p:spPr>
          <a:xfrm>
            <a:off x="-2" y="553998"/>
            <a:ext cx="3820887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81A39-B4F4-464D-ADB7-6D8DAB332548}"/>
              </a:ext>
            </a:extLst>
          </p:cNvPr>
          <p:cNvSpPr txBox="1"/>
          <p:nvPr/>
        </p:nvSpPr>
        <p:spPr>
          <a:xfrm>
            <a:off x="4028126" y="592469"/>
            <a:ext cx="4135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Outline of the Assembly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D1B18C-78B1-6E44-AA3B-35FCA43BE885}"/>
              </a:ext>
            </a:extLst>
          </p:cNvPr>
          <p:cNvSpPr txBox="1"/>
          <p:nvPr/>
        </p:nvSpPr>
        <p:spPr>
          <a:xfrm>
            <a:off x="9677858" y="592469"/>
            <a:ext cx="1404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B5A43-2C8F-844B-B1BF-E4F2BAD5A243}"/>
              </a:ext>
            </a:extLst>
          </p:cNvPr>
          <p:cNvSpPr txBox="1"/>
          <p:nvPr/>
        </p:nvSpPr>
        <p:spPr>
          <a:xfrm>
            <a:off x="391052" y="592469"/>
            <a:ext cx="2959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Background Information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B277422-B423-4C42-A1EF-87301026A609}"/>
              </a:ext>
            </a:extLst>
          </p:cNvPr>
          <p:cNvSpPr/>
          <p:nvPr/>
        </p:nvSpPr>
        <p:spPr>
          <a:xfrm>
            <a:off x="27100" y="1107996"/>
            <a:ext cx="3820887" cy="20145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novo assembly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Bruijn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Our hypothesis</a:t>
            </a:r>
          </a:p>
        </p:txBody>
      </p:sp>
    </p:spTree>
    <p:extLst>
      <p:ext uri="{BB962C8B-B14F-4D97-AF65-F5344CB8AC3E}">
        <p14:creationId xmlns:p14="http://schemas.microsoft.com/office/powerpoint/2010/main" val="33769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6D68-106A-A349-B43B-40E620CC328C}"/>
              </a:ext>
            </a:extLst>
          </p:cNvPr>
          <p:cNvSpPr txBox="1"/>
          <p:nvPr/>
        </p:nvSpPr>
        <p:spPr>
          <a:xfrm>
            <a:off x="5204680" y="1399162"/>
            <a:ext cx="650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N-A</a:t>
            </a:r>
            <a:r>
              <a:rPr lang="en-US" sz="3200" dirty="0"/>
              <a:t>TGCACTGTGGCA</a:t>
            </a:r>
            <a:r>
              <a:rPr lang="en-US" sz="3200" dirty="0">
                <a:solidFill>
                  <a:srgbClr val="FF0000"/>
                </a:solidFill>
              </a:rPr>
              <a:t>CA</a:t>
            </a:r>
            <a:r>
              <a:rPr lang="en-US" sz="3200" dirty="0"/>
              <a:t>ACCTATTGTG-N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D00DA-FEB9-1D44-A336-BD546D5CF296}"/>
              </a:ext>
            </a:extLst>
          </p:cNvPr>
          <p:cNvSpPr txBox="1"/>
          <p:nvPr/>
        </p:nvSpPr>
        <p:spPr>
          <a:xfrm>
            <a:off x="5204680" y="1844270"/>
            <a:ext cx="3977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N A	            	      CA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5314E-377F-A546-8CFA-921B8BD7DA34}"/>
              </a:ext>
            </a:extLst>
          </p:cNvPr>
          <p:cNvSpPr txBox="1"/>
          <p:nvPr/>
        </p:nvSpPr>
        <p:spPr>
          <a:xfrm>
            <a:off x="5572684" y="2422076"/>
            <a:ext cx="3341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</a:t>
            </a:r>
            <a:r>
              <a:rPr lang="en-US" sz="3200" dirty="0"/>
              <a:t>GCACTGTGGCA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B6AA7A-210A-4441-B6BE-C18FFEEE3762}"/>
              </a:ext>
            </a:extLst>
          </p:cNvPr>
          <p:cNvSpPr txBox="1"/>
          <p:nvPr/>
        </p:nvSpPr>
        <p:spPr>
          <a:xfrm>
            <a:off x="9305633" y="2584297"/>
            <a:ext cx="15865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One read generated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27B9D0-8F8B-D64A-8B3C-E4D311E77189}"/>
              </a:ext>
            </a:extLst>
          </p:cNvPr>
          <p:cNvSpPr txBox="1"/>
          <p:nvPr/>
        </p:nvSpPr>
        <p:spPr>
          <a:xfrm>
            <a:off x="5777185" y="3328320"/>
            <a:ext cx="5311993" cy="19409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long are the reads?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Reads are generated based on an average length ± 3 standard deviations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technologies produce between 20bp (ultra-short) to 500bp+ (long)</a:t>
            </a:r>
          </a:p>
        </p:txBody>
      </p:sp>
      <p:sp>
        <p:nvSpPr>
          <p:cNvPr id="35" name="Lightning Bolt 34">
            <a:extLst>
              <a:ext uri="{FF2B5EF4-FFF2-40B4-BE49-F238E27FC236}">
                <a16:creationId xmlns:a16="http://schemas.microsoft.com/office/drawing/2014/main" id="{C31C1DDC-8D50-5F46-AE22-2D95979A8BE0}"/>
              </a:ext>
            </a:extLst>
          </p:cNvPr>
          <p:cNvSpPr/>
          <p:nvPr/>
        </p:nvSpPr>
        <p:spPr>
          <a:xfrm>
            <a:off x="5413168" y="1215328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Lightning Bolt 35">
            <a:extLst>
              <a:ext uri="{FF2B5EF4-FFF2-40B4-BE49-F238E27FC236}">
                <a16:creationId xmlns:a16="http://schemas.microsoft.com/office/drawing/2014/main" id="{51E12A9A-5B67-C140-9C0B-321AF518E9D4}"/>
              </a:ext>
            </a:extLst>
          </p:cNvPr>
          <p:cNvSpPr/>
          <p:nvPr/>
        </p:nvSpPr>
        <p:spPr>
          <a:xfrm>
            <a:off x="8562443" y="1215328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2DF960D-0282-1443-AEA4-525E0F074370}"/>
              </a:ext>
            </a:extLst>
          </p:cNvPr>
          <p:cNvSpPr/>
          <p:nvPr/>
        </p:nvSpPr>
        <p:spPr>
          <a:xfrm flipH="1">
            <a:off x="2521706" y="6572780"/>
            <a:ext cx="318328" cy="262467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42B7F1-3F9F-F448-93C2-C0940B507ECE}"/>
              </a:ext>
            </a:extLst>
          </p:cNvPr>
          <p:cNvSpPr txBox="1"/>
          <p:nvPr/>
        </p:nvSpPr>
        <p:spPr>
          <a:xfrm>
            <a:off x="-60754" y="4035384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40" name="Table 26">
            <a:extLst>
              <a:ext uri="{FF2B5EF4-FFF2-40B4-BE49-F238E27FC236}">
                <a16:creationId xmlns:a16="http://schemas.microsoft.com/office/drawing/2014/main" id="{C853E9DA-2299-8642-B071-30E0E785A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6525"/>
              </p:ext>
            </p:extLst>
          </p:nvPr>
        </p:nvGraphicFramePr>
        <p:xfrm>
          <a:off x="30687" y="4360222"/>
          <a:ext cx="2431998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N-base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GB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37679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26D3A81-DEC0-AB45-93E1-1DBF0F58A8D0}"/>
              </a:ext>
            </a:extLst>
          </p:cNvPr>
          <p:cNvSpPr txBox="1"/>
          <p:nvPr/>
        </p:nvSpPr>
        <p:spPr>
          <a:xfrm>
            <a:off x="0" y="1221704"/>
            <a:ext cx="23142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Generate Random Sequence:</a:t>
            </a:r>
          </a:p>
          <a:p>
            <a:endParaRPr lang="en-US" sz="1400" dirty="0"/>
          </a:p>
          <a:p>
            <a:r>
              <a:rPr lang="en-US" sz="1400" dirty="0"/>
              <a:t>Length: 25 bases</a:t>
            </a:r>
          </a:p>
          <a:p>
            <a:r>
              <a:rPr lang="en-US" sz="1400" dirty="0"/>
              <a:t>A content: 25%</a:t>
            </a:r>
          </a:p>
          <a:p>
            <a:r>
              <a:rPr lang="en-US" sz="1400" dirty="0"/>
              <a:t>T content: 25%</a:t>
            </a:r>
          </a:p>
          <a:p>
            <a:r>
              <a:rPr lang="en-US" sz="1400" dirty="0"/>
              <a:t>G content: 25%</a:t>
            </a:r>
          </a:p>
          <a:p>
            <a:r>
              <a:rPr lang="en-US" sz="1400" dirty="0"/>
              <a:t>C content: 25%</a:t>
            </a:r>
          </a:p>
        </p:txBody>
      </p:sp>
    </p:spTree>
    <p:extLst>
      <p:ext uri="{BB962C8B-B14F-4D97-AF65-F5344CB8AC3E}">
        <p14:creationId xmlns:p14="http://schemas.microsoft.com/office/powerpoint/2010/main" val="333221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B57E9-C633-3446-BE4F-FD0E6BC99741}"/>
              </a:ext>
            </a:extLst>
          </p:cNvPr>
          <p:cNvSpPr txBox="1"/>
          <p:nvPr/>
        </p:nvSpPr>
        <p:spPr>
          <a:xfrm>
            <a:off x="4928" y="1296953"/>
            <a:ext cx="585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ATGCACTGTGGCACAACCTATTGTG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EAFE71-FCDD-574C-BE72-B5418A1E2148}"/>
              </a:ext>
            </a:extLst>
          </p:cNvPr>
          <p:cNvGrpSpPr/>
          <p:nvPr/>
        </p:nvGrpSpPr>
        <p:grpSpPr>
          <a:xfrm>
            <a:off x="49877" y="2033434"/>
            <a:ext cx="10265717" cy="4161127"/>
            <a:chOff x="343203" y="2019993"/>
            <a:chExt cx="10265717" cy="416112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A953F86-4FA5-564D-BDF5-1C5E37F51E89}"/>
                </a:ext>
              </a:extLst>
            </p:cNvPr>
            <p:cNvSpPr/>
            <p:nvPr/>
          </p:nvSpPr>
          <p:spPr>
            <a:xfrm>
              <a:off x="5518310" y="292164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ATG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4772054-7B24-D94D-B40D-76471414E163}"/>
                </a:ext>
              </a:extLst>
            </p:cNvPr>
            <p:cNvSpPr/>
            <p:nvPr/>
          </p:nvSpPr>
          <p:spPr>
            <a:xfrm>
              <a:off x="6404812" y="292164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TGC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57AFEC2-3BB8-894A-8324-6F084CDD88AB}"/>
                </a:ext>
              </a:extLst>
            </p:cNvPr>
            <p:cNvSpPr/>
            <p:nvPr/>
          </p:nvSpPr>
          <p:spPr>
            <a:xfrm>
              <a:off x="7291314" y="292164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GCA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5A4DA7A-650B-854E-A172-FE7633D82CE1}"/>
                </a:ext>
              </a:extLst>
            </p:cNvPr>
            <p:cNvSpPr/>
            <p:nvPr/>
          </p:nvSpPr>
          <p:spPr>
            <a:xfrm>
              <a:off x="8177816" y="2920164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CAC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ADDE5BE-8F32-CF48-84AB-1289B327A3B8}"/>
                </a:ext>
              </a:extLst>
            </p:cNvPr>
            <p:cNvSpPr/>
            <p:nvPr/>
          </p:nvSpPr>
          <p:spPr>
            <a:xfrm>
              <a:off x="9064318" y="2920164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ACT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738D951-3F6F-2C49-9D11-7AF17BA75ACB}"/>
                </a:ext>
              </a:extLst>
            </p:cNvPr>
            <p:cNvSpPr/>
            <p:nvPr/>
          </p:nvSpPr>
          <p:spPr>
            <a:xfrm>
              <a:off x="9929658" y="2920164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CTG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3F34274-BB77-7249-9802-48431789D300}"/>
                </a:ext>
              </a:extLst>
            </p:cNvPr>
            <p:cNvSpPr/>
            <p:nvPr/>
          </p:nvSpPr>
          <p:spPr>
            <a:xfrm>
              <a:off x="8183062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ACA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E83A6ED-204B-8942-8FA7-1AD39A455811}"/>
                </a:ext>
              </a:extLst>
            </p:cNvPr>
            <p:cNvSpPr/>
            <p:nvPr/>
          </p:nvSpPr>
          <p:spPr>
            <a:xfrm>
              <a:off x="7291314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GGC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248D043-FD93-0E4B-A09C-D4035496169D}"/>
                </a:ext>
              </a:extLst>
            </p:cNvPr>
            <p:cNvSpPr/>
            <p:nvPr/>
          </p:nvSpPr>
          <p:spPr>
            <a:xfrm>
              <a:off x="6399566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TGG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4AC564C-2AA4-DD41-806D-DDD88B641736}"/>
                </a:ext>
              </a:extLst>
            </p:cNvPr>
            <p:cNvSpPr/>
            <p:nvPr/>
          </p:nvSpPr>
          <p:spPr>
            <a:xfrm>
              <a:off x="5507817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GTG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7B6FF5E-9211-E14A-8133-586394D5C2D6}"/>
                </a:ext>
              </a:extLst>
            </p:cNvPr>
            <p:cNvSpPr/>
            <p:nvPr/>
          </p:nvSpPr>
          <p:spPr>
            <a:xfrm>
              <a:off x="4537752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TGT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B54EB42-CBDE-E14A-896F-BF9FC9FA164E}"/>
                </a:ext>
              </a:extLst>
            </p:cNvPr>
            <p:cNvSpPr/>
            <p:nvPr/>
          </p:nvSpPr>
          <p:spPr>
            <a:xfrm>
              <a:off x="3646003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TTG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B00F8D0-86B8-8245-B62E-6A349C495DDB}"/>
                </a:ext>
              </a:extLst>
            </p:cNvPr>
            <p:cNvSpPr/>
            <p:nvPr/>
          </p:nvSpPr>
          <p:spPr>
            <a:xfrm>
              <a:off x="2754254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ATT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1DE3271-1E96-0244-BB5D-9D4E505B4634}"/>
                </a:ext>
              </a:extLst>
            </p:cNvPr>
            <p:cNvSpPr/>
            <p:nvPr/>
          </p:nvSpPr>
          <p:spPr>
            <a:xfrm>
              <a:off x="1830150" y="3836930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TAT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F18B9AF-851F-6C4E-8218-234AC9B9A606}"/>
                </a:ext>
              </a:extLst>
            </p:cNvPr>
            <p:cNvSpPr/>
            <p:nvPr/>
          </p:nvSpPr>
          <p:spPr>
            <a:xfrm>
              <a:off x="1830150" y="4488094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CTA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7C414A2-47B8-294B-9451-03334428AB55}"/>
                </a:ext>
              </a:extLst>
            </p:cNvPr>
            <p:cNvSpPr/>
            <p:nvPr/>
          </p:nvSpPr>
          <p:spPr>
            <a:xfrm>
              <a:off x="1830150" y="5139258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CCT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0FE80DB-62AC-3446-A866-BADF5EDF102F}"/>
                </a:ext>
              </a:extLst>
            </p:cNvPr>
            <p:cNvSpPr/>
            <p:nvPr/>
          </p:nvSpPr>
          <p:spPr>
            <a:xfrm>
              <a:off x="1830150" y="5790422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F20CEF4-EB27-024F-B771-9ED17DA2B0D4}"/>
                </a:ext>
              </a:extLst>
            </p:cNvPr>
            <p:cNvSpPr/>
            <p:nvPr/>
          </p:nvSpPr>
          <p:spPr>
            <a:xfrm>
              <a:off x="2754254" y="5786873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AAC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89B8C839-6415-3A4D-AD91-281F52D85FA3}"/>
                </a:ext>
              </a:extLst>
            </p:cNvPr>
            <p:cNvSpPr/>
            <p:nvPr/>
          </p:nvSpPr>
          <p:spPr>
            <a:xfrm>
              <a:off x="3646003" y="5786873"/>
              <a:ext cx="679262" cy="39069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4F717A-72A3-0C4B-ADEF-175637FB3245}"/>
                </a:ext>
              </a:extLst>
            </p:cNvPr>
            <p:cNvCxnSpPr>
              <a:stCxn id="55" idx="1"/>
              <a:endCxn id="54" idx="3"/>
            </p:cNvCxnSpPr>
            <p:nvPr/>
          </p:nvCxnSpPr>
          <p:spPr>
            <a:xfrm flipH="1">
              <a:off x="3433516" y="5982222"/>
              <a:ext cx="21248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79D8CC8-942D-6646-98FA-F420CB79A36E}"/>
                </a:ext>
              </a:extLst>
            </p:cNvPr>
            <p:cNvCxnSpPr>
              <a:stCxn id="54" idx="1"/>
              <a:endCxn id="53" idx="3"/>
            </p:cNvCxnSpPr>
            <p:nvPr/>
          </p:nvCxnSpPr>
          <p:spPr>
            <a:xfrm flipH="1">
              <a:off x="2509412" y="5982222"/>
              <a:ext cx="244842" cy="354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57F9CD1-605F-354C-B6D1-7598CB651E2A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>
            <a:xfrm flipV="1">
              <a:off x="2169781" y="5529956"/>
              <a:ext cx="0" cy="26046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D8A968-2FE3-2A4E-B5FF-4DD245246EC9}"/>
                </a:ext>
              </a:extLst>
            </p:cNvPr>
            <p:cNvCxnSpPr>
              <a:stCxn id="52" idx="0"/>
              <a:endCxn id="51" idx="2"/>
            </p:cNvCxnSpPr>
            <p:nvPr/>
          </p:nvCxnSpPr>
          <p:spPr>
            <a:xfrm flipV="1">
              <a:off x="2169781" y="4878792"/>
              <a:ext cx="0" cy="26046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6CBC569-A592-AD4E-AAC4-4EEFA9201B94}"/>
                </a:ext>
              </a:extLst>
            </p:cNvPr>
            <p:cNvCxnSpPr>
              <a:stCxn id="51" idx="0"/>
              <a:endCxn id="50" idx="2"/>
            </p:cNvCxnSpPr>
            <p:nvPr/>
          </p:nvCxnSpPr>
          <p:spPr>
            <a:xfrm flipV="1">
              <a:off x="2169781" y="4227628"/>
              <a:ext cx="0" cy="26046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A227E-F94C-DE4A-A5D8-30D621D32C4C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2509412" y="4032279"/>
              <a:ext cx="244842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E6FBACE-3A67-0447-A90F-6F8D08C70BDA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>
              <a:off x="3433516" y="4032279"/>
              <a:ext cx="21248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858A8F3-C809-F54E-B910-6D3A28CDD845}"/>
                </a:ext>
              </a:extLst>
            </p:cNvPr>
            <p:cNvCxnSpPr>
              <a:stCxn id="48" idx="3"/>
              <a:endCxn id="47" idx="1"/>
            </p:cNvCxnSpPr>
            <p:nvPr/>
          </p:nvCxnSpPr>
          <p:spPr>
            <a:xfrm>
              <a:off x="4325265" y="4032279"/>
              <a:ext cx="21248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50D6BC0-57B5-4347-BE7A-679D80264449}"/>
                </a:ext>
              </a:extLst>
            </p:cNvPr>
            <p:cNvCxnSpPr>
              <a:stCxn id="47" idx="3"/>
              <a:endCxn id="46" idx="1"/>
            </p:cNvCxnSpPr>
            <p:nvPr/>
          </p:nvCxnSpPr>
          <p:spPr>
            <a:xfrm>
              <a:off x="5217014" y="4032279"/>
              <a:ext cx="290803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A0C58C7-31AA-9A46-8B3D-4907361D9F8B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>
              <a:off x="6187079" y="4032279"/>
              <a:ext cx="21248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19FFAA1-64F7-9640-99ED-37C9171926AC}"/>
                </a:ext>
              </a:extLst>
            </p:cNvPr>
            <p:cNvCxnSpPr>
              <a:stCxn id="45" idx="3"/>
              <a:endCxn id="44" idx="1"/>
            </p:cNvCxnSpPr>
            <p:nvPr/>
          </p:nvCxnSpPr>
          <p:spPr>
            <a:xfrm>
              <a:off x="7078828" y="4032279"/>
              <a:ext cx="212486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2344FD3-61FE-984E-8FC0-EA4355D9FDD5}"/>
                </a:ext>
              </a:extLst>
            </p:cNvPr>
            <p:cNvCxnSpPr>
              <a:stCxn id="44" idx="0"/>
              <a:endCxn id="38" idx="2"/>
            </p:cNvCxnSpPr>
            <p:nvPr/>
          </p:nvCxnSpPr>
          <p:spPr>
            <a:xfrm flipV="1">
              <a:off x="7630945" y="3312338"/>
              <a:ext cx="0" cy="52459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307315A-1B4C-DC46-BFA9-CA47EBB8E670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 flipV="1">
              <a:off x="7970576" y="3115513"/>
              <a:ext cx="207240" cy="14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2993543-D4B8-6F40-A846-643D86D14F02}"/>
                </a:ext>
              </a:extLst>
            </p:cNvPr>
            <p:cNvCxnSpPr>
              <a:stCxn id="39" idx="3"/>
              <a:endCxn id="40" idx="1"/>
            </p:cNvCxnSpPr>
            <p:nvPr/>
          </p:nvCxnSpPr>
          <p:spPr>
            <a:xfrm>
              <a:off x="8857078" y="3115513"/>
              <a:ext cx="20724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50F29F1-7AF0-4B46-8244-6EF267D3D414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>
              <a:off x="9743580" y="3115513"/>
              <a:ext cx="18607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B677489-CBB0-8B49-B34C-924E4020D336}"/>
                </a:ext>
              </a:extLst>
            </p:cNvPr>
            <p:cNvCxnSpPr>
              <a:stCxn id="6" idx="3"/>
              <a:endCxn id="37" idx="1"/>
            </p:cNvCxnSpPr>
            <p:nvPr/>
          </p:nvCxnSpPr>
          <p:spPr>
            <a:xfrm>
              <a:off x="6197572" y="3116989"/>
              <a:ext cx="20724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3A5CC01-3BAD-884D-8AA6-E211B060F731}"/>
                </a:ext>
              </a:extLst>
            </p:cNvPr>
            <p:cNvCxnSpPr>
              <a:stCxn id="37" idx="3"/>
              <a:endCxn id="38" idx="1"/>
            </p:cNvCxnSpPr>
            <p:nvPr/>
          </p:nvCxnSpPr>
          <p:spPr>
            <a:xfrm>
              <a:off x="7084074" y="3116989"/>
              <a:ext cx="207240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50492889-A755-ED4C-A891-265CD9D843F0}"/>
                </a:ext>
              </a:extLst>
            </p:cNvPr>
            <p:cNvCxnSpPr>
              <a:stCxn id="38" idx="0"/>
              <a:endCxn id="39" idx="0"/>
            </p:cNvCxnSpPr>
            <p:nvPr/>
          </p:nvCxnSpPr>
          <p:spPr>
            <a:xfrm rot="5400000" flipH="1" flipV="1">
              <a:off x="8073458" y="2477651"/>
              <a:ext cx="1476" cy="886502"/>
            </a:xfrm>
            <a:prstGeom prst="bentConnector3">
              <a:avLst>
                <a:gd name="adj1" fmla="val 15587805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84A36D1-897D-D045-901B-B1D90FD400D2}"/>
                </a:ext>
              </a:extLst>
            </p:cNvPr>
            <p:cNvCxnSpPr>
              <a:stCxn id="39" idx="2"/>
              <a:endCxn id="43" idx="0"/>
            </p:cNvCxnSpPr>
            <p:nvPr/>
          </p:nvCxnSpPr>
          <p:spPr>
            <a:xfrm>
              <a:off x="8517447" y="3310862"/>
              <a:ext cx="5246" cy="52606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C3B4E63-25A3-4E46-9119-5B9F782C6FC1}"/>
                </a:ext>
              </a:extLst>
            </p:cNvPr>
            <p:cNvCxnSpPr>
              <a:stCxn id="43" idx="2"/>
              <a:endCxn id="55" idx="3"/>
            </p:cNvCxnSpPr>
            <p:nvPr/>
          </p:nvCxnSpPr>
          <p:spPr>
            <a:xfrm rot="5400000">
              <a:off x="5546682" y="3006211"/>
              <a:ext cx="1754594" cy="4197428"/>
            </a:xfrm>
            <a:prstGeom prst="bent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DE08E2F5-D6D1-F64D-B94F-9E5BE6D65CF9}"/>
                </a:ext>
              </a:extLst>
            </p:cNvPr>
            <p:cNvCxnSpPr>
              <a:cxnSpLocks/>
              <a:stCxn id="41" idx="0"/>
              <a:endCxn id="47" idx="0"/>
            </p:cNvCxnSpPr>
            <p:nvPr/>
          </p:nvCxnSpPr>
          <p:spPr>
            <a:xfrm rot="16200000" flipH="1" flipV="1">
              <a:off x="7114953" y="682594"/>
              <a:ext cx="916766" cy="5391906"/>
            </a:xfrm>
            <a:prstGeom prst="bentConnector3">
              <a:avLst>
                <a:gd name="adj1" fmla="val -68459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6D0839AA-691A-6243-AE6C-89D418B817E5}"/>
                </a:ext>
              </a:extLst>
            </p:cNvPr>
            <p:cNvCxnSpPr>
              <a:stCxn id="47" idx="2"/>
              <a:endCxn id="46" idx="2"/>
            </p:cNvCxnSpPr>
            <p:nvPr/>
          </p:nvCxnSpPr>
          <p:spPr>
            <a:xfrm rot="16200000" flipH="1">
              <a:off x="5362415" y="3742595"/>
              <a:ext cx="12700" cy="970065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E90C9DD-6F8C-F842-9BBB-BD49648F520F}"/>
                </a:ext>
              </a:extLst>
            </p:cNvPr>
            <p:cNvGrpSpPr/>
            <p:nvPr/>
          </p:nvGrpSpPr>
          <p:grpSpPr>
            <a:xfrm>
              <a:off x="613722" y="2194239"/>
              <a:ext cx="2824989" cy="1058417"/>
              <a:chOff x="682897" y="2536941"/>
              <a:chExt cx="2824989" cy="1058417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0E429BB1-149D-AF41-AD06-C02B06D15283}"/>
                  </a:ext>
                </a:extLst>
              </p:cNvPr>
              <p:cNvSpPr/>
              <p:nvPr/>
            </p:nvSpPr>
            <p:spPr>
              <a:xfrm>
                <a:off x="686406" y="2924977"/>
                <a:ext cx="927744" cy="47798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rgbClr val="00B050"/>
                    </a:solidFill>
                  </a:rPr>
                  <a:t>TAT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4564DB51-9A7B-DB4F-8154-12FE15BAA3A3}"/>
                  </a:ext>
                </a:extLst>
              </p:cNvPr>
              <p:cNvSpPr/>
              <p:nvPr/>
            </p:nvSpPr>
            <p:spPr>
              <a:xfrm>
                <a:off x="2572858" y="2924977"/>
                <a:ext cx="927744" cy="47798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ATT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B58FC80E-44EF-8140-BBB4-D60BCA36BB63}"/>
                  </a:ext>
                </a:extLst>
              </p:cNvPr>
              <p:cNvCxnSpPr>
                <a:cxnSpLocks/>
                <a:stCxn id="112" idx="3"/>
                <a:endCxn id="113" idx="1"/>
              </p:cNvCxnSpPr>
              <p:nvPr/>
            </p:nvCxnSpPr>
            <p:spPr>
              <a:xfrm>
                <a:off x="1614150" y="3163968"/>
                <a:ext cx="958708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9F76F52-B147-4D4B-A4E5-8A875CE89CCE}"/>
                  </a:ext>
                </a:extLst>
              </p:cNvPr>
              <p:cNvSpPr/>
              <p:nvPr/>
            </p:nvSpPr>
            <p:spPr>
              <a:xfrm>
                <a:off x="1592300" y="3117376"/>
                <a:ext cx="927744" cy="47798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TATT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F935790E-09EA-A643-B03C-1977B2386ACE}"/>
                  </a:ext>
                </a:extLst>
              </p:cNvPr>
              <p:cNvSpPr/>
              <p:nvPr/>
            </p:nvSpPr>
            <p:spPr>
              <a:xfrm>
                <a:off x="682897" y="2543088"/>
                <a:ext cx="927744" cy="47798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PREFIX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082FE488-D458-474E-B9CF-850BECC91E22}"/>
                  </a:ext>
                </a:extLst>
              </p:cNvPr>
              <p:cNvSpPr/>
              <p:nvPr/>
            </p:nvSpPr>
            <p:spPr>
              <a:xfrm>
                <a:off x="2580142" y="2536941"/>
                <a:ext cx="927744" cy="47798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SUFFIX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52338814-4E88-094C-A6E8-0945530AFBAE}"/>
                  </a:ext>
                </a:extLst>
              </p:cNvPr>
              <p:cNvSpPr/>
              <p:nvPr/>
            </p:nvSpPr>
            <p:spPr>
              <a:xfrm>
                <a:off x="1602409" y="2775932"/>
                <a:ext cx="927744" cy="47798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K-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mer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88E6A42-93E5-9441-8F3A-93F33CD54401}"/>
                </a:ext>
              </a:extLst>
            </p:cNvPr>
            <p:cNvSpPr/>
            <p:nvPr/>
          </p:nvSpPr>
          <p:spPr>
            <a:xfrm>
              <a:off x="343203" y="2019993"/>
              <a:ext cx="3302800" cy="1358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619D504-AD9D-A64B-9558-23861531CA0F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2169781" y="3378546"/>
              <a:ext cx="1476222" cy="45838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ECD2A0-EDBB-B141-AD46-47658F1888EA}"/>
                </a:ext>
              </a:extLst>
            </p:cNvPr>
            <p:cNvCxnSpPr>
              <a:stCxn id="50" idx="0"/>
            </p:cNvCxnSpPr>
            <p:nvPr/>
          </p:nvCxnSpPr>
          <p:spPr>
            <a:xfrm flipH="1" flipV="1">
              <a:off x="343203" y="3377261"/>
              <a:ext cx="1826578" cy="4596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6EDF2607-DF07-7D4D-B3F5-3D538A3F9712}"/>
              </a:ext>
            </a:extLst>
          </p:cNvPr>
          <p:cNvSpPr txBox="1"/>
          <p:nvPr/>
        </p:nvSpPr>
        <p:spPr>
          <a:xfrm>
            <a:off x="8714111" y="4411400"/>
            <a:ext cx="3202867" cy="146423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weighted k-</a:t>
            </a:r>
            <a:r>
              <a:rPr lang="en-US" sz="1600" dirty="0" err="1"/>
              <a:t>mers</a:t>
            </a:r>
            <a:r>
              <a:rPr lang="en-US" sz="1600" dirty="0"/>
              <a:t> for computational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Traverse along all branches of the rooted tree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6C1F80-B0BB-3845-AE24-9CCEF1D3DB7B}"/>
              </a:ext>
            </a:extLst>
          </p:cNvPr>
          <p:cNvSpPr txBox="1"/>
          <p:nvPr/>
        </p:nvSpPr>
        <p:spPr>
          <a:xfrm>
            <a:off x="10522834" y="1296953"/>
            <a:ext cx="1669166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Weighted k-</a:t>
            </a:r>
            <a:r>
              <a:rPr lang="en-US" sz="1400" dirty="0" err="1"/>
              <a:t>mers</a:t>
            </a:r>
            <a:endParaRPr 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B1CDAD-1F37-054E-AF42-0BCBD1F128FD}"/>
              </a:ext>
            </a:extLst>
          </p:cNvPr>
          <p:cNvSpPr txBox="1"/>
          <p:nvPr/>
        </p:nvSpPr>
        <p:spPr>
          <a:xfrm>
            <a:off x="10522834" y="1858016"/>
            <a:ext cx="1669166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Obtain DBG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C860CC9-04E5-784B-9A19-769CCDBFC12F}"/>
              </a:ext>
            </a:extLst>
          </p:cNvPr>
          <p:cNvSpPr txBox="1"/>
          <p:nvPr/>
        </p:nvSpPr>
        <p:spPr>
          <a:xfrm>
            <a:off x="10522834" y="2419079"/>
            <a:ext cx="1669166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Balance Count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BF687AC-C2DE-464D-BD28-C46589A156AE}"/>
              </a:ext>
            </a:extLst>
          </p:cNvPr>
          <p:cNvSpPr txBox="1"/>
          <p:nvPr/>
        </p:nvSpPr>
        <p:spPr>
          <a:xfrm>
            <a:off x="10522834" y="2983784"/>
            <a:ext cx="1669166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Traverse all paths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1525CA2-768E-214B-8EB7-9AAA6D4AFE77}"/>
              </a:ext>
            </a:extLst>
          </p:cNvPr>
          <p:cNvCxnSpPr>
            <a:stCxn id="131" idx="2"/>
            <a:endCxn id="132" idx="0"/>
          </p:cNvCxnSpPr>
          <p:nvPr/>
        </p:nvCxnSpPr>
        <p:spPr>
          <a:xfrm>
            <a:off x="11357417" y="1637472"/>
            <a:ext cx="0" cy="2205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363440-0AE4-1845-B7B9-5DD045166590}"/>
              </a:ext>
            </a:extLst>
          </p:cNvPr>
          <p:cNvCxnSpPr>
            <a:stCxn id="132" idx="2"/>
            <a:endCxn id="133" idx="0"/>
          </p:cNvCxnSpPr>
          <p:nvPr/>
        </p:nvCxnSpPr>
        <p:spPr>
          <a:xfrm>
            <a:off x="11357417" y="2198535"/>
            <a:ext cx="0" cy="2205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6E59F56-DB69-2544-B0DC-AEC1045464E9}"/>
              </a:ext>
            </a:extLst>
          </p:cNvPr>
          <p:cNvCxnSpPr/>
          <p:nvPr/>
        </p:nvCxnSpPr>
        <p:spPr>
          <a:xfrm>
            <a:off x="11353800" y="2763240"/>
            <a:ext cx="0" cy="2205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B57E9-C633-3446-BE4F-FD0E6BC99741}"/>
              </a:ext>
            </a:extLst>
          </p:cNvPr>
          <p:cNvSpPr txBox="1"/>
          <p:nvPr/>
        </p:nvSpPr>
        <p:spPr>
          <a:xfrm>
            <a:off x="4928" y="1296953"/>
            <a:ext cx="491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ATG</a:t>
            </a:r>
            <a:r>
              <a:rPr lang="en-US" sz="3200" dirty="0">
                <a:solidFill>
                  <a:srgbClr val="FF0000"/>
                </a:solidFill>
              </a:rPr>
              <a:t>CACTGTG</a:t>
            </a:r>
            <a:r>
              <a:rPr lang="en-US" sz="3200" dirty="0"/>
              <a:t>GCACAACCTAG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6C1F80-B0BB-3845-AE24-9CCEF1D3DB7B}"/>
              </a:ext>
            </a:extLst>
          </p:cNvPr>
          <p:cNvSpPr txBox="1"/>
          <p:nvPr/>
        </p:nvSpPr>
        <p:spPr>
          <a:xfrm>
            <a:off x="9592887" y="1296953"/>
            <a:ext cx="2599113" cy="5788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Overlay reads with each de novo assembled solution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3E7BB4-7E01-CD4E-AE29-F979BFC625E3}"/>
              </a:ext>
            </a:extLst>
          </p:cNvPr>
          <p:cNvSpPr txBox="1"/>
          <p:nvPr/>
        </p:nvSpPr>
        <p:spPr>
          <a:xfrm>
            <a:off x="622591" y="1809498"/>
            <a:ext cx="1754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CACTGTG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BC6225-E805-414F-B50E-A88FFAC37C21}"/>
              </a:ext>
            </a:extLst>
          </p:cNvPr>
          <p:cNvSpPr txBox="1"/>
          <p:nvPr/>
        </p:nvSpPr>
        <p:spPr>
          <a:xfrm>
            <a:off x="5060909" y="1432505"/>
            <a:ext cx="311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of the de novo assembled solutions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CB9C2B-65AF-4348-ADF4-87B8205EFEF5}"/>
              </a:ext>
            </a:extLst>
          </p:cNvPr>
          <p:cNvSpPr txBox="1"/>
          <p:nvPr/>
        </p:nvSpPr>
        <p:spPr>
          <a:xfrm>
            <a:off x="5060909" y="1947996"/>
            <a:ext cx="140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of the reads</a:t>
            </a:r>
          </a:p>
        </p:txBody>
      </p:sp>
    </p:spTree>
    <p:extLst>
      <p:ext uri="{BB962C8B-B14F-4D97-AF65-F5344CB8AC3E}">
        <p14:creationId xmlns:p14="http://schemas.microsoft.com/office/powerpoint/2010/main" val="355244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6C1F80-B0BB-3845-AE24-9CCEF1D3DB7B}"/>
              </a:ext>
            </a:extLst>
          </p:cNvPr>
          <p:cNvSpPr txBox="1"/>
          <p:nvPr/>
        </p:nvSpPr>
        <p:spPr>
          <a:xfrm>
            <a:off x="9592887" y="1296953"/>
            <a:ext cx="2599113" cy="5788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Overlay reads with each de novo assembled solution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F1F1AA-2C2F-CF4E-8B19-6C5957D1B83D}"/>
              </a:ext>
            </a:extLst>
          </p:cNvPr>
          <p:cNvSpPr txBox="1"/>
          <p:nvPr/>
        </p:nvSpPr>
        <p:spPr>
          <a:xfrm>
            <a:off x="9592886" y="2121446"/>
            <a:ext cx="2599113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overlap frequency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86E87B-8ED1-5B40-A37C-2FB90A3313A0}"/>
              </a:ext>
            </a:extLst>
          </p:cNvPr>
          <p:cNvSpPr txBox="1"/>
          <p:nvPr/>
        </p:nvSpPr>
        <p:spPr>
          <a:xfrm>
            <a:off x="9592887" y="2707576"/>
            <a:ext cx="2599113" cy="5788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Multiply by earlier generated dyad breakage probabilities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697731-1AAD-E542-A474-597E244A6727}"/>
              </a:ext>
            </a:extLst>
          </p:cNvPr>
          <p:cNvSpPr txBox="1"/>
          <p:nvPr/>
        </p:nvSpPr>
        <p:spPr>
          <a:xfrm>
            <a:off x="-60754" y="3242206"/>
            <a:ext cx="366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Breakage Probability Reference Table for Dyads:</a:t>
            </a:r>
          </a:p>
          <a:p>
            <a:endParaRPr lang="en-US" sz="1400" dirty="0"/>
          </a:p>
        </p:txBody>
      </p:sp>
      <p:graphicFrame>
        <p:nvGraphicFramePr>
          <p:cNvPr id="93" name="Table 26">
            <a:extLst>
              <a:ext uri="{FF2B5EF4-FFF2-40B4-BE49-F238E27FC236}">
                <a16:creationId xmlns:a16="http://schemas.microsoft.com/office/drawing/2014/main" id="{A9586106-ED21-954C-A31A-A2FEBD4A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97582"/>
              </p:ext>
            </p:extLst>
          </p:nvPr>
        </p:nvGraphicFramePr>
        <p:xfrm>
          <a:off x="14529" y="3581003"/>
          <a:ext cx="4053330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0666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4209232673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3653279767"/>
                    </a:ext>
                  </a:extLst>
                </a:gridCol>
                <a:gridCol w="810666">
                  <a:extLst>
                    <a:ext uri="{9D8B030D-6E8A-4147-A177-3AD203B41FA5}">
                      <a16:colId xmlns:a16="http://schemas.microsoft.com/office/drawing/2014/main" val="29630958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Dyad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RevComp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P(Breakage)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baseline="0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1</a:t>
                      </a:r>
                      <a:endParaRPr lang="en-GB" sz="12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AT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CG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5159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969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GC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7803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TA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P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</a:t>
                      </a:r>
                      <a:r>
                        <a:rPr lang="en-GB" sz="1200" u="none" strike="noStrike" dirty="0">
                          <a:effectLst/>
                        </a:rPr>
                        <a:t>X</a:t>
                      </a:r>
                      <a:r>
                        <a:rPr lang="en-GB" sz="1200" u="none" strike="noStrike" baseline="-25000" dirty="0">
                          <a:effectLst/>
                        </a:rPr>
                        <a:t>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935357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∑(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en-GB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en-GB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GB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7523124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8F27D-F990-A54A-9DE9-A42F8A735C48}"/>
              </a:ext>
            </a:extLst>
          </p:cNvPr>
          <p:cNvCxnSpPr>
            <a:cxnSpLocks/>
            <a:stCxn id="131" idx="2"/>
            <a:endCxn id="87" idx="0"/>
          </p:cNvCxnSpPr>
          <p:nvPr/>
        </p:nvCxnSpPr>
        <p:spPr>
          <a:xfrm flipH="1">
            <a:off x="10892443" y="1875835"/>
            <a:ext cx="1" cy="2456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55B8D73-7002-F647-AE4B-141D29858318}"/>
              </a:ext>
            </a:extLst>
          </p:cNvPr>
          <p:cNvCxnSpPr>
            <a:cxnSpLocks/>
          </p:cNvCxnSpPr>
          <p:nvPr/>
        </p:nvCxnSpPr>
        <p:spPr>
          <a:xfrm flipH="1">
            <a:off x="10892442" y="2461965"/>
            <a:ext cx="1" cy="2456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0176AF-618E-4F4A-96D3-5CFF08C056E6}"/>
              </a:ext>
            </a:extLst>
          </p:cNvPr>
          <p:cNvSpPr txBox="1"/>
          <p:nvPr/>
        </p:nvSpPr>
        <p:spPr>
          <a:xfrm>
            <a:off x="4928" y="1296953"/>
            <a:ext cx="491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</a:t>
            </a:r>
            <a:r>
              <a:rPr lang="en-US" sz="3200" dirty="0">
                <a:solidFill>
                  <a:srgbClr val="FF0000"/>
                </a:solidFill>
              </a:rPr>
              <a:t>GC</a:t>
            </a:r>
            <a:r>
              <a:rPr lang="en-US" sz="3200" dirty="0"/>
              <a:t>ACTGT</a:t>
            </a:r>
            <a:r>
              <a:rPr lang="en-US" sz="3200" dirty="0">
                <a:solidFill>
                  <a:srgbClr val="FF0000"/>
                </a:solidFill>
              </a:rPr>
              <a:t>GG</a:t>
            </a:r>
            <a:r>
              <a:rPr lang="en-US" sz="3200" dirty="0"/>
              <a:t>CACAACCTAG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6171F-44EF-6C4B-B3C2-6CAB9FBA410A}"/>
              </a:ext>
            </a:extLst>
          </p:cNvPr>
          <p:cNvSpPr txBox="1"/>
          <p:nvPr/>
        </p:nvSpPr>
        <p:spPr>
          <a:xfrm>
            <a:off x="622591" y="1809498"/>
            <a:ext cx="1754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ACTGT</a:t>
            </a:r>
            <a:r>
              <a:rPr lang="en-US" sz="32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6C4D6149-E60F-8147-86BE-5B276D9F3E58}"/>
              </a:ext>
            </a:extLst>
          </p:cNvPr>
          <p:cNvSpPr/>
          <p:nvPr/>
        </p:nvSpPr>
        <p:spPr>
          <a:xfrm>
            <a:off x="487419" y="1146169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Lightning Bolt 30">
            <a:extLst>
              <a:ext uri="{FF2B5EF4-FFF2-40B4-BE49-F238E27FC236}">
                <a16:creationId xmlns:a16="http://schemas.microsoft.com/office/drawing/2014/main" id="{A1A870A8-EBA4-DF42-8097-2D77EDE77036}"/>
              </a:ext>
            </a:extLst>
          </p:cNvPr>
          <p:cNvSpPr/>
          <p:nvPr/>
        </p:nvSpPr>
        <p:spPr>
          <a:xfrm>
            <a:off x="2041194" y="1126254"/>
            <a:ext cx="267369" cy="307473"/>
          </a:xfrm>
          <a:prstGeom prst="lightningBol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B5FA91-56E9-6849-9B3F-5EC6B78A047A}"/>
              </a:ext>
            </a:extLst>
          </p:cNvPr>
          <p:cNvSpPr txBox="1"/>
          <p:nvPr/>
        </p:nvSpPr>
        <p:spPr>
          <a:xfrm>
            <a:off x="5060909" y="1432505"/>
            <a:ext cx="311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of the de novo assembled solutions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FE32F5-AC56-F04F-998C-0EBBFE3A2986}"/>
              </a:ext>
            </a:extLst>
          </p:cNvPr>
          <p:cNvSpPr txBox="1"/>
          <p:nvPr/>
        </p:nvSpPr>
        <p:spPr>
          <a:xfrm>
            <a:off x="5060909" y="1947996"/>
            <a:ext cx="140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of the reads</a:t>
            </a:r>
          </a:p>
        </p:txBody>
      </p:sp>
    </p:spTree>
    <p:extLst>
      <p:ext uri="{BB962C8B-B14F-4D97-AF65-F5344CB8AC3E}">
        <p14:creationId xmlns:p14="http://schemas.microsoft.com/office/powerpoint/2010/main" val="409726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6C1F80-B0BB-3845-AE24-9CCEF1D3DB7B}"/>
              </a:ext>
            </a:extLst>
          </p:cNvPr>
          <p:cNvSpPr txBox="1"/>
          <p:nvPr/>
        </p:nvSpPr>
        <p:spPr>
          <a:xfrm>
            <a:off x="9077879" y="1296953"/>
            <a:ext cx="3114121" cy="57888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Overlay each de novo assembled solution with the reference sequence</a:t>
            </a:r>
          </a:p>
        </p:txBody>
      </p:sp>
      <p:graphicFrame>
        <p:nvGraphicFramePr>
          <p:cNvPr id="93" name="Table 26">
            <a:extLst>
              <a:ext uri="{FF2B5EF4-FFF2-40B4-BE49-F238E27FC236}">
                <a16:creationId xmlns:a16="http://schemas.microsoft.com/office/drawing/2014/main" id="{A9586106-ED21-954C-A31A-A2FEBD4A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99604"/>
              </p:ext>
            </p:extLst>
          </p:nvPr>
        </p:nvGraphicFramePr>
        <p:xfrm>
          <a:off x="32388" y="3572690"/>
          <a:ext cx="4075804" cy="1422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7902">
                  <a:extLst>
                    <a:ext uri="{9D8B030D-6E8A-4147-A177-3AD203B41FA5}">
                      <a16:colId xmlns:a16="http://schemas.microsoft.com/office/drawing/2014/main" val="3918461161"/>
                    </a:ext>
                  </a:extLst>
                </a:gridCol>
                <a:gridCol w="2037902">
                  <a:extLst>
                    <a:ext uri="{9D8B030D-6E8A-4147-A177-3AD203B41FA5}">
                      <a16:colId xmlns:a16="http://schemas.microsoft.com/office/drawing/2014/main" val="12134037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Metric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Score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898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Local 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4128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Global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198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Local-Global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2945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Global-Local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10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order k-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meric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signature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033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Score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∑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GB" sz="12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92529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2B5FA91-56E9-6849-9B3F-5EC6B78A047A}"/>
              </a:ext>
            </a:extLst>
          </p:cNvPr>
          <p:cNvSpPr txBox="1"/>
          <p:nvPr/>
        </p:nvSpPr>
        <p:spPr>
          <a:xfrm>
            <a:off x="5674701" y="1428686"/>
            <a:ext cx="165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sequence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FE32F5-AC56-F04F-998C-0EBBFE3A2986}"/>
              </a:ext>
            </a:extLst>
          </p:cNvPr>
          <p:cNvSpPr txBox="1"/>
          <p:nvPr/>
        </p:nvSpPr>
        <p:spPr>
          <a:xfrm>
            <a:off x="5674701" y="1946505"/>
            <a:ext cx="311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 of the de novo assembled solutions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A8517-D84E-CB4E-9514-A0A5B8A94B4E}"/>
              </a:ext>
            </a:extLst>
          </p:cNvPr>
          <p:cNvSpPr txBox="1"/>
          <p:nvPr/>
        </p:nvSpPr>
        <p:spPr>
          <a:xfrm>
            <a:off x="4928" y="1296953"/>
            <a:ext cx="5727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ATGCACTGTGGCACAACCTA</a:t>
            </a:r>
            <a:r>
              <a:rPr lang="en-US" sz="3200" dirty="0"/>
              <a:t>TTGTG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B2FCE-3668-C748-94EB-08AC67E6B23F}"/>
              </a:ext>
            </a:extLst>
          </p:cNvPr>
          <p:cNvSpPr txBox="1"/>
          <p:nvPr/>
        </p:nvSpPr>
        <p:spPr>
          <a:xfrm>
            <a:off x="15762" y="1809498"/>
            <a:ext cx="4916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ATGCACTGTGGCACAACCTA</a:t>
            </a:r>
            <a:r>
              <a:rPr lang="en-US" sz="3200" dirty="0"/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D2E158-7DC8-8040-97A1-6193276A22F4}"/>
              </a:ext>
            </a:extLst>
          </p:cNvPr>
          <p:cNvSpPr txBox="1"/>
          <p:nvPr/>
        </p:nvSpPr>
        <p:spPr>
          <a:xfrm>
            <a:off x="9077879" y="2157159"/>
            <a:ext cx="3114121" cy="3405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Obtain alignment scores and sum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F42F32-27BC-9040-B353-A9366BA83FAB}"/>
              </a:ext>
            </a:extLst>
          </p:cNvPr>
          <p:cNvCxnSpPr>
            <a:cxnSpLocks/>
            <a:stCxn id="131" idx="2"/>
            <a:endCxn id="37" idx="0"/>
          </p:cNvCxnSpPr>
          <p:nvPr/>
        </p:nvCxnSpPr>
        <p:spPr>
          <a:xfrm>
            <a:off x="10634940" y="1875835"/>
            <a:ext cx="0" cy="2813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FC81F2B-D978-3C4D-A599-165BE4892F66}"/>
              </a:ext>
            </a:extLst>
          </p:cNvPr>
          <p:cNvSpPr txBox="1"/>
          <p:nvPr/>
        </p:nvSpPr>
        <p:spPr>
          <a:xfrm>
            <a:off x="-60754" y="3242206"/>
            <a:ext cx="28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Pairwise Alignment Scoring Function:</a:t>
            </a:r>
          </a:p>
        </p:txBody>
      </p:sp>
    </p:spTree>
    <p:extLst>
      <p:ext uri="{BB962C8B-B14F-4D97-AF65-F5344CB8AC3E}">
        <p14:creationId xmlns:p14="http://schemas.microsoft.com/office/powerpoint/2010/main" val="116815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266A6-3DD0-384F-AE17-1799EB48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5" y="1577610"/>
            <a:ext cx="7872390" cy="47234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44D162-0D35-8344-9D8B-0A09D670EFD4}"/>
              </a:ext>
            </a:extLst>
          </p:cNvPr>
          <p:cNvSpPr txBox="1"/>
          <p:nvPr/>
        </p:nvSpPr>
        <p:spPr>
          <a:xfrm>
            <a:off x="8205362" y="2526174"/>
            <a:ext cx="3787130" cy="28263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correlation between breakage probability scores &amp; pairwise alignment scores (Fig.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exists between assembled sequence length &amp; breakage probability scores (Fig. A)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2249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C266A6-3DD0-384F-AE17-1799EB48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5" y="1577610"/>
            <a:ext cx="7872390" cy="47234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244D162-0D35-8344-9D8B-0A09D670EFD4}"/>
              </a:ext>
            </a:extLst>
          </p:cNvPr>
          <p:cNvSpPr txBox="1"/>
          <p:nvPr/>
        </p:nvSpPr>
        <p:spPr>
          <a:xfrm>
            <a:off x="8205362" y="2526174"/>
            <a:ext cx="3787130" cy="282630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correlation between breakage probability scores &amp; pairwise alignment scores (Fig.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exists between assembled sequence length &amp; breakage probability scores (Fig.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Varying breakage probability scores, despite approx. same assembled sequence length (red box)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398920-8A8C-924E-9029-4A2720C36629}"/>
              </a:ext>
            </a:extLst>
          </p:cNvPr>
          <p:cNvSpPr/>
          <p:nvPr/>
        </p:nvSpPr>
        <p:spPr>
          <a:xfrm>
            <a:off x="2443942" y="2086495"/>
            <a:ext cx="939338" cy="34082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4D162-0D35-8344-9D8B-0A09D670EFD4}"/>
              </a:ext>
            </a:extLst>
          </p:cNvPr>
          <p:cNvSpPr txBox="1"/>
          <p:nvPr/>
        </p:nvSpPr>
        <p:spPr>
          <a:xfrm>
            <a:off x="8205362" y="2526174"/>
            <a:ext cx="3787130" cy="1736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Global, Global-Local, </a:t>
            </a:r>
            <a:r>
              <a:rPr lang="en-US" sz="1600" dirty="0" err="1"/>
              <a:t>Kmer</a:t>
            </a:r>
            <a:r>
              <a:rPr lang="en-US" sz="1600" dirty="0"/>
              <a:t> show higher correlation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45727-CA05-844F-90ED-825764AC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1" y="1507567"/>
            <a:ext cx="78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680E98-8093-FC48-B501-BE6847AE9DB6}"/>
              </a:ext>
            </a:extLst>
          </p:cNvPr>
          <p:cNvSpPr/>
          <p:nvPr/>
        </p:nvSpPr>
        <p:spPr>
          <a:xfrm>
            <a:off x="0" y="554003"/>
            <a:ext cx="12192000" cy="6234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A42CD58-3204-F346-9E31-AA9291E67277}"/>
              </a:ext>
            </a:extLst>
          </p:cNvPr>
          <p:cNvSpPr/>
          <p:nvPr/>
        </p:nvSpPr>
        <p:spPr>
          <a:xfrm>
            <a:off x="2523289" y="556956"/>
            <a:ext cx="6828529" cy="6234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0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Outline of the Assembly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097B7-5F64-7B41-A29D-69B86FE06234}"/>
              </a:ext>
            </a:extLst>
          </p:cNvPr>
          <p:cNvSpPr txBox="1"/>
          <p:nvPr/>
        </p:nvSpPr>
        <p:spPr>
          <a:xfrm>
            <a:off x="0" y="600407"/>
            <a:ext cx="17715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Random Seq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A7E49-9AFC-4F4A-8A0E-FBA2BDDDBB64}"/>
              </a:ext>
            </a:extLst>
          </p:cNvPr>
          <p:cNvSpPr txBox="1"/>
          <p:nvPr/>
        </p:nvSpPr>
        <p:spPr>
          <a:xfrm>
            <a:off x="2523289" y="600407"/>
            <a:ext cx="13213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Reads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F7B5A-67A5-A64D-A191-40173D55F11D}"/>
              </a:ext>
            </a:extLst>
          </p:cNvPr>
          <p:cNvSpPr txBox="1"/>
          <p:nvPr/>
        </p:nvSpPr>
        <p:spPr>
          <a:xfrm>
            <a:off x="4596391" y="600406"/>
            <a:ext cx="19525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 Assembly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E40-CB50-2340-83EF-B2A9C41AF7EB}"/>
              </a:ext>
            </a:extLst>
          </p:cNvPr>
          <p:cNvSpPr txBox="1"/>
          <p:nvPr/>
        </p:nvSpPr>
        <p:spPr>
          <a:xfrm>
            <a:off x="7300755" y="600405"/>
            <a:ext cx="2115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Breakage Probability Scoring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8F9B8-D909-274F-AAA9-79D45DB704B0}"/>
              </a:ext>
            </a:extLst>
          </p:cNvPr>
          <p:cNvSpPr txBox="1"/>
          <p:nvPr/>
        </p:nvSpPr>
        <p:spPr>
          <a:xfrm>
            <a:off x="10167920" y="600404"/>
            <a:ext cx="202408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Pairwise Alignment Scoring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0F0C28-4796-3C4A-8E00-237CD3E4558E}"/>
              </a:ext>
            </a:extLst>
          </p:cNvPr>
          <p:cNvSpPr/>
          <p:nvPr/>
        </p:nvSpPr>
        <p:spPr>
          <a:xfrm>
            <a:off x="1830150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DB65DBA-B92F-9445-B2F9-13B131803E0B}"/>
              </a:ext>
            </a:extLst>
          </p:cNvPr>
          <p:cNvSpPr/>
          <p:nvPr/>
        </p:nvSpPr>
        <p:spPr>
          <a:xfrm>
            <a:off x="3923960" y="677827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E2E4DA-F59F-4D4C-8E79-CCE5D425CC43}"/>
              </a:ext>
            </a:extLst>
          </p:cNvPr>
          <p:cNvSpPr/>
          <p:nvPr/>
        </p:nvSpPr>
        <p:spPr>
          <a:xfrm>
            <a:off x="6617970" y="673840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7134EA3-8485-D746-B5C8-5B1A9BD43334}"/>
              </a:ext>
            </a:extLst>
          </p:cNvPr>
          <p:cNvSpPr/>
          <p:nvPr/>
        </p:nvSpPr>
        <p:spPr>
          <a:xfrm>
            <a:off x="9485135" y="673501"/>
            <a:ext cx="613792" cy="14114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A2583-D583-F740-85F7-1CBAE41B8FC4}"/>
              </a:ext>
            </a:extLst>
          </p:cNvPr>
          <p:cNvSpPr txBox="1"/>
          <p:nvPr/>
        </p:nvSpPr>
        <p:spPr>
          <a:xfrm>
            <a:off x="2523289" y="889162"/>
            <a:ext cx="7659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De Novo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962B9-3F3E-C047-8FD8-F7DB61C44119}"/>
              </a:ext>
            </a:extLst>
          </p:cNvPr>
          <p:cNvSpPr txBox="1"/>
          <p:nvPr/>
        </p:nvSpPr>
        <p:spPr>
          <a:xfrm>
            <a:off x="9344750" y="8858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05AB-CFA7-F44F-A96B-6EF36EC36086}"/>
              </a:ext>
            </a:extLst>
          </p:cNvPr>
          <p:cNvSpPr txBox="1"/>
          <p:nvPr/>
        </p:nvSpPr>
        <p:spPr>
          <a:xfrm>
            <a:off x="0" y="888020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accent1"/>
                </a:solidFill>
              </a:rPr>
              <a:t>A Priori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44D162-0D35-8344-9D8B-0A09D670EFD4}"/>
              </a:ext>
            </a:extLst>
          </p:cNvPr>
          <p:cNvSpPr txBox="1"/>
          <p:nvPr/>
        </p:nvSpPr>
        <p:spPr>
          <a:xfrm>
            <a:off x="8205362" y="2526174"/>
            <a:ext cx="3787130" cy="1736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Global, Global-Local, </a:t>
            </a:r>
            <a:r>
              <a:rPr lang="en-US" sz="1600" dirty="0" err="1"/>
              <a:t>Kmer</a:t>
            </a:r>
            <a:r>
              <a:rPr lang="en-US" sz="1600" dirty="0"/>
              <a:t> show higher correlation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Local, Local-Global show higher correlation coefficients with longer read length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903282-BC8B-0147-A36D-CA0BA807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" y="1502208"/>
            <a:ext cx="7799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0" y="44067"/>
            <a:ext cx="8458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Next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E99E0-B28D-B74F-854C-366C73862625}"/>
              </a:ext>
            </a:extLst>
          </p:cNvPr>
          <p:cNvSpPr txBox="1"/>
          <p:nvPr/>
        </p:nvSpPr>
        <p:spPr>
          <a:xfrm>
            <a:off x="991541" y="613267"/>
            <a:ext cx="4608689" cy="5278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Literature</a:t>
            </a:r>
            <a:endParaRPr 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C110D-C789-2245-BD40-4DA8BE4951CF}"/>
              </a:ext>
            </a:extLst>
          </p:cNvPr>
          <p:cNvSpPr txBox="1"/>
          <p:nvPr/>
        </p:nvSpPr>
        <p:spPr>
          <a:xfrm>
            <a:off x="6591771" y="613267"/>
            <a:ext cx="4608689" cy="5278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My Model</a:t>
            </a:r>
            <a:endParaRPr 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8488E-7BD6-A14C-AFFA-AE5D147F83E3}"/>
              </a:ext>
            </a:extLst>
          </p:cNvPr>
          <p:cNvSpPr txBox="1"/>
          <p:nvPr/>
        </p:nvSpPr>
        <p:spPr>
          <a:xfrm>
            <a:off x="991540" y="1156273"/>
            <a:ext cx="4608689" cy="2860358"/>
          </a:xfrm>
          <a:prstGeom prst="round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Alignment Scoring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state-of-the-art alignment scoring algorithms and see their use of metrics to determine ”the best solution”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Human Genome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ATGC composition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Dyad breakage probabilities for read generations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435BA-885E-F743-A483-FCF0F7E09B20}"/>
              </a:ext>
            </a:extLst>
          </p:cNvPr>
          <p:cNvSpPr txBox="1"/>
          <p:nvPr/>
        </p:nvSpPr>
        <p:spPr>
          <a:xfrm>
            <a:off x="6591770" y="1141071"/>
            <a:ext cx="4608689" cy="2247424"/>
          </a:xfrm>
          <a:prstGeom prst="round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Scoring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single breakage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only top 50% of de novo assembled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Normalise</a:t>
            </a:r>
            <a:r>
              <a:rPr lang="en-US" dirty="0"/>
              <a:t> the breakage probability scores (to ignore the effect of length on the overall breakage probability score)</a:t>
            </a:r>
          </a:p>
        </p:txBody>
      </p:sp>
    </p:spTree>
    <p:extLst>
      <p:ext uri="{BB962C8B-B14F-4D97-AF65-F5344CB8AC3E}">
        <p14:creationId xmlns:p14="http://schemas.microsoft.com/office/powerpoint/2010/main" val="259088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38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3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2BA4D2-6A91-1044-8189-9D54CE7BB439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54E92-7132-7444-9C9D-EA4D9CDE60D1}"/>
              </a:ext>
            </a:extLst>
          </p:cNvPr>
          <p:cNvSpPr/>
          <p:nvPr/>
        </p:nvSpPr>
        <p:spPr>
          <a:xfrm>
            <a:off x="3820887" y="553998"/>
            <a:ext cx="4550228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A4357-6693-EF44-90D5-F66412178EE4}"/>
              </a:ext>
            </a:extLst>
          </p:cNvPr>
          <p:cNvSpPr txBox="1"/>
          <p:nvPr/>
        </p:nvSpPr>
        <p:spPr>
          <a:xfrm>
            <a:off x="4028126" y="592469"/>
            <a:ext cx="4135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Outline of the Assembly 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3C2FE-A60F-BD4C-A6DF-54DE5DA94514}"/>
              </a:ext>
            </a:extLst>
          </p:cNvPr>
          <p:cNvSpPr txBox="1"/>
          <p:nvPr/>
        </p:nvSpPr>
        <p:spPr>
          <a:xfrm>
            <a:off x="391052" y="592469"/>
            <a:ext cx="2959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Background Information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0D1C070-3948-514D-A761-7E30720C1D81}"/>
              </a:ext>
            </a:extLst>
          </p:cNvPr>
          <p:cNvSpPr/>
          <p:nvPr/>
        </p:nvSpPr>
        <p:spPr>
          <a:xfrm>
            <a:off x="27100" y="1107996"/>
            <a:ext cx="3820887" cy="20145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novo assembly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Bruijn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Our hypothesis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E8A98D5-6F2D-9440-8B4B-864ADD588B88}"/>
              </a:ext>
            </a:extLst>
          </p:cNvPr>
          <p:cNvSpPr/>
          <p:nvPr/>
        </p:nvSpPr>
        <p:spPr>
          <a:xfrm>
            <a:off x="3615801" y="879637"/>
            <a:ext cx="3820887" cy="310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Seq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Reads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Bruijn Graph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Alignment Scoring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1B0E2-8512-1D4E-9E4A-B322B866F2CB}"/>
              </a:ext>
            </a:extLst>
          </p:cNvPr>
          <p:cNvSpPr txBox="1"/>
          <p:nvPr/>
        </p:nvSpPr>
        <p:spPr>
          <a:xfrm>
            <a:off x="9677858" y="592469"/>
            <a:ext cx="1404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9010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3820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2BA4D2-6A91-1044-8189-9D54CE7BB439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54E92-7132-7444-9C9D-EA4D9CDE60D1}"/>
              </a:ext>
            </a:extLst>
          </p:cNvPr>
          <p:cNvSpPr/>
          <p:nvPr/>
        </p:nvSpPr>
        <p:spPr>
          <a:xfrm>
            <a:off x="8610599" y="553998"/>
            <a:ext cx="358139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18500-BD70-3241-A93F-1C7B0FDE4F64}"/>
              </a:ext>
            </a:extLst>
          </p:cNvPr>
          <p:cNvSpPr txBox="1"/>
          <p:nvPr/>
        </p:nvSpPr>
        <p:spPr>
          <a:xfrm>
            <a:off x="4028126" y="592469"/>
            <a:ext cx="4135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Outline of the Assembly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757CF-0401-344C-A559-83779D6B48DF}"/>
              </a:ext>
            </a:extLst>
          </p:cNvPr>
          <p:cNvSpPr txBox="1"/>
          <p:nvPr/>
        </p:nvSpPr>
        <p:spPr>
          <a:xfrm>
            <a:off x="391052" y="592469"/>
            <a:ext cx="2959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Background Information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D3ADBA-7146-7648-8524-D2853A93EB34}"/>
              </a:ext>
            </a:extLst>
          </p:cNvPr>
          <p:cNvSpPr/>
          <p:nvPr/>
        </p:nvSpPr>
        <p:spPr>
          <a:xfrm>
            <a:off x="27100" y="1107996"/>
            <a:ext cx="3820887" cy="20145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novo assembly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Bruijn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Our hypothesis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3154CB-CE80-2045-9D6A-D2496554A010}"/>
              </a:ext>
            </a:extLst>
          </p:cNvPr>
          <p:cNvSpPr/>
          <p:nvPr/>
        </p:nvSpPr>
        <p:spPr>
          <a:xfrm>
            <a:off x="3615801" y="879637"/>
            <a:ext cx="3820887" cy="310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Random Seq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Reads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 Bruijn Graph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Alignment Scoring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AF280B-230F-3A4E-B580-9DFD8EBA5B4A}"/>
              </a:ext>
            </a:extLst>
          </p:cNvPr>
          <p:cNvSpPr/>
          <p:nvPr/>
        </p:nvSpPr>
        <p:spPr>
          <a:xfrm>
            <a:off x="8576199" y="1013270"/>
            <a:ext cx="3820887" cy="31021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Literature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Alignment Scoring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Human Genome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My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Alignment Scoring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D2934-6559-C249-B6C9-196B1BE12BED}"/>
              </a:ext>
            </a:extLst>
          </p:cNvPr>
          <p:cNvSpPr txBox="1"/>
          <p:nvPr/>
        </p:nvSpPr>
        <p:spPr>
          <a:xfrm>
            <a:off x="9677858" y="592469"/>
            <a:ext cx="1404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0578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4E1BA5-74EC-7940-8206-E1788C47869E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2B5DE1-C782-464C-AB6A-1DCA2BF6A14C}"/>
              </a:ext>
            </a:extLst>
          </p:cNvPr>
          <p:cNvGrpSpPr/>
          <p:nvPr/>
        </p:nvGrpSpPr>
        <p:grpSpPr>
          <a:xfrm>
            <a:off x="837487" y="2649204"/>
            <a:ext cx="10007125" cy="458624"/>
            <a:chOff x="837488" y="965675"/>
            <a:chExt cx="10007125" cy="45862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159175-E4F4-3244-A0FB-BC8551314E10}"/>
                </a:ext>
              </a:extLst>
            </p:cNvPr>
            <p:cNvCxnSpPr/>
            <p:nvPr/>
          </p:nvCxnSpPr>
          <p:spPr>
            <a:xfrm>
              <a:off x="837488" y="965675"/>
              <a:ext cx="1000712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019FCC-A0B7-464D-8958-C97F0B9D38D3}"/>
                </a:ext>
              </a:extLst>
            </p:cNvPr>
            <p:cNvCxnSpPr/>
            <p:nvPr/>
          </p:nvCxnSpPr>
          <p:spPr>
            <a:xfrm>
              <a:off x="837488" y="1118075"/>
              <a:ext cx="1000712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8C1F12-F01D-5F4D-B68A-50FFB9F33AFB}"/>
                </a:ext>
              </a:extLst>
            </p:cNvPr>
            <p:cNvCxnSpPr/>
            <p:nvPr/>
          </p:nvCxnSpPr>
          <p:spPr>
            <a:xfrm>
              <a:off x="837488" y="1271899"/>
              <a:ext cx="1000712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F459DE5-E104-0748-B67C-9130A2C96992}"/>
                </a:ext>
              </a:extLst>
            </p:cNvPr>
            <p:cNvCxnSpPr/>
            <p:nvPr/>
          </p:nvCxnSpPr>
          <p:spPr>
            <a:xfrm>
              <a:off x="837488" y="1424299"/>
              <a:ext cx="10007125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23B6FB-C90F-E34C-A283-5B9D47957B36}"/>
              </a:ext>
            </a:extLst>
          </p:cNvPr>
          <p:cNvCxnSpPr/>
          <p:nvPr/>
        </p:nvCxnSpPr>
        <p:spPr>
          <a:xfrm>
            <a:off x="837488" y="1685625"/>
            <a:ext cx="1000712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69E461-79F1-3E47-918B-5B2E2A6BBFE5}"/>
              </a:ext>
            </a:extLst>
          </p:cNvPr>
          <p:cNvSpPr txBox="1"/>
          <p:nvPr/>
        </p:nvSpPr>
        <p:spPr>
          <a:xfrm>
            <a:off x="760575" y="119432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Genome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AA27E6-1AA5-0A49-96A5-0F49360A7D84}"/>
              </a:ext>
            </a:extLst>
          </p:cNvPr>
          <p:cNvSpPr txBox="1"/>
          <p:nvPr/>
        </p:nvSpPr>
        <p:spPr>
          <a:xfrm>
            <a:off x="760575" y="2151789"/>
            <a:ext cx="4321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Multiple identical copies of the genome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B68EDE-8900-0B43-92FA-E093C3FBBA03}"/>
              </a:ext>
            </a:extLst>
          </p:cNvPr>
          <p:cNvCxnSpPr>
            <a:cxnSpLocks/>
          </p:cNvCxnSpPr>
          <p:nvPr/>
        </p:nvCxnSpPr>
        <p:spPr>
          <a:xfrm>
            <a:off x="837487" y="41646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29AC5-26E3-274D-8EF1-EA27C45E5EF6}"/>
              </a:ext>
            </a:extLst>
          </p:cNvPr>
          <p:cNvCxnSpPr>
            <a:cxnSpLocks/>
          </p:cNvCxnSpPr>
          <p:nvPr/>
        </p:nvCxnSpPr>
        <p:spPr>
          <a:xfrm>
            <a:off x="921869" y="4317018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429A3B-0024-0748-A336-81A338F82A52}"/>
              </a:ext>
            </a:extLst>
          </p:cNvPr>
          <p:cNvCxnSpPr>
            <a:cxnSpLocks/>
          </p:cNvCxnSpPr>
          <p:nvPr/>
        </p:nvCxnSpPr>
        <p:spPr>
          <a:xfrm>
            <a:off x="1142287" y="44694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02961F-3C09-8E4C-96AD-C447B7A4B8E1}"/>
              </a:ext>
            </a:extLst>
          </p:cNvPr>
          <p:cNvCxnSpPr>
            <a:cxnSpLocks/>
          </p:cNvCxnSpPr>
          <p:nvPr/>
        </p:nvCxnSpPr>
        <p:spPr>
          <a:xfrm>
            <a:off x="1563153" y="41646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442AB1-9800-AC45-BBD2-18127ED8CF03}"/>
              </a:ext>
            </a:extLst>
          </p:cNvPr>
          <p:cNvCxnSpPr>
            <a:cxnSpLocks/>
          </p:cNvCxnSpPr>
          <p:nvPr/>
        </p:nvCxnSpPr>
        <p:spPr>
          <a:xfrm>
            <a:off x="2662709" y="415539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8B10-B41A-CE49-BE43-5FD0E3D1D3D9}"/>
              </a:ext>
            </a:extLst>
          </p:cNvPr>
          <p:cNvCxnSpPr>
            <a:cxnSpLocks/>
          </p:cNvCxnSpPr>
          <p:nvPr/>
        </p:nvCxnSpPr>
        <p:spPr>
          <a:xfrm>
            <a:off x="2060931" y="44694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E44FD9-0FE6-8247-840B-7B1FBDCCF018}"/>
              </a:ext>
            </a:extLst>
          </p:cNvPr>
          <p:cNvCxnSpPr>
            <a:cxnSpLocks/>
          </p:cNvCxnSpPr>
          <p:nvPr/>
        </p:nvCxnSpPr>
        <p:spPr>
          <a:xfrm>
            <a:off x="921869" y="4604726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4C814C-2295-A64E-9CD2-A705E8316748}"/>
              </a:ext>
            </a:extLst>
          </p:cNvPr>
          <p:cNvCxnSpPr>
            <a:cxnSpLocks/>
          </p:cNvCxnSpPr>
          <p:nvPr/>
        </p:nvCxnSpPr>
        <p:spPr>
          <a:xfrm>
            <a:off x="1774298" y="4604726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B7A404-1B2D-894A-AAC5-21ECD375B327}"/>
              </a:ext>
            </a:extLst>
          </p:cNvPr>
          <p:cNvCxnSpPr>
            <a:cxnSpLocks/>
          </p:cNvCxnSpPr>
          <p:nvPr/>
        </p:nvCxnSpPr>
        <p:spPr>
          <a:xfrm>
            <a:off x="2815838" y="43170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26B254-0FCF-AB44-ABD2-8C13CD75FCE5}"/>
              </a:ext>
            </a:extLst>
          </p:cNvPr>
          <p:cNvCxnSpPr>
            <a:cxnSpLocks/>
          </p:cNvCxnSpPr>
          <p:nvPr/>
        </p:nvCxnSpPr>
        <p:spPr>
          <a:xfrm>
            <a:off x="3783635" y="4164618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05A941-D686-094C-A44D-FC44BC240339}"/>
              </a:ext>
            </a:extLst>
          </p:cNvPr>
          <p:cNvCxnSpPr>
            <a:cxnSpLocks/>
          </p:cNvCxnSpPr>
          <p:nvPr/>
        </p:nvCxnSpPr>
        <p:spPr>
          <a:xfrm>
            <a:off x="4173196" y="43170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F807E-4DF7-FE4B-88B9-3737F937F84F}"/>
              </a:ext>
            </a:extLst>
          </p:cNvPr>
          <p:cNvCxnSpPr>
            <a:cxnSpLocks/>
          </p:cNvCxnSpPr>
          <p:nvPr/>
        </p:nvCxnSpPr>
        <p:spPr>
          <a:xfrm>
            <a:off x="4668851" y="41646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98590D-EEE2-8048-BCE7-2DF7462AB051}"/>
              </a:ext>
            </a:extLst>
          </p:cNvPr>
          <p:cNvCxnSpPr>
            <a:cxnSpLocks/>
          </p:cNvCxnSpPr>
          <p:nvPr/>
        </p:nvCxnSpPr>
        <p:spPr>
          <a:xfrm>
            <a:off x="3994780" y="4604726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F84625-9B98-8C43-8D23-8F273EC3A6CB}"/>
              </a:ext>
            </a:extLst>
          </p:cNvPr>
          <p:cNvCxnSpPr>
            <a:cxnSpLocks/>
          </p:cNvCxnSpPr>
          <p:nvPr/>
        </p:nvCxnSpPr>
        <p:spPr>
          <a:xfrm>
            <a:off x="2789503" y="4604726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42555A-4893-2F4A-A211-29CAF32DE69E}"/>
              </a:ext>
            </a:extLst>
          </p:cNvPr>
          <p:cNvCxnSpPr>
            <a:cxnSpLocks/>
          </p:cNvCxnSpPr>
          <p:nvPr/>
        </p:nvCxnSpPr>
        <p:spPr>
          <a:xfrm>
            <a:off x="2735002" y="44694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9348AB-30FB-3146-B1FC-1BF3C6300DAA}"/>
              </a:ext>
            </a:extLst>
          </p:cNvPr>
          <p:cNvCxnSpPr>
            <a:cxnSpLocks/>
          </p:cNvCxnSpPr>
          <p:nvPr/>
        </p:nvCxnSpPr>
        <p:spPr>
          <a:xfrm>
            <a:off x="4928075" y="43170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60C09B-D797-AB40-9549-8E9D959AA1ED}"/>
              </a:ext>
            </a:extLst>
          </p:cNvPr>
          <p:cNvCxnSpPr>
            <a:cxnSpLocks/>
          </p:cNvCxnSpPr>
          <p:nvPr/>
        </p:nvCxnSpPr>
        <p:spPr>
          <a:xfrm>
            <a:off x="5423730" y="416461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228270-F128-A348-A540-EEDE6AFC974E}"/>
              </a:ext>
            </a:extLst>
          </p:cNvPr>
          <p:cNvCxnSpPr>
            <a:cxnSpLocks/>
          </p:cNvCxnSpPr>
          <p:nvPr/>
        </p:nvCxnSpPr>
        <p:spPr>
          <a:xfrm>
            <a:off x="5036292" y="4469418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A8F3243-D4A1-F948-BDD7-412BBDB94AC7}"/>
              </a:ext>
            </a:extLst>
          </p:cNvPr>
          <p:cNvCxnSpPr>
            <a:cxnSpLocks/>
          </p:cNvCxnSpPr>
          <p:nvPr/>
        </p:nvCxnSpPr>
        <p:spPr>
          <a:xfrm>
            <a:off x="5791199" y="4317018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906C6F-824C-E743-BEAA-60828A438989}"/>
              </a:ext>
            </a:extLst>
          </p:cNvPr>
          <p:cNvCxnSpPr>
            <a:cxnSpLocks/>
          </p:cNvCxnSpPr>
          <p:nvPr/>
        </p:nvCxnSpPr>
        <p:spPr>
          <a:xfrm>
            <a:off x="5315484" y="4604726"/>
            <a:ext cx="102264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0F010C-C957-AC4E-8196-144106607EC5}"/>
              </a:ext>
            </a:extLst>
          </p:cNvPr>
          <p:cNvCxnSpPr>
            <a:cxnSpLocks/>
          </p:cNvCxnSpPr>
          <p:nvPr/>
        </p:nvCxnSpPr>
        <p:spPr>
          <a:xfrm>
            <a:off x="6051497" y="44594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CD215C-9948-6D42-B35B-6744107CA215}"/>
              </a:ext>
            </a:extLst>
          </p:cNvPr>
          <p:cNvCxnSpPr>
            <a:cxnSpLocks/>
          </p:cNvCxnSpPr>
          <p:nvPr/>
        </p:nvCxnSpPr>
        <p:spPr>
          <a:xfrm>
            <a:off x="6516865" y="41546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817C55-659F-034E-A504-0D7888C896A7}"/>
              </a:ext>
            </a:extLst>
          </p:cNvPr>
          <p:cNvCxnSpPr>
            <a:cxnSpLocks/>
          </p:cNvCxnSpPr>
          <p:nvPr/>
        </p:nvCxnSpPr>
        <p:spPr>
          <a:xfrm>
            <a:off x="6906426" y="43070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60F6C1-7AE1-5A42-B519-908A31719B3E}"/>
              </a:ext>
            </a:extLst>
          </p:cNvPr>
          <p:cNvCxnSpPr>
            <a:cxnSpLocks/>
          </p:cNvCxnSpPr>
          <p:nvPr/>
        </p:nvCxnSpPr>
        <p:spPr>
          <a:xfrm>
            <a:off x="6906426" y="4154609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732CD2C-B640-054F-A588-154A1809FA81}"/>
              </a:ext>
            </a:extLst>
          </p:cNvPr>
          <p:cNvCxnSpPr>
            <a:cxnSpLocks/>
          </p:cNvCxnSpPr>
          <p:nvPr/>
        </p:nvCxnSpPr>
        <p:spPr>
          <a:xfrm>
            <a:off x="7014643" y="44594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4D7AFD-13C1-334C-8FF3-B45458CC51AC}"/>
              </a:ext>
            </a:extLst>
          </p:cNvPr>
          <p:cNvCxnSpPr>
            <a:cxnSpLocks/>
          </p:cNvCxnSpPr>
          <p:nvPr/>
        </p:nvCxnSpPr>
        <p:spPr>
          <a:xfrm>
            <a:off x="6728010" y="4594717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AF5A76-8C9B-A344-8912-63D37AE46E3A}"/>
              </a:ext>
            </a:extLst>
          </p:cNvPr>
          <p:cNvCxnSpPr>
            <a:cxnSpLocks/>
          </p:cNvCxnSpPr>
          <p:nvPr/>
        </p:nvCxnSpPr>
        <p:spPr>
          <a:xfrm>
            <a:off x="8421150" y="4145390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C550F9-0250-D043-89E2-8FD97A740181}"/>
              </a:ext>
            </a:extLst>
          </p:cNvPr>
          <p:cNvCxnSpPr>
            <a:cxnSpLocks/>
          </p:cNvCxnSpPr>
          <p:nvPr/>
        </p:nvCxnSpPr>
        <p:spPr>
          <a:xfrm>
            <a:off x="7853585" y="4460872"/>
            <a:ext cx="75701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C11F8C5-672A-214A-9FE0-72404BFF6DE5}"/>
              </a:ext>
            </a:extLst>
          </p:cNvPr>
          <p:cNvCxnSpPr>
            <a:cxnSpLocks/>
          </p:cNvCxnSpPr>
          <p:nvPr/>
        </p:nvCxnSpPr>
        <p:spPr>
          <a:xfrm>
            <a:off x="8574279" y="43070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788C25-1925-9941-97AD-860319BE2C5A}"/>
              </a:ext>
            </a:extLst>
          </p:cNvPr>
          <p:cNvCxnSpPr>
            <a:cxnSpLocks/>
          </p:cNvCxnSpPr>
          <p:nvPr/>
        </p:nvCxnSpPr>
        <p:spPr>
          <a:xfrm>
            <a:off x="8493443" y="4459409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799E413-9F21-E64F-939A-945092202F8E}"/>
              </a:ext>
            </a:extLst>
          </p:cNvPr>
          <p:cNvCxnSpPr>
            <a:cxnSpLocks/>
          </p:cNvCxnSpPr>
          <p:nvPr/>
        </p:nvCxnSpPr>
        <p:spPr>
          <a:xfrm>
            <a:off x="9289279" y="429779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CD1C6-8ED8-F948-A384-EC74ACF617DC}"/>
              </a:ext>
            </a:extLst>
          </p:cNvPr>
          <p:cNvCxnSpPr>
            <a:cxnSpLocks/>
          </p:cNvCxnSpPr>
          <p:nvPr/>
        </p:nvCxnSpPr>
        <p:spPr>
          <a:xfrm>
            <a:off x="9784934" y="414539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BC47F83-8C3B-EC40-9641-CEEC862F167D}"/>
              </a:ext>
            </a:extLst>
          </p:cNvPr>
          <p:cNvCxnSpPr>
            <a:cxnSpLocks/>
          </p:cNvCxnSpPr>
          <p:nvPr/>
        </p:nvCxnSpPr>
        <p:spPr>
          <a:xfrm>
            <a:off x="9365684" y="4440181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F379A5-420F-EA42-8B15-CA880117179F}"/>
              </a:ext>
            </a:extLst>
          </p:cNvPr>
          <p:cNvCxnSpPr>
            <a:cxnSpLocks/>
          </p:cNvCxnSpPr>
          <p:nvPr/>
        </p:nvCxnSpPr>
        <p:spPr>
          <a:xfrm>
            <a:off x="10152403" y="429779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9E4416-96F1-7841-B8A0-0BC6C6AB0B7F}"/>
              </a:ext>
            </a:extLst>
          </p:cNvPr>
          <p:cNvCxnSpPr>
            <a:cxnSpLocks/>
          </p:cNvCxnSpPr>
          <p:nvPr/>
        </p:nvCxnSpPr>
        <p:spPr>
          <a:xfrm>
            <a:off x="10126068" y="4585498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F2268A-D2C7-0648-88A8-CDF148154EA1}"/>
              </a:ext>
            </a:extLst>
          </p:cNvPr>
          <p:cNvCxnSpPr>
            <a:cxnSpLocks/>
          </p:cNvCxnSpPr>
          <p:nvPr/>
        </p:nvCxnSpPr>
        <p:spPr>
          <a:xfrm>
            <a:off x="10412701" y="444018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8A8AECD-324D-3F4A-9190-467C7C4004E7}"/>
              </a:ext>
            </a:extLst>
          </p:cNvPr>
          <p:cNvSpPr txBox="1"/>
          <p:nvPr/>
        </p:nvSpPr>
        <p:spPr>
          <a:xfrm>
            <a:off x="767185" y="3658339"/>
            <a:ext cx="629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Randomly cut genomes into large similarly sized fragments</a:t>
            </a:r>
            <a:endParaRPr lang="en-GB" sz="2000" b="1" dirty="0">
              <a:solidFill>
                <a:schemeClr val="accent6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C2D3DE-4981-D748-9C65-61C947B15438}"/>
              </a:ext>
            </a:extLst>
          </p:cNvPr>
          <p:cNvCxnSpPr>
            <a:cxnSpLocks/>
          </p:cNvCxnSpPr>
          <p:nvPr/>
        </p:nvCxnSpPr>
        <p:spPr>
          <a:xfrm>
            <a:off x="6096000" y="1803169"/>
            <a:ext cx="0" cy="434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D841FC-BDD4-5842-9D2B-22A60FF350AA}"/>
              </a:ext>
            </a:extLst>
          </p:cNvPr>
          <p:cNvCxnSpPr>
            <a:cxnSpLocks/>
          </p:cNvCxnSpPr>
          <p:nvPr/>
        </p:nvCxnSpPr>
        <p:spPr>
          <a:xfrm>
            <a:off x="6096000" y="3224261"/>
            <a:ext cx="0" cy="434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D72426-7C64-3448-88FE-C8351EC10DB8}"/>
              </a:ext>
            </a:extLst>
          </p:cNvPr>
          <p:cNvCxnSpPr>
            <a:cxnSpLocks/>
          </p:cNvCxnSpPr>
          <p:nvPr/>
        </p:nvCxnSpPr>
        <p:spPr>
          <a:xfrm>
            <a:off x="3523337" y="4469418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D0BF484-011C-1B46-BCF0-3A0B399EBD33}"/>
              </a:ext>
            </a:extLst>
          </p:cNvPr>
          <p:cNvCxnSpPr>
            <a:cxnSpLocks/>
          </p:cNvCxnSpPr>
          <p:nvPr/>
        </p:nvCxnSpPr>
        <p:spPr>
          <a:xfrm>
            <a:off x="1774298" y="4317018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2CE60A-3FD0-D344-B899-FD83E51F0D78}"/>
              </a:ext>
            </a:extLst>
          </p:cNvPr>
          <p:cNvCxnSpPr>
            <a:cxnSpLocks/>
          </p:cNvCxnSpPr>
          <p:nvPr/>
        </p:nvCxnSpPr>
        <p:spPr>
          <a:xfrm>
            <a:off x="8193818" y="4613765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4426833-3897-4C4B-837B-3D3415740570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Novo </a:t>
            </a:r>
            <a:r>
              <a:rPr lang="en-US" sz="1300" dirty="0">
                <a:solidFill>
                  <a:schemeClr val="bg1"/>
                </a:solidFill>
              </a:rPr>
              <a:t>Assembly Algorithms</a:t>
            </a:r>
          </a:p>
        </p:txBody>
      </p:sp>
    </p:spTree>
    <p:extLst>
      <p:ext uri="{BB962C8B-B14F-4D97-AF65-F5344CB8AC3E}">
        <p14:creationId xmlns:p14="http://schemas.microsoft.com/office/powerpoint/2010/main" val="250000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4E1BA5-74EC-7940-8206-E1788C47869E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DCD2-7537-E442-9D10-14CFC2350705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Novo Assembly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D841FC-BDD4-5842-9D2B-22A60FF350AA}"/>
              </a:ext>
            </a:extLst>
          </p:cNvPr>
          <p:cNvCxnSpPr>
            <a:cxnSpLocks/>
          </p:cNvCxnSpPr>
          <p:nvPr/>
        </p:nvCxnSpPr>
        <p:spPr>
          <a:xfrm>
            <a:off x="6096000" y="3048000"/>
            <a:ext cx="0" cy="8150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D4D7A9-AA28-364B-9CA0-194AB08A7FFD}"/>
              </a:ext>
            </a:extLst>
          </p:cNvPr>
          <p:cNvCxnSpPr/>
          <p:nvPr/>
        </p:nvCxnSpPr>
        <p:spPr>
          <a:xfrm>
            <a:off x="837488" y="5599603"/>
            <a:ext cx="1000712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76EC11-92A4-2844-A821-FA47423D9A91}"/>
              </a:ext>
            </a:extLst>
          </p:cNvPr>
          <p:cNvSpPr txBox="1"/>
          <p:nvPr/>
        </p:nvSpPr>
        <p:spPr>
          <a:xfrm>
            <a:off x="760575" y="5108304"/>
            <a:ext cx="383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Reconstructed Genome from reads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1729D1F-9544-7A43-A876-DC26C0C3EE10}"/>
              </a:ext>
            </a:extLst>
          </p:cNvPr>
          <p:cNvCxnSpPr>
            <a:cxnSpLocks/>
          </p:cNvCxnSpPr>
          <p:nvPr/>
        </p:nvCxnSpPr>
        <p:spPr>
          <a:xfrm>
            <a:off x="6096000" y="4547441"/>
            <a:ext cx="0" cy="673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ACAED8-756B-D24F-AB3F-5F44531C6EE4}"/>
              </a:ext>
            </a:extLst>
          </p:cNvPr>
          <p:cNvSpPr txBox="1"/>
          <p:nvPr/>
        </p:nvSpPr>
        <p:spPr>
          <a:xfrm>
            <a:off x="5924048" y="3945686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E0996F-F624-9947-BD79-7E1A5FC36C78}"/>
              </a:ext>
            </a:extLst>
          </p:cNvPr>
          <p:cNvSpPr txBox="1"/>
          <p:nvPr/>
        </p:nvSpPr>
        <p:spPr>
          <a:xfrm>
            <a:off x="6213577" y="399782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?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4325D-E127-2848-AFAD-F459640B4C12}"/>
              </a:ext>
            </a:extLst>
          </p:cNvPr>
          <p:cNvCxnSpPr>
            <a:cxnSpLocks/>
          </p:cNvCxnSpPr>
          <p:nvPr/>
        </p:nvCxnSpPr>
        <p:spPr>
          <a:xfrm>
            <a:off x="837487" y="17461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0E67C8-B925-6A42-9F7B-0DC20B5B1500}"/>
              </a:ext>
            </a:extLst>
          </p:cNvPr>
          <p:cNvCxnSpPr>
            <a:cxnSpLocks/>
          </p:cNvCxnSpPr>
          <p:nvPr/>
        </p:nvCxnSpPr>
        <p:spPr>
          <a:xfrm>
            <a:off x="921869" y="1898553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A4020-5981-1442-890B-FCCA4AB36C26}"/>
              </a:ext>
            </a:extLst>
          </p:cNvPr>
          <p:cNvCxnSpPr>
            <a:cxnSpLocks/>
          </p:cNvCxnSpPr>
          <p:nvPr/>
        </p:nvCxnSpPr>
        <p:spPr>
          <a:xfrm>
            <a:off x="1142287" y="20509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B821B8-F2BF-E041-8BF8-7958AF0AF6CC}"/>
              </a:ext>
            </a:extLst>
          </p:cNvPr>
          <p:cNvCxnSpPr>
            <a:cxnSpLocks/>
          </p:cNvCxnSpPr>
          <p:nvPr/>
        </p:nvCxnSpPr>
        <p:spPr>
          <a:xfrm>
            <a:off x="1563153" y="17461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890E9-E228-B240-BB1A-D28086A284DA}"/>
              </a:ext>
            </a:extLst>
          </p:cNvPr>
          <p:cNvCxnSpPr>
            <a:cxnSpLocks/>
          </p:cNvCxnSpPr>
          <p:nvPr/>
        </p:nvCxnSpPr>
        <p:spPr>
          <a:xfrm>
            <a:off x="2662709" y="173693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FFD69-9159-EB45-953C-9883FB2FEB19}"/>
              </a:ext>
            </a:extLst>
          </p:cNvPr>
          <p:cNvCxnSpPr>
            <a:cxnSpLocks/>
          </p:cNvCxnSpPr>
          <p:nvPr/>
        </p:nvCxnSpPr>
        <p:spPr>
          <a:xfrm>
            <a:off x="2060931" y="20509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371519-0586-3342-9622-2FE9F9D688F4}"/>
              </a:ext>
            </a:extLst>
          </p:cNvPr>
          <p:cNvCxnSpPr>
            <a:cxnSpLocks/>
          </p:cNvCxnSpPr>
          <p:nvPr/>
        </p:nvCxnSpPr>
        <p:spPr>
          <a:xfrm>
            <a:off x="921869" y="218626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1D1954-6BDD-7540-BF8F-E1D9DF18524D}"/>
              </a:ext>
            </a:extLst>
          </p:cNvPr>
          <p:cNvCxnSpPr>
            <a:cxnSpLocks/>
          </p:cNvCxnSpPr>
          <p:nvPr/>
        </p:nvCxnSpPr>
        <p:spPr>
          <a:xfrm>
            <a:off x="1774298" y="218626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4EA8B0-C7CD-6B41-8ABC-28AA5EE16583}"/>
              </a:ext>
            </a:extLst>
          </p:cNvPr>
          <p:cNvCxnSpPr>
            <a:cxnSpLocks/>
          </p:cNvCxnSpPr>
          <p:nvPr/>
        </p:nvCxnSpPr>
        <p:spPr>
          <a:xfrm>
            <a:off x="2815838" y="18985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34C65F-65CC-E84B-A9A0-EA6898962020}"/>
              </a:ext>
            </a:extLst>
          </p:cNvPr>
          <p:cNvCxnSpPr>
            <a:cxnSpLocks/>
          </p:cNvCxnSpPr>
          <p:nvPr/>
        </p:nvCxnSpPr>
        <p:spPr>
          <a:xfrm>
            <a:off x="3783635" y="1746153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CB2D0-77AD-C444-9FAF-DA3C4F9522DB}"/>
              </a:ext>
            </a:extLst>
          </p:cNvPr>
          <p:cNvCxnSpPr>
            <a:cxnSpLocks/>
          </p:cNvCxnSpPr>
          <p:nvPr/>
        </p:nvCxnSpPr>
        <p:spPr>
          <a:xfrm>
            <a:off x="4173196" y="18985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5C5AD2-5F6C-C648-B331-8011604D2B0A}"/>
              </a:ext>
            </a:extLst>
          </p:cNvPr>
          <p:cNvCxnSpPr>
            <a:cxnSpLocks/>
          </p:cNvCxnSpPr>
          <p:nvPr/>
        </p:nvCxnSpPr>
        <p:spPr>
          <a:xfrm>
            <a:off x="4668851" y="17461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A75958E-CCC3-364D-9BB3-8362FC1001F4}"/>
              </a:ext>
            </a:extLst>
          </p:cNvPr>
          <p:cNvCxnSpPr>
            <a:cxnSpLocks/>
          </p:cNvCxnSpPr>
          <p:nvPr/>
        </p:nvCxnSpPr>
        <p:spPr>
          <a:xfrm>
            <a:off x="3994780" y="218626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002EC3F-223E-4747-9255-9DE045461CF0}"/>
              </a:ext>
            </a:extLst>
          </p:cNvPr>
          <p:cNvCxnSpPr>
            <a:cxnSpLocks/>
          </p:cNvCxnSpPr>
          <p:nvPr/>
        </p:nvCxnSpPr>
        <p:spPr>
          <a:xfrm>
            <a:off x="2789503" y="218626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44A06A-643B-5D4E-9F8F-0EF44D837EBA}"/>
              </a:ext>
            </a:extLst>
          </p:cNvPr>
          <p:cNvCxnSpPr>
            <a:cxnSpLocks/>
          </p:cNvCxnSpPr>
          <p:nvPr/>
        </p:nvCxnSpPr>
        <p:spPr>
          <a:xfrm>
            <a:off x="2735002" y="20509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92E899-C3A4-F14C-BC59-2751B8D52EF8}"/>
              </a:ext>
            </a:extLst>
          </p:cNvPr>
          <p:cNvCxnSpPr>
            <a:cxnSpLocks/>
          </p:cNvCxnSpPr>
          <p:nvPr/>
        </p:nvCxnSpPr>
        <p:spPr>
          <a:xfrm>
            <a:off x="4928075" y="18985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C608B-B72F-4E40-8F57-C839EFA61C7E}"/>
              </a:ext>
            </a:extLst>
          </p:cNvPr>
          <p:cNvCxnSpPr>
            <a:cxnSpLocks/>
          </p:cNvCxnSpPr>
          <p:nvPr/>
        </p:nvCxnSpPr>
        <p:spPr>
          <a:xfrm>
            <a:off x="5423730" y="174615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EC35FB-923D-C647-B841-E44B498CAAA9}"/>
              </a:ext>
            </a:extLst>
          </p:cNvPr>
          <p:cNvCxnSpPr>
            <a:cxnSpLocks/>
          </p:cNvCxnSpPr>
          <p:nvPr/>
        </p:nvCxnSpPr>
        <p:spPr>
          <a:xfrm>
            <a:off x="5036292" y="2050953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E1C122-EA43-9149-B301-20CCC7B5D688}"/>
              </a:ext>
            </a:extLst>
          </p:cNvPr>
          <p:cNvCxnSpPr>
            <a:cxnSpLocks/>
          </p:cNvCxnSpPr>
          <p:nvPr/>
        </p:nvCxnSpPr>
        <p:spPr>
          <a:xfrm>
            <a:off x="5791199" y="1898553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5C3C713-ECB5-834A-A272-57DE9A357B13}"/>
              </a:ext>
            </a:extLst>
          </p:cNvPr>
          <p:cNvCxnSpPr>
            <a:cxnSpLocks/>
          </p:cNvCxnSpPr>
          <p:nvPr/>
        </p:nvCxnSpPr>
        <p:spPr>
          <a:xfrm>
            <a:off x="5315484" y="2186261"/>
            <a:ext cx="102264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92B44B-BA4A-3140-83AE-00B2BF70C95F}"/>
              </a:ext>
            </a:extLst>
          </p:cNvPr>
          <p:cNvCxnSpPr>
            <a:cxnSpLocks/>
          </p:cNvCxnSpPr>
          <p:nvPr/>
        </p:nvCxnSpPr>
        <p:spPr>
          <a:xfrm>
            <a:off x="6051497" y="20409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50117C-CD8D-8845-AEB4-CC2DAE907F69}"/>
              </a:ext>
            </a:extLst>
          </p:cNvPr>
          <p:cNvCxnSpPr>
            <a:cxnSpLocks/>
          </p:cNvCxnSpPr>
          <p:nvPr/>
        </p:nvCxnSpPr>
        <p:spPr>
          <a:xfrm>
            <a:off x="6516865" y="17361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63FCF-6650-7B4E-BEFB-CB8873266544}"/>
              </a:ext>
            </a:extLst>
          </p:cNvPr>
          <p:cNvCxnSpPr>
            <a:cxnSpLocks/>
          </p:cNvCxnSpPr>
          <p:nvPr/>
        </p:nvCxnSpPr>
        <p:spPr>
          <a:xfrm>
            <a:off x="6906426" y="18885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4FE636-7CF9-FC4A-AE9D-B4A289F84E44}"/>
              </a:ext>
            </a:extLst>
          </p:cNvPr>
          <p:cNvCxnSpPr>
            <a:cxnSpLocks/>
          </p:cNvCxnSpPr>
          <p:nvPr/>
        </p:nvCxnSpPr>
        <p:spPr>
          <a:xfrm>
            <a:off x="6906426" y="1736144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81244-F58C-D44B-906B-8B05EBC8AA31}"/>
              </a:ext>
            </a:extLst>
          </p:cNvPr>
          <p:cNvCxnSpPr>
            <a:cxnSpLocks/>
          </p:cNvCxnSpPr>
          <p:nvPr/>
        </p:nvCxnSpPr>
        <p:spPr>
          <a:xfrm>
            <a:off x="7014643" y="20409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6A7103A-2919-7E4A-B374-CBB74C9C1DFB}"/>
              </a:ext>
            </a:extLst>
          </p:cNvPr>
          <p:cNvCxnSpPr>
            <a:cxnSpLocks/>
          </p:cNvCxnSpPr>
          <p:nvPr/>
        </p:nvCxnSpPr>
        <p:spPr>
          <a:xfrm>
            <a:off x="6728010" y="217625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570D6E-1C97-5848-9923-83141B976FAF}"/>
              </a:ext>
            </a:extLst>
          </p:cNvPr>
          <p:cNvCxnSpPr>
            <a:cxnSpLocks/>
          </p:cNvCxnSpPr>
          <p:nvPr/>
        </p:nvCxnSpPr>
        <p:spPr>
          <a:xfrm>
            <a:off x="8421150" y="1726925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E2F48E-1BEB-EF4D-8FAF-43E463089B99}"/>
              </a:ext>
            </a:extLst>
          </p:cNvPr>
          <p:cNvCxnSpPr>
            <a:cxnSpLocks/>
          </p:cNvCxnSpPr>
          <p:nvPr/>
        </p:nvCxnSpPr>
        <p:spPr>
          <a:xfrm>
            <a:off x="7853585" y="2042407"/>
            <a:ext cx="75701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0E04C8-2037-A44F-968F-AF8561F59E96}"/>
              </a:ext>
            </a:extLst>
          </p:cNvPr>
          <p:cNvCxnSpPr>
            <a:cxnSpLocks/>
          </p:cNvCxnSpPr>
          <p:nvPr/>
        </p:nvCxnSpPr>
        <p:spPr>
          <a:xfrm>
            <a:off x="8574279" y="18885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14C36CB-90D4-144F-8816-A06AD949E23C}"/>
              </a:ext>
            </a:extLst>
          </p:cNvPr>
          <p:cNvCxnSpPr>
            <a:cxnSpLocks/>
          </p:cNvCxnSpPr>
          <p:nvPr/>
        </p:nvCxnSpPr>
        <p:spPr>
          <a:xfrm>
            <a:off x="8493443" y="2040944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E58B11-D12C-D94C-A038-13F7917D5752}"/>
              </a:ext>
            </a:extLst>
          </p:cNvPr>
          <p:cNvCxnSpPr>
            <a:cxnSpLocks/>
          </p:cNvCxnSpPr>
          <p:nvPr/>
        </p:nvCxnSpPr>
        <p:spPr>
          <a:xfrm>
            <a:off x="9289279" y="1879325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77EFA4-B170-944C-9A26-7EDEA45A304B}"/>
              </a:ext>
            </a:extLst>
          </p:cNvPr>
          <p:cNvCxnSpPr>
            <a:cxnSpLocks/>
          </p:cNvCxnSpPr>
          <p:nvPr/>
        </p:nvCxnSpPr>
        <p:spPr>
          <a:xfrm>
            <a:off x="9784934" y="1726925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EBDCF7-24E3-9047-88FF-F40FBFCDF277}"/>
              </a:ext>
            </a:extLst>
          </p:cNvPr>
          <p:cNvCxnSpPr>
            <a:cxnSpLocks/>
          </p:cNvCxnSpPr>
          <p:nvPr/>
        </p:nvCxnSpPr>
        <p:spPr>
          <a:xfrm>
            <a:off x="9365684" y="2021716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7786A85-1147-134C-9D63-60AE00F9F072}"/>
              </a:ext>
            </a:extLst>
          </p:cNvPr>
          <p:cNvCxnSpPr>
            <a:cxnSpLocks/>
          </p:cNvCxnSpPr>
          <p:nvPr/>
        </p:nvCxnSpPr>
        <p:spPr>
          <a:xfrm>
            <a:off x="10152403" y="1879325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62F4AC-EA50-5F42-BFE6-C3705EC2F70D}"/>
              </a:ext>
            </a:extLst>
          </p:cNvPr>
          <p:cNvCxnSpPr>
            <a:cxnSpLocks/>
          </p:cNvCxnSpPr>
          <p:nvPr/>
        </p:nvCxnSpPr>
        <p:spPr>
          <a:xfrm>
            <a:off x="10126068" y="216703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C2D9222-3B37-114F-A24F-72DCED84CD46}"/>
              </a:ext>
            </a:extLst>
          </p:cNvPr>
          <p:cNvCxnSpPr>
            <a:cxnSpLocks/>
          </p:cNvCxnSpPr>
          <p:nvPr/>
        </p:nvCxnSpPr>
        <p:spPr>
          <a:xfrm>
            <a:off x="10412701" y="2021716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09318D5-DA38-8A46-A0A5-9783DDDA1ED7}"/>
              </a:ext>
            </a:extLst>
          </p:cNvPr>
          <p:cNvSpPr txBox="1"/>
          <p:nvPr/>
        </p:nvSpPr>
        <p:spPr>
          <a:xfrm>
            <a:off x="767185" y="1239874"/>
            <a:ext cx="6291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Randomly cut genomes into large similarly sized fragments</a:t>
            </a:r>
            <a:endParaRPr lang="en-GB" sz="2000" b="1" dirty="0">
              <a:solidFill>
                <a:schemeClr val="accent6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656F-47BD-A74D-8607-53F843A0C1AD}"/>
              </a:ext>
            </a:extLst>
          </p:cNvPr>
          <p:cNvCxnSpPr>
            <a:cxnSpLocks/>
          </p:cNvCxnSpPr>
          <p:nvPr/>
        </p:nvCxnSpPr>
        <p:spPr>
          <a:xfrm>
            <a:off x="3523337" y="2050953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E08854-BA39-B741-B9D1-619557606BA9}"/>
              </a:ext>
            </a:extLst>
          </p:cNvPr>
          <p:cNvCxnSpPr>
            <a:cxnSpLocks/>
          </p:cNvCxnSpPr>
          <p:nvPr/>
        </p:nvCxnSpPr>
        <p:spPr>
          <a:xfrm>
            <a:off x="1774298" y="1898553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4EA8C0B-9B2D-4540-B1DA-9C384EBFE00C}"/>
              </a:ext>
            </a:extLst>
          </p:cNvPr>
          <p:cNvCxnSpPr>
            <a:cxnSpLocks/>
          </p:cNvCxnSpPr>
          <p:nvPr/>
        </p:nvCxnSpPr>
        <p:spPr>
          <a:xfrm>
            <a:off x="8193818" y="219530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5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C4E1BA5-74EC-7940-8206-E1788C47869E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DCD2-7537-E442-9D10-14CFC2350705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Novo Assembly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4325D-E127-2848-AFAD-F459640B4C12}"/>
              </a:ext>
            </a:extLst>
          </p:cNvPr>
          <p:cNvCxnSpPr>
            <a:cxnSpLocks/>
          </p:cNvCxnSpPr>
          <p:nvPr/>
        </p:nvCxnSpPr>
        <p:spPr>
          <a:xfrm>
            <a:off x="837487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0E67C8-B925-6A42-9F7B-0DC20B5B1500}"/>
              </a:ext>
            </a:extLst>
          </p:cNvPr>
          <p:cNvCxnSpPr>
            <a:cxnSpLocks/>
          </p:cNvCxnSpPr>
          <p:nvPr/>
        </p:nvCxnSpPr>
        <p:spPr>
          <a:xfrm>
            <a:off x="921869" y="2180560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A4020-5981-1442-890B-FCCA4AB36C26}"/>
              </a:ext>
            </a:extLst>
          </p:cNvPr>
          <p:cNvCxnSpPr>
            <a:cxnSpLocks/>
          </p:cNvCxnSpPr>
          <p:nvPr/>
        </p:nvCxnSpPr>
        <p:spPr>
          <a:xfrm>
            <a:off x="1142287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B821B8-F2BF-E041-8BF8-7958AF0AF6CC}"/>
              </a:ext>
            </a:extLst>
          </p:cNvPr>
          <p:cNvCxnSpPr>
            <a:cxnSpLocks/>
          </p:cNvCxnSpPr>
          <p:nvPr/>
        </p:nvCxnSpPr>
        <p:spPr>
          <a:xfrm>
            <a:off x="1563153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890E9-E228-B240-BB1A-D28086A284DA}"/>
              </a:ext>
            </a:extLst>
          </p:cNvPr>
          <p:cNvCxnSpPr>
            <a:cxnSpLocks/>
          </p:cNvCxnSpPr>
          <p:nvPr/>
        </p:nvCxnSpPr>
        <p:spPr>
          <a:xfrm>
            <a:off x="2662709" y="201894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FFD69-9159-EB45-953C-9883FB2FEB19}"/>
              </a:ext>
            </a:extLst>
          </p:cNvPr>
          <p:cNvCxnSpPr>
            <a:cxnSpLocks/>
          </p:cNvCxnSpPr>
          <p:nvPr/>
        </p:nvCxnSpPr>
        <p:spPr>
          <a:xfrm>
            <a:off x="2060931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4EA8B0-C7CD-6B41-8ABC-28AA5EE16583}"/>
              </a:ext>
            </a:extLst>
          </p:cNvPr>
          <p:cNvCxnSpPr>
            <a:cxnSpLocks/>
          </p:cNvCxnSpPr>
          <p:nvPr/>
        </p:nvCxnSpPr>
        <p:spPr>
          <a:xfrm>
            <a:off x="2815838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34C65F-65CC-E84B-A9A0-EA6898962020}"/>
              </a:ext>
            </a:extLst>
          </p:cNvPr>
          <p:cNvCxnSpPr>
            <a:cxnSpLocks/>
          </p:cNvCxnSpPr>
          <p:nvPr/>
        </p:nvCxnSpPr>
        <p:spPr>
          <a:xfrm>
            <a:off x="3783635" y="2028160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CB2D0-77AD-C444-9FAF-DA3C4F9522DB}"/>
              </a:ext>
            </a:extLst>
          </p:cNvPr>
          <p:cNvCxnSpPr>
            <a:cxnSpLocks/>
          </p:cNvCxnSpPr>
          <p:nvPr/>
        </p:nvCxnSpPr>
        <p:spPr>
          <a:xfrm>
            <a:off x="4173196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5C5AD2-5F6C-C648-B331-8011604D2B0A}"/>
              </a:ext>
            </a:extLst>
          </p:cNvPr>
          <p:cNvCxnSpPr>
            <a:cxnSpLocks/>
          </p:cNvCxnSpPr>
          <p:nvPr/>
        </p:nvCxnSpPr>
        <p:spPr>
          <a:xfrm>
            <a:off x="4668851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44A06A-643B-5D4E-9F8F-0EF44D837EBA}"/>
              </a:ext>
            </a:extLst>
          </p:cNvPr>
          <p:cNvCxnSpPr>
            <a:cxnSpLocks/>
          </p:cNvCxnSpPr>
          <p:nvPr/>
        </p:nvCxnSpPr>
        <p:spPr>
          <a:xfrm>
            <a:off x="2735002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92E899-C3A4-F14C-BC59-2751B8D52EF8}"/>
              </a:ext>
            </a:extLst>
          </p:cNvPr>
          <p:cNvCxnSpPr>
            <a:cxnSpLocks/>
          </p:cNvCxnSpPr>
          <p:nvPr/>
        </p:nvCxnSpPr>
        <p:spPr>
          <a:xfrm>
            <a:off x="4928075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C608B-B72F-4E40-8F57-C839EFA61C7E}"/>
              </a:ext>
            </a:extLst>
          </p:cNvPr>
          <p:cNvCxnSpPr>
            <a:cxnSpLocks/>
          </p:cNvCxnSpPr>
          <p:nvPr/>
        </p:nvCxnSpPr>
        <p:spPr>
          <a:xfrm>
            <a:off x="5423730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EC35FB-923D-C647-B841-E44B498CAAA9}"/>
              </a:ext>
            </a:extLst>
          </p:cNvPr>
          <p:cNvCxnSpPr>
            <a:cxnSpLocks/>
          </p:cNvCxnSpPr>
          <p:nvPr/>
        </p:nvCxnSpPr>
        <p:spPr>
          <a:xfrm>
            <a:off x="5036292" y="2332960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E1C122-EA43-9149-B301-20CCC7B5D688}"/>
              </a:ext>
            </a:extLst>
          </p:cNvPr>
          <p:cNvCxnSpPr>
            <a:cxnSpLocks/>
          </p:cNvCxnSpPr>
          <p:nvPr/>
        </p:nvCxnSpPr>
        <p:spPr>
          <a:xfrm>
            <a:off x="5791199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92B44B-BA4A-3140-83AE-00B2BF70C95F}"/>
              </a:ext>
            </a:extLst>
          </p:cNvPr>
          <p:cNvCxnSpPr>
            <a:cxnSpLocks/>
          </p:cNvCxnSpPr>
          <p:nvPr/>
        </p:nvCxnSpPr>
        <p:spPr>
          <a:xfrm>
            <a:off x="6051497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50117C-CD8D-8845-AEB4-CC2DAE907F69}"/>
              </a:ext>
            </a:extLst>
          </p:cNvPr>
          <p:cNvCxnSpPr>
            <a:cxnSpLocks/>
          </p:cNvCxnSpPr>
          <p:nvPr/>
        </p:nvCxnSpPr>
        <p:spPr>
          <a:xfrm>
            <a:off x="6516865" y="20181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63FCF-6650-7B4E-BEFB-CB8873266544}"/>
              </a:ext>
            </a:extLst>
          </p:cNvPr>
          <p:cNvCxnSpPr>
            <a:cxnSpLocks/>
          </p:cNvCxnSpPr>
          <p:nvPr/>
        </p:nvCxnSpPr>
        <p:spPr>
          <a:xfrm>
            <a:off x="6906426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4FE636-7CF9-FC4A-AE9D-B4A289F84E44}"/>
              </a:ext>
            </a:extLst>
          </p:cNvPr>
          <p:cNvCxnSpPr>
            <a:cxnSpLocks/>
          </p:cNvCxnSpPr>
          <p:nvPr/>
        </p:nvCxnSpPr>
        <p:spPr>
          <a:xfrm>
            <a:off x="6906426" y="2018151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81244-F58C-D44B-906B-8B05EBC8AA31}"/>
              </a:ext>
            </a:extLst>
          </p:cNvPr>
          <p:cNvCxnSpPr>
            <a:cxnSpLocks/>
          </p:cNvCxnSpPr>
          <p:nvPr/>
        </p:nvCxnSpPr>
        <p:spPr>
          <a:xfrm>
            <a:off x="7014643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570D6E-1C97-5848-9923-83141B976FAF}"/>
              </a:ext>
            </a:extLst>
          </p:cNvPr>
          <p:cNvCxnSpPr>
            <a:cxnSpLocks/>
          </p:cNvCxnSpPr>
          <p:nvPr/>
        </p:nvCxnSpPr>
        <p:spPr>
          <a:xfrm>
            <a:off x="8421150" y="2008932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E2F48E-1BEB-EF4D-8FAF-43E463089B99}"/>
              </a:ext>
            </a:extLst>
          </p:cNvPr>
          <p:cNvCxnSpPr>
            <a:cxnSpLocks/>
          </p:cNvCxnSpPr>
          <p:nvPr/>
        </p:nvCxnSpPr>
        <p:spPr>
          <a:xfrm flipV="1">
            <a:off x="7853585" y="2322951"/>
            <a:ext cx="1099906" cy="146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0E04C8-2037-A44F-968F-AF8561F59E96}"/>
              </a:ext>
            </a:extLst>
          </p:cNvPr>
          <p:cNvCxnSpPr>
            <a:cxnSpLocks/>
          </p:cNvCxnSpPr>
          <p:nvPr/>
        </p:nvCxnSpPr>
        <p:spPr>
          <a:xfrm>
            <a:off x="8574279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E58B11-D12C-D94C-A038-13F7917D5752}"/>
              </a:ext>
            </a:extLst>
          </p:cNvPr>
          <p:cNvCxnSpPr>
            <a:cxnSpLocks/>
          </p:cNvCxnSpPr>
          <p:nvPr/>
        </p:nvCxnSpPr>
        <p:spPr>
          <a:xfrm>
            <a:off x="9289279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77EFA4-B170-944C-9A26-7EDEA45A304B}"/>
              </a:ext>
            </a:extLst>
          </p:cNvPr>
          <p:cNvCxnSpPr>
            <a:cxnSpLocks/>
          </p:cNvCxnSpPr>
          <p:nvPr/>
        </p:nvCxnSpPr>
        <p:spPr>
          <a:xfrm>
            <a:off x="9784934" y="20089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EBDCF7-24E3-9047-88FF-F40FBFCDF277}"/>
              </a:ext>
            </a:extLst>
          </p:cNvPr>
          <p:cNvCxnSpPr>
            <a:cxnSpLocks/>
          </p:cNvCxnSpPr>
          <p:nvPr/>
        </p:nvCxnSpPr>
        <p:spPr>
          <a:xfrm>
            <a:off x="9365684" y="2303723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7786A85-1147-134C-9D63-60AE00F9F072}"/>
              </a:ext>
            </a:extLst>
          </p:cNvPr>
          <p:cNvCxnSpPr>
            <a:cxnSpLocks/>
          </p:cNvCxnSpPr>
          <p:nvPr/>
        </p:nvCxnSpPr>
        <p:spPr>
          <a:xfrm>
            <a:off x="10152403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C2D9222-3B37-114F-A24F-72DCED84CD46}"/>
              </a:ext>
            </a:extLst>
          </p:cNvPr>
          <p:cNvCxnSpPr>
            <a:cxnSpLocks/>
          </p:cNvCxnSpPr>
          <p:nvPr/>
        </p:nvCxnSpPr>
        <p:spPr>
          <a:xfrm>
            <a:off x="10412701" y="230372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656F-47BD-A74D-8607-53F843A0C1AD}"/>
              </a:ext>
            </a:extLst>
          </p:cNvPr>
          <p:cNvCxnSpPr>
            <a:cxnSpLocks/>
          </p:cNvCxnSpPr>
          <p:nvPr/>
        </p:nvCxnSpPr>
        <p:spPr>
          <a:xfrm>
            <a:off x="3523337" y="23329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E08854-BA39-B741-B9D1-619557606BA9}"/>
              </a:ext>
            </a:extLst>
          </p:cNvPr>
          <p:cNvCxnSpPr>
            <a:cxnSpLocks/>
          </p:cNvCxnSpPr>
          <p:nvPr/>
        </p:nvCxnSpPr>
        <p:spPr>
          <a:xfrm>
            <a:off x="1774298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69DCD-1432-4A4E-BAF0-22337F229C3C}"/>
              </a:ext>
            </a:extLst>
          </p:cNvPr>
          <p:cNvGrpSpPr/>
          <p:nvPr/>
        </p:nvGrpSpPr>
        <p:grpSpPr>
          <a:xfrm>
            <a:off x="1744101" y="1202623"/>
            <a:ext cx="2068082" cy="770427"/>
            <a:chOff x="1744101" y="1202623"/>
            <a:chExt cx="2068082" cy="77042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3FCBA0-BB71-AF43-8236-6841F453963F}"/>
                </a:ext>
              </a:extLst>
            </p:cNvPr>
            <p:cNvCxnSpPr>
              <a:cxnSpLocks/>
            </p:cNvCxnSpPr>
            <p:nvPr/>
          </p:nvCxnSpPr>
          <p:spPr>
            <a:xfrm>
              <a:off x="2789502" y="1875484"/>
              <a:ext cx="183549" cy="975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554504-7F20-424B-A468-7270DE48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532" y="1875484"/>
              <a:ext cx="212030" cy="975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91C45-C3CA-7A4C-BFFC-65B83EBB0100}"/>
                </a:ext>
              </a:extLst>
            </p:cNvPr>
            <p:cNvSpPr/>
            <p:nvPr/>
          </p:nvSpPr>
          <p:spPr>
            <a:xfrm>
              <a:off x="1744101" y="1206870"/>
              <a:ext cx="2068082" cy="738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             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TC…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…AC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111B18-54B8-7844-85F0-70008FDA6259}"/>
                </a:ext>
              </a:extLst>
            </p:cNvPr>
            <p:cNvSpPr/>
            <p:nvPr/>
          </p:nvSpPr>
          <p:spPr>
            <a:xfrm>
              <a:off x="2789503" y="1269614"/>
              <a:ext cx="424059" cy="607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4EDBA-FFBB-4542-B21C-E6EDDC9D5EC1}"/>
                </a:ext>
              </a:extLst>
            </p:cNvPr>
            <p:cNvSpPr txBox="1"/>
            <p:nvPr/>
          </p:nvSpPr>
          <p:spPr>
            <a:xfrm>
              <a:off x="1977532" y="1202623"/>
              <a:ext cx="8383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Overlap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F61A9-3BA3-E145-BC54-EF80DC3EB5F1}"/>
              </a:ext>
            </a:extLst>
          </p:cNvPr>
          <p:cNvCxnSpPr>
            <a:cxnSpLocks/>
          </p:cNvCxnSpPr>
          <p:nvPr/>
        </p:nvCxnSpPr>
        <p:spPr>
          <a:xfrm>
            <a:off x="837487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B03758-4304-9749-AEF6-664ABEE9769F}"/>
              </a:ext>
            </a:extLst>
          </p:cNvPr>
          <p:cNvCxnSpPr>
            <a:cxnSpLocks/>
          </p:cNvCxnSpPr>
          <p:nvPr/>
        </p:nvCxnSpPr>
        <p:spPr>
          <a:xfrm>
            <a:off x="4554101" y="2582330"/>
            <a:ext cx="25360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E34C3D-B4AA-8443-9B9B-C45DEB7FA61C}"/>
              </a:ext>
            </a:extLst>
          </p:cNvPr>
          <p:cNvCxnSpPr>
            <a:cxnSpLocks/>
          </p:cNvCxnSpPr>
          <p:nvPr/>
        </p:nvCxnSpPr>
        <p:spPr>
          <a:xfrm>
            <a:off x="7564721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48E7DD-BD81-E54F-9C35-5A6B5CFEE2CA}"/>
              </a:ext>
            </a:extLst>
          </p:cNvPr>
          <p:cNvSpPr txBox="1"/>
          <p:nvPr/>
        </p:nvSpPr>
        <p:spPr>
          <a:xfrm>
            <a:off x="5462730" y="228052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4"/>
                </a:solidFill>
              </a:rPr>
              <a:t>contig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4C3543-57F4-6544-B0B0-FE733153A76A}"/>
              </a:ext>
            </a:extLst>
          </p:cNvPr>
          <p:cNvSpPr txBox="1"/>
          <p:nvPr/>
        </p:nvSpPr>
        <p:spPr>
          <a:xfrm>
            <a:off x="5388827" y="1672631"/>
            <a:ext cx="652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</a:rPr>
              <a:t>reads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27F8E06C-2BC1-354C-9C12-E054CAC921F8}"/>
              </a:ext>
            </a:extLst>
          </p:cNvPr>
          <p:cNvSpPr/>
          <p:nvPr/>
        </p:nvSpPr>
        <p:spPr>
          <a:xfrm>
            <a:off x="567272" y="1172063"/>
            <a:ext cx="10786527" cy="159738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0DA1128-1328-FF46-A58E-5A9E18A477A0}"/>
              </a:ext>
            </a:extLst>
          </p:cNvPr>
          <p:cNvSpPr txBox="1"/>
          <p:nvPr/>
        </p:nvSpPr>
        <p:spPr>
          <a:xfrm rot="16200000">
            <a:off x="-338323" y="1770378"/>
            <a:ext cx="137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Contig assembly</a:t>
            </a:r>
          </a:p>
        </p:txBody>
      </p:sp>
    </p:spTree>
    <p:extLst>
      <p:ext uri="{BB962C8B-B14F-4D97-AF65-F5344CB8AC3E}">
        <p14:creationId xmlns:p14="http://schemas.microsoft.com/office/powerpoint/2010/main" val="288498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4325D-E127-2848-AFAD-F459640B4C12}"/>
              </a:ext>
            </a:extLst>
          </p:cNvPr>
          <p:cNvCxnSpPr>
            <a:cxnSpLocks/>
          </p:cNvCxnSpPr>
          <p:nvPr/>
        </p:nvCxnSpPr>
        <p:spPr>
          <a:xfrm>
            <a:off x="837487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0E67C8-B925-6A42-9F7B-0DC20B5B1500}"/>
              </a:ext>
            </a:extLst>
          </p:cNvPr>
          <p:cNvCxnSpPr>
            <a:cxnSpLocks/>
          </p:cNvCxnSpPr>
          <p:nvPr/>
        </p:nvCxnSpPr>
        <p:spPr>
          <a:xfrm>
            <a:off x="921869" y="2180560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A4020-5981-1442-890B-FCCA4AB36C26}"/>
              </a:ext>
            </a:extLst>
          </p:cNvPr>
          <p:cNvCxnSpPr>
            <a:cxnSpLocks/>
          </p:cNvCxnSpPr>
          <p:nvPr/>
        </p:nvCxnSpPr>
        <p:spPr>
          <a:xfrm>
            <a:off x="1142287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B821B8-F2BF-E041-8BF8-7958AF0AF6CC}"/>
              </a:ext>
            </a:extLst>
          </p:cNvPr>
          <p:cNvCxnSpPr>
            <a:cxnSpLocks/>
          </p:cNvCxnSpPr>
          <p:nvPr/>
        </p:nvCxnSpPr>
        <p:spPr>
          <a:xfrm>
            <a:off x="1563153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890E9-E228-B240-BB1A-D28086A284DA}"/>
              </a:ext>
            </a:extLst>
          </p:cNvPr>
          <p:cNvCxnSpPr>
            <a:cxnSpLocks/>
          </p:cNvCxnSpPr>
          <p:nvPr/>
        </p:nvCxnSpPr>
        <p:spPr>
          <a:xfrm>
            <a:off x="2662709" y="201894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FFD69-9159-EB45-953C-9883FB2FEB19}"/>
              </a:ext>
            </a:extLst>
          </p:cNvPr>
          <p:cNvCxnSpPr>
            <a:cxnSpLocks/>
          </p:cNvCxnSpPr>
          <p:nvPr/>
        </p:nvCxnSpPr>
        <p:spPr>
          <a:xfrm>
            <a:off x="2060931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4EA8B0-C7CD-6B41-8ABC-28AA5EE16583}"/>
              </a:ext>
            </a:extLst>
          </p:cNvPr>
          <p:cNvCxnSpPr>
            <a:cxnSpLocks/>
          </p:cNvCxnSpPr>
          <p:nvPr/>
        </p:nvCxnSpPr>
        <p:spPr>
          <a:xfrm>
            <a:off x="2815838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34C65F-65CC-E84B-A9A0-EA6898962020}"/>
              </a:ext>
            </a:extLst>
          </p:cNvPr>
          <p:cNvCxnSpPr>
            <a:cxnSpLocks/>
          </p:cNvCxnSpPr>
          <p:nvPr/>
        </p:nvCxnSpPr>
        <p:spPr>
          <a:xfrm>
            <a:off x="3783635" y="2028160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CB2D0-77AD-C444-9FAF-DA3C4F9522DB}"/>
              </a:ext>
            </a:extLst>
          </p:cNvPr>
          <p:cNvCxnSpPr>
            <a:cxnSpLocks/>
          </p:cNvCxnSpPr>
          <p:nvPr/>
        </p:nvCxnSpPr>
        <p:spPr>
          <a:xfrm>
            <a:off x="4173196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5C5AD2-5F6C-C648-B331-8011604D2B0A}"/>
              </a:ext>
            </a:extLst>
          </p:cNvPr>
          <p:cNvCxnSpPr>
            <a:cxnSpLocks/>
          </p:cNvCxnSpPr>
          <p:nvPr/>
        </p:nvCxnSpPr>
        <p:spPr>
          <a:xfrm>
            <a:off x="4668851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44A06A-643B-5D4E-9F8F-0EF44D837EBA}"/>
              </a:ext>
            </a:extLst>
          </p:cNvPr>
          <p:cNvCxnSpPr>
            <a:cxnSpLocks/>
          </p:cNvCxnSpPr>
          <p:nvPr/>
        </p:nvCxnSpPr>
        <p:spPr>
          <a:xfrm>
            <a:off x="2735002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92E899-C3A4-F14C-BC59-2751B8D52EF8}"/>
              </a:ext>
            </a:extLst>
          </p:cNvPr>
          <p:cNvCxnSpPr>
            <a:cxnSpLocks/>
          </p:cNvCxnSpPr>
          <p:nvPr/>
        </p:nvCxnSpPr>
        <p:spPr>
          <a:xfrm>
            <a:off x="4928075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C608B-B72F-4E40-8F57-C839EFA61C7E}"/>
              </a:ext>
            </a:extLst>
          </p:cNvPr>
          <p:cNvCxnSpPr>
            <a:cxnSpLocks/>
          </p:cNvCxnSpPr>
          <p:nvPr/>
        </p:nvCxnSpPr>
        <p:spPr>
          <a:xfrm>
            <a:off x="5423730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EC35FB-923D-C647-B841-E44B498CAAA9}"/>
              </a:ext>
            </a:extLst>
          </p:cNvPr>
          <p:cNvCxnSpPr>
            <a:cxnSpLocks/>
          </p:cNvCxnSpPr>
          <p:nvPr/>
        </p:nvCxnSpPr>
        <p:spPr>
          <a:xfrm>
            <a:off x="5036292" y="2332960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E1C122-EA43-9149-B301-20CCC7B5D688}"/>
              </a:ext>
            </a:extLst>
          </p:cNvPr>
          <p:cNvCxnSpPr>
            <a:cxnSpLocks/>
          </p:cNvCxnSpPr>
          <p:nvPr/>
        </p:nvCxnSpPr>
        <p:spPr>
          <a:xfrm>
            <a:off x="5791199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92B44B-BA4A-3140-83AE-00B2BF70C95F}"/>
              </a:ext>
            </a:extLst>
          </p:cNvPr>
          <p:cNvCxnSpPr>
            <a:cxnSpLocks/>
          </p:cNvCxnSpPr>
          <p:nvPr/>
        </p:nvCxnSpPr>
        <p:spPr>
          <a:xfrm>
            <a:off x="6051497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50117C-CD8D-8845-AEB4-CC2DAE907F69}"/>
              </a:ext>
            </a:extLst>
          </p:cNvPr>
          <p:cNvCxnSpPr>
            <a:cxnSpLocks/>
          </p:cNvCxnSpPr>
          <p:nvPr/>
        </p:nvCxnSpPr>
        <p:spPr>
          <a:xfrm>
            <a:off x="6516865" y="20181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63FCF-6650-7B4E-BEFB-CB8873266544}"/>
              </a:ext>
            </a:extLst>
          </p:cNvPr>
          <p:cNvCxnSpPr>
            <a:cxnSpLocks/>
          </p:cNvCxnSpPr>
          <p:nvPr/>
        </p:nvCxnSpPr>
        <p:spPr>
          <a:xfrm>
            <a:off x="6906426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4FE636-7CF9-FC4A-AE9D-B4A289F84E44}"/>
              </a:ext>
            </a:extLst>
          </p:cNvPr>
          <p:cNvCxnSpPr>
            <a:cxnSpLocks/>
          </p:cNvCxnSpPr>
          <p:nvPr/>
        </p:nvCxnSpPr>
        <p:spPr>
          <a:xfrm>
            <a:off x="6906426" y="2018151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81244-F58C-D44B-906B-8B05EBC8AA31}"/>
              </a:ext>
            </a:extLst>
          </p:cNvPr>
          <p:cNvCxnSpPr>
            <a:cxnSpLocks/>
          </p:cNvCxnSpPr>
          <p:nvPr/>
        </p:nvCxnSpPr>
        <p:spPr>
          <a:xfrm>
            <a:off x="7014643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570D6E-1C97-5848-9923-83141B976FAF}"/>
              </a:ext>
            </a:extLst>
          </p:cNvPr>
          <p:cNvCxnSpPr>
            <a:cxnSpLocks/>
          </p:cNvCxnSpPr>
          <p:nvPr/>
        </p:nvCxnSpPr>
        <p:spPr>
          <a:xfrm>
            <a:off x="8421150" y="2008932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E2F48E-1BEB-EF4D-8FAF-43E463089B99}"/>
              </a:ext>
            </a:extLst>
          </p:cNvPr>
          <p:cNvCxnSpPr>
            <a:cxnSpLocks/>
          </p:cNvCxnSpPr>
          <p:nvPr/>
        </p:nvCxnSpPr>
        <p:spPr>
          <a:xfrm flipV="1">
            <a:off x="7853585" y="2322951"/>
            <a:ext cx="1099906" cy="146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0E04C8-2037-A44F-968F-AF8561F59E96}"/>
              </a:ext>
            </a:extLst>
          </p:cNvPr>
          <p:cNvCxnSpPr>
            <a:cxnSpLocks/>
          </p:cNvCxnSpPr>
          <p:nvPr/>
        </p:nvCxnSpPr>
        <p:spPr>
          <a:xfrm>
            <a:off x="8574279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E58B11-D12C-D94C-A038-13F7917D5752}"/>
              </a:ext>
            </a:extLst>
          </p:cNvPr>
          <p:cNvCxnSpPr>
            <a:cxnSpLocks/>
          </p:cNvCxnSpPr>
          <p:nvPr/>
        </p:nvCxnSpPr>
        <p:spPr>
          <a:xfrm>
            <a:off x="9289279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77EFA4-B170-944C-9A26-7EDEA45A304B}"/>
              </a:ext>
            </a:extLst>
          </p:cNvPr>
          <p:cNvCxnSpPr>
            <a:cxnSpLocks/>
          </p:cNvCxnSpPr>
          <p:nvPr/>
        </p:nvCxnSpPr>
        <p:spPr>
          <a:xfrm>
            <a:off x="9784934" y="20089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EBDCF7-24E3-9047-88FF-F40FBFCDF277}"/>
              </a:ext>
            </a:extLst>
          </p:cNvPr>
          <p:cNvCxnSpPr>
            <a:cxnSpLocks/>
          </p:cNvCxnSpPr>
          <p:nvPr/>
        </p:nvCxnSpPr>
        <p:spPr>
          <a:xfrm>
            <a:off x="9365684" y="2303723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7786A85-1147-134C-9D63-60AE00F9F072}"/>
              </a:ext>
            </a:extLst>
          </p:cNvPr>
          <p:cNvCxnSpPr>
            <a:cxnSpLocks/>
          </p:cNvCxnSpPr>
          <p:nvPr/>
        </p:nvCxnSpPr>
        <p:spPr>
          <a:xfrm>
            <a:off x="10152403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C2D9222-3B37-114F-A24F-72DCED84CD46}"/>
              </a:ext>
            </a:extLst>
          </p:cNvPr>
          <p:cNvCxnSpPr>
            <a:cxnSpLocks/>
          </p:cNvCxnSpPr>
          <p:nvPr/>
        </p:nvCxnSpPr>
        <p:spPr>
          <a:xfrm>
            <a:off x="10412701" y="230372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656F-47BD-A74D-8607-53F843A0C1AD}"/>
              </a:ext>
            </a:extLst>
          </p:cNvPr>
          <p:cNvCxnSpPr>
            <a:cxnSpLocks/>
          </p:cNvCxnSpPr>
          <p:nvPr/>
        </p:nvCxnSpPr>
        <p:spPr>
          <a:xfrm>
            <a:off x="3523337" y="23329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E08854-BA39-B741-B9D1-619557606BA9}"/>
              </a:ext>
            </a:extLst>
          </p:cNvPr>
          <p:cNvCxnSpPr>
            <a:cxnSpLocks/>
          </p:cNvCxnSpPr>
          <p:nvPr/>
        </p:nvCxnSpPr>
        <p:spPr>
          <a:xfrm>
            <a:off x="1774298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69DCD-1432-4A4E-BAF0-22337F229C3C}"/>
              </a:ext>
            </a:extLst>
          </p:cNvPr>
          <p:cNvGrpSpPr/>
          <p:nvPr/>
        </p:nvGrpSpPr>
        <p:grpSpPr>
          <a:xfrm>
            <a:off x="1744101" y="1202623"/>
            <a:ext cx="2068082" cy="770427"/>
            <a:chOff x="1744101" y="1202623"/>
            <a:chExt cx="2068082" cy="77042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3FCBA0-BB71-AF43-8236-6841F453963F}"/>
                </a:ext>
              </a:extLst>
            </p:cNvPr>
            <p:cNvCxnSpPr>
              <a:cxnSpLocks/>
            </p:cNvCxnSpPr>
            <p:nvPr/>
          </p:nvCxnSpPr>
          <p:spPr>
            <a:xfrm>
              <a:off x="2789502" y="1875484"/>
              <a:ext cx="183549" cy="975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554504-7F20-424B-A468-7270DE48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532" y="1875484"/>
              <a:ext cx="212030" cy="975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91C45-C3CA-7A4C-BFFC-65B83EBB0100}"/>
                </a:ext>
              </a:extLst>
            </p:cNvPr>
            <p:cNvSpPr/>
            <p:nvPr/>
          </p:nvSpPr>
          <p:spPr>
            <a:xfrm>
              <a:off x="1744101" y="1206870"/>
              <a:ext cx="2068082" cy="738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             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TC…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…AC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111B18-54B8-7844-85F0-70008FDA6259}"/>
                </a:ext>
              </a:extLst>
            </p:cNvPr>
            <p:cNvSpPr/>
            <p:nvPr/>
          </p:nvSpPr>
          <p:spPr>
            <a:xfrm>
              <a:off x="2789503" y="1269614"/>
              <a:ext cx="424059" cy="607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4EDBA-FFBB-4542-B21C-E6EDDC9D5EC1}"/>
                </a:ext>
              </a:extLst>
            </p:cNvPr>
            <p:cNvSpPr txBox="1"/>
            <p:nvPr/>
          </p:nvSpPr>
          <p:spPr>
            <a:xfrm>
              <a:off x="1977532" y="1202623"/>
              <a:ext cx="8383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Overlap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F61A9-3BA3-E145-BC54-EF80DC3EB5F1}"/>
              </a:ext>
            </a:extLst>
          </p:cNvPr>
          <p:cNvCxnSpPr>
            <a:cxnSpLocks/>
          </p:cNvCxnSpPr>
          <p:nvPr/>
        </p:nvCxnSpPr>
        <p:spPr>
          <a:xfrm>
            <a:off x="837487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B03758-4304-9749-AEF6-664ABEE9769F}"/>
              </a:ext>
            </a:extLst>
          </p:cNvPr>
          <p:cNvCxnSpPr>
            <a:cxnSpLocks/>
          </p:cNvCxnSpPr>
          <p:nvPr/>
        </p:nvCxnSpPr>
        <p:spPr>
          <a:xfrm>
            <a:off x="4554101" y="2582330"/>
            <a:ext cx="25360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E34C3D-B4AA-8443-9B9B-C45DEB7FA61C}"/>
              </a:ext>
            </a:extLst>
          </p:cNvPr>
          <p:cNvCxnSpPr>
            <a:cxnSpLocks/>
          </p:cNvCxnSpPr>
          <p:nvPr/>
        </p:nvCxnSpPr>
        <p:spPr>
          <a:xfrm>
            <a:off x="7564721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48E7DD-BD81-E54F-9C35-5A6B5CFEE2CA}"/>
              </a:ext>
            </a:extLst>
          </p:cNvPr>
          <p:cNvSpPr txBox="1"/>
          <p:nvPr/>
        </p:nvSpPr>
        <p:spPr>
          <a:xfrm>
            <a:off x="5462730" y="228052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4"/>
                </a:solidFill>
              </a:rPr>
              <a:t>contig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4C3543-57F4-6544-B0B0-FE733153A76A}"/>
              </a:ext>
            </a:extLst>
          </p:cNvPr>
          <p:cNvSpPr txBox="1"/>
          <p:nvPr/>
        </p:nvSpPr>
        <p:spPr>
          <a:xfrm>
            <a:off x="5388827" y="1672631"/>
            <a:ext cx="652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</a:rPr>
              <a:t>reads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9727C8-02B1-A241-9495-AE3EF04A9A7D}"/>
              </a:ext>
            </a:extLst>
          </p:cNvPr>
          <p:cNvCxnSpPr>
            <a:cxnSpLocks/>
          </p:cNvCxnSpPr>
          <p:nvPr/>
        </p:nvCxnSpPr>
        <p:spPr>
          <a:xfrm>
            <a:off x="4554101" y="3826933"/>
            <a:ext cx="25360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26CD27-31B1-4D48-A67C-AC5F379CDA16}"/>
              </a:ext>
            </a:extLst>
          </p:cNvPr>
          <p:cNvCxnSpPr>
            <a:cxnSpLocks/>
          </p:cNvCxnSpPr>
          <p:nvPr/>
        </p:nvCxnSpPr>
        <p:spPr>
          <a:xfrm>
            <a:off x="7564721" y="3826933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27F8E06C-2BC1-354C-9C12-E054CAC921F8}"/>
              </a:ext>
            </a:extLst>
          </p:cNvPr>
          <p:cNvSpPr/>
          <p:nvPr/>
        </p:nvSpPr>
        <p:spPr>
          <a:xfrm>
            <a:off x="567272" y="1172063"/>
            <a:ext cx="10786527" cy="159738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0DA1128-1328-FF46-A58E-5A9E18A477A0}"/>
              </a:ext>
            </a:extLst>
          </p:cNvPr>
          <p:cNvSpPr txBox="1"/>
          <p:nvPr/>
        </p:nvSpPr>
        <p:spPr>
          <a:xfrm rot="16200000">
            <a:off x="-338323" y="1770378"/>
            <a:ext cx="137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Contig assembly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A0263-F644-CD41-AB96-6E9E2EEBAAE7}"/>
              </a:ext>
            </a:extLst>
          </p:cNvPr>
          <p:cNvGrpSpPr/>
          <p:nvPr/>
        </p:nvGrpSpPr>
        <p:grpSpPr>
          <a:xfrm>
            <a:off x="184552" y="2582328"/>
            <a:ext cx="11163623" cy="1339851"/>
            <a:chOff x="184552" y="2582328"/>
            <a:chExt cx="11163623" cy="1339851"/>
          </a:xfrm>
        </p:grpSpPr>
        <p:sp>
          <p:nvSpPr>
            <p:cNvPr id="232" name="Down Arrow 231">
              <a:extLst>
                <a:ext uri="{FF2B5EF4-FFF2-40B4-BE49-F238E27FC236}">
                  <a16:creationId xmlns:a16="http://schemas.microsoft.com/office/drawing/2014/main" id="{5D30101F-70A4-014C-AB9B-355298E6106E}"/>
                </a:ext>
              </a:extLst>
            </p:cNvPr>
            <p:cNvSpPr/>
            <p:nvPr/>
          </p:nvSpPr>
          <p:spPr>
            <a:xfrm>
              <a:off x="5891701" y="2768597"/>
              <a:ext cx="278529" cy="15228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10788F-1556-D144-937A-0F532BA9E76E}"/>
                </a:ext>
              </a:extLst>
            </p:cNvPr>
            <p:cNvGrpSpPr/>
            <p:nvPr/>
          </p:nvGrpSpPr>
          <p:grpSpPr>
            <a:xfrm>
              <a:off x="184552" y="2582328"/>
              <a:ext cx="11163623" cy="1339851"/>
              <a:chOff x="184552" y="2582328"/>
              <a:chExt cx="11163623" cy="133985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0798430-648B-5342-8090-4F9A2D49B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87" y="3826933"/>
                <a:ext cx="3421246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0384EE0-BC9F-6340-9121-BD6F4606A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636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190D5FD-8D18-814B-B562-4EB86D15B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795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75605EE-C3D1-F947-96BA-B95C6791D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483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10CC0D4-6FAC-4548-882B-E17E55600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430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2E93DDA-DE43-AC45-ACC3-F9D14D695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8733" y="3826933"/>
                <a:ext cx="2953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3F663C33-A93F-0D4F-94A7-3233A7A2A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131" y="3826933"/>
                <a:ext cx="49777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18CECE98-C3E0-0F4F-BB99-2FBB532C42CF}"/>
                  </a:ext>
                </a:extLst>
              </p:cNvPr>
              <p:cNvSpPr/>
              <p:nvPr/>
            </p:nvSpPr>
            <p:spPr>
              <a:xfrm>
                <a:off x="3953933" y="3462856"/>
                <a:ext cx="1016000" cy="262477"/>
              </a:xfrm>
              <a:custGeom>
                <a:avLst/>
                <a:gdLst>
                  <a:gd name="connsiteX0" fmla="*/ 0 w 1016000"/>
                  <a:gd name="connsiteY0" fmla="*/ 254011 h 262477"/>
                  <a:gd name="connsiteX1" fmla="*/ 457200 w 1016000"/>
                  <a:gd name="connsiteY1" fmla="*/ 11 h 262477"/>
                  <a:gd name="connsiteX2" fmla="*/ 1016000 w 1016000"/>
                  <a:gd name="connsiteY2" fmla="*/ 262477 h 26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262477">
                    <a:moveTo>
                      <a:pt x="0" y="254011"/>
                    </a:moveTo>
                    <a:cubicBezTo>
                      <a:pt x="143933" y="126305"/>
                      <a:pt x="287867" y="-1400"/>
                      <a:pt x="457200" y="11"/>
                    </a:cubicBezTo>
                    <a:cubicBezTo>
                      <a:pt x="626533" y="1422"/>
                      <a:pt x="821266" y="131949"/>
                      <a:pt x="1016000" y="26247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6BF7031-B32A-AD49-9B8C-C139A994266B}"/>
                  </a:ext>
                </a:extLst>
              </p:cNvPr>
              <p:cNvSpPr/>
              <p:nvPr/>
            </p:nvSpPr>
            <p:spPr>
              <a:xfrm>
                <a:off x="6612467" y="3437467"/>
                <a:ext cx="1413933" cy="287866"/>
              </a:xfrm>
              <a:custGeom>
                <a:avLst/>
                <a:gdLst>
                  <a:gd name="connsiteX0" fmla="*/ 0 w 1413933"/>
                  <a:gd name="connsiteY0" fmla="*/ 287866 h 287866"/>
                  <a:gd name="connsiteX1" fmla="*/ 677333 w 1413933"/>
                  <a:gd name="connsiteY1" fmla="*/ 0 h 287866"/>
                  <a:gd name="connsiteX2" fmla="*/ 1413933 w 1413933"/>
                  <a:gd name="connsiteY2" fmla="*/ 287866 h 28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3933" h="287866">
                    <a:moveTo>
                      <a:pt x="0" y="287866"/>
                    </a:moveTo>
                    <a:cubicBezTo>
                      <a:pt x="220839" y="143933"/>
                      <a:pt x="441678" y="0"/>
                      <a:pt x="677333" y="0"/>
                    </a:cubicBezTo>
                    <a:cubicBezTo>
                      <a:pt x="912988" y="0"/>
                      <a:pt x="1308100" y="253999"/>
                      <a:pt x="1413933" y="2878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B3BF2CE-F2EE-CB48-A320-7858FA4115FA}"/>
                  </a:ext>
                </a:extLst>
              </p:cNvPr>
              <p:cNvCxnSpPr/>
              <p:nvPr/>
            </p:nvCxnSpPr>
            <p:spPr>
              <a:xfrm>
                <a:off x="837487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CCE9272-093A-8F4E-BE4A-1C5CF6F08A11}"/>
                  </a:ext>
                </a:extLst>
              </p:cNvPr>
              <p:cNvCxnSpPr/>
              <p:nvPr/>
            </p:nvCxnSpPr>
            <p:spPr>
              <a:xfrm>
                <a:off x="4258020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B75170D-0853-EF4E-BE48-2A25D5F84255}"/>
                  </a:ext>
                </a:extLst>
              </p:cNvPr>
              <p:cNvCxnSpPr/>
              <p:nvPr/>
            </p:nvCxnSpPr>
            <p:spPr>
              <a:xfrm>
                <a:off x="4570321" y="2582329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FB8B695-419C-6B4E-B79D-BE6D5D21309F}"/>
                  </a:ext>
                </a:extLst>
              </p:cNvPr>
              <p:cNvCxnSpPr/>
              <p:nvPr/>
            </p:nvCxnSpPr>
            <p:spPr>
              <a:xfrm>
                <a:off x="7090131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AF10ECE-D467-0D4A-BE1F-85D49EA725DD}"/>
                  </a:ext>
                </a:extLst>
              </p:cNvPr>
              <p:cNvCxnSpPr/>
              <p:nvPr/>
            </p:nvCxnSpPr>
            <p:spPr>
              <a:xfrm>
                <a:off x="7576719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DCEB82F-BA7C-A143-8D8E-835C0996D25A}"/>
                  </a:ext>
                </a:extLst>
              </p:cNvPr>
              <p:cNvCxnSpPr/>
              <p:nvPr/>
            </p:nvCxnSpPr>
            <p:spPr>
              <a:xfrm>
                <a:off x="10968086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5C65B8F-2E19-9A4F-AD2C-C6D8812FD102}"/>
                  </a:ext>
                </a:extLst>
              </p:cNvPr>
              <p:cNvSpPr txBox="1"/>
              <p:nvPr/>
            </p:nvSpPr>
            <p:spPr>
              <a:xfrm>
                <a:off x="1744794" y="3505762"/>
                <a:ext cx="8509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4"/>
                    </a:solidFill>
                  </a:rPr>
                  <a:t>scaffold</a:t>
                </a: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86F64CA7-9B0A-5E45-874C-EED7474D6F9B}"/>
                  </a:ext>
                </a:extLst>
              </p:cNvPr>
              <p:cNvSpPr/>
              <p:nvPr/>
            </p:nvSpPr>
            <p:spPr>
              <a:xfrm>
                <a:off x="561648" y="2920884"/>
                <a:ext cx="10786527" cy="100129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F6DB46E-1566-A04F-A407-7CB70343C3AE}"/>
                  </a:ext>
                </a:extLst>
              </p:cNvPr>
              <p:cNvSpPr txBox="1"/>
              <p:nvPr/>
            </p:nvSpPr>
            <p:spPr>
              <a:xfrm rot="16200000">
                <a:off x="-152239" y="3237122"/>
                <a:ext cx="9813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Scaffolding</a:t>
                </a:r>
              </a:p>
            </p:txBody>
          </p:sp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1E109DF-8433-3D45-9141-65B5E8A9E730}"/>
              </a:ext>
            </a:extLst>
          </p:cNvPr>
          <p:cNvSpPr txBox="1"/>
          <p:nvPr/>
        </p:nvSpPr>
        <p:spPr>
          <a:xfrm>
            <a:off x="4881910" y="3136051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B0F0"/>
                </a:solidFill>
              </a:rPr>
              <a:t>paired-end</a:t>
            </a:r>
          </a:p>
          <a:p>
            <a:pPr algn="ctr"/>
            <a:r>
              <a:rPr lang="en-GB" sz="1600" b="1" dirty="0">
                <a:solidFill>
                  <a:srgbClr val="00B0F0"/>
                </a:solidFill>
              </a:rPr>
              <a:t>reads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D55E53E-5896-DA4C-920C-1C56E0B77F9E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242AEA5-F9BD-8244-BDC8-B7E7AEE247AE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Novo Assembly Algorithms</a:t>
            </a:r>
          </a:p>
        </p:txBody>
      </p:sp>
    </p:spTree>
    <p:extLst>
      <p:ext uri="{BB962C8B-B14F-4D97-AF65-F5344CB8AC3E}">
        <p14:creationId xmlns:p14="http://schemas.microsoft.com/office/powerpoint/2010/main" val="5461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FEBF70-D2E5-084A-B59E-ABEFAD1F49BF}"/>
              </a:ext>
            </a:extLst>
          </p:cNvPr>
          <p:cNvSpPr txBox="1"/>
          <p:nvPr/>
        </p:nvSpPr>
        <p:spPr>
          <a:xfrm>
            <a:off x="1" y="0"/>
            <a:ext cx="632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Background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1C940-61E7-8A46-93D9-77EE4570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05BD-96CF-6C49-A4FA-38B262928061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AA283D-3548-2D43-948A-794EEFE6A3F7}"/>
              </a:ext>
            </a:extLst>
          </p:cNvPr>
          <p:cNvSpPr/>
          <p:nvPr/>
        </p:nvSpPr>
        <p:spPr>
          <a:xfrm>
            <a:off x="0" y="554003"/>
            <a:ext cx="12192000" cy="5539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71490-9454-C048-9BAC-54420C87A7C4}"/>
              </a:ext>
            </a:extLst>
          </p:cNvPr>
          <p:cNvSpPr txBox="1"/>
          <p:nvPr/>
        </p:nvSpPr>
        <p:spPr>
          <a:xfrm>
            <a:off x="5429087" y="677321"/>
            <a:ext cx="13338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De Bruijn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0702A-3246-DA40-B3D7-115C177DC416}"/>
              </a:ext>
            </a:extLst>
          </p:cNvPr>
          <p:cNvSpPr txBox="1"/>
          <p:nvPr/>
        </p:nvSpPr>
        <p:spPr>
          <a:xfrm>
            <a:off x="9365684" y="677320"/>
            <a:ext cx="12330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Our Hypothesis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4325D-E127-2848-AFAD-F459640B4C12}"/>
              </a:ext>
            </a:extLst>
          </p:cNvPr>
          <p:cNvCxnSpPr>
            <a:cxnSpLocks/>
          </p:cNvCxnSpPr>
          <p:nvPr/>
        </p:nvCxnSpPr>
        <p:spPr>
          <a:xfrm>
            <a:off x="837487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0E67C8-B925-6A42-9F7B-0DC20B5B1500}"/>
              </a:ext>
            </a:extLst>
          </p:cNvPr>
          <p:cNvCxnSpPr>
            <a:cxnSpLocks/>
          </p:cNvCxnSpPr>
          <p:nvPr/>
        </p:nvCxnSpPr>
        <p:spPr>
          <a:xfrm>
            <a:off x="921869" y="2180560"/>
            <a:ext cx="100093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6A4020-5981-1442-890B-FCCA4AB36C26}"/>
              </a:ext>
            </a:extLst>
          </p:cNvPr>
          <p:cNvCxnSpPr>
            <a:cxnSpLocks/>
          </p:cNvCxnSpPr>
          <p:nvPr/>
        </p:nvCxnSpPr>
        <p:spPr>
          <a:xfrm>
            <a:off x="1142287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B821B8-F2BF-E041-8BF8-7958AF0AF6CC}"/>
              </a:ext>
            </a:extLst>
          </p:cNvPr>
          <p:cNvCxnSpPr>
            <a:cxnSpLocks/>
          </p:cNvCxnSpPr>
          <p:nvPr/>
        </p:nvCxnSpPr>
        <p:spPr>
          <a:xfrm>
            <a:off x="1563153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2890E9-E228-B240-BB1A-D28086A284DA}"/>
              </a:ext>
            </a:extLst>
          </p:cNvPr>
          <p:cNvCxnSpPr>
            <a:cxnSpLocks/>
          </p:cNvCxnSpPr>
          <p:nvPr/>
        </p:nvCxnSpPr>
        <p:spPr>
          <a:xfrm>
            <a:off x="2662709" y="201894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3FFD69-9159-EB45-953C-9883FB2FEB19}"/>
              </a:ext>
            </a:extLst>
          </p:cNvPr>
          <p:cNvCxnSpPr>
            <a:cxnSpLocks/>
          </p:cNvCxnSpPr>
          <p:nvPr/>
        </p:nvCxnSpPr>
        <p:spPr>
          <a:xfrm>
            <a:off x="2060931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4EA8B0-C7CD-6B41-8ABC-28AA5EE16583}"/>
              </a:ext>
            </a:extLst>
          </p:cNvPr>
          <p:cNvCxnSpPr>
            <a:cxnSpLocks/>
          </p:cNvCxnSpPr>
          <p:nvPr/>
        </p:nvCxnSpPr>
        <p:spPr>
          <a:xfrm>
            <a:off x="2815838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34C65F-65CC-E84B-A9A0-EA6898962020}"/>
              </a:ext>
            </a:extLst>
          </p:cNvPr>
          <p:cNvCxnSpPr>
            <a:cxnSpLocks/>
          </p:cNvCxnSpPr>
          <p:nvPr/>
        </p:nvCxnSpPr>
        <p:spPr>
          <a:xfrm>
            <a:off x="3783635" y="2028160"/>
            <a:ext cx="962827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2CB2D0-77AD-C444-9FAF-DA3C4F9522DB}"/>
              </a:ext>
            </a:extLst>
          </p:cNvPr>
          <p:cNvCxnSpPr>
            <a:cxnSpLocks/>
          </p:cNvCxnSpPr>
          <p:nvPr/>
        </p:nvCxnSpPr>
        <p:spPr>
          <a:xfrm>
            <a:off x="4173196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35C5AD2-5F6C-C648-B331-8011604D2B0A}"/>
              </a:ext>
            </a:extLst>
          </p:cNvPr>
          <p:cNvCxnSpPr>
            <a:cxnSpLocks/>
          </p:cNvCxnSpPr>
          <p:nvPr/>
        </p:nvCxnSpPr>
        <p:spPr>
          <a:xfrm>
            <a:off x="4668851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544A06A-643B-5D4E-9F8F-0EF44D837EBA}"/>
              </a:ext>
            </a:extLst>
          </p:cNvPr>
          <p:cNvCxnSpPr>
            <a:cxnSpLocks/>
          </p:cNvCxnSpPr>
          <p:nvPr/>
        </p:nvCxnSpPr>
        <p:spPr>
          <a:xfrm>
            <a:off x="2735002" y="23329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92E899-C3A4-F14C-BC59-2751B8D52EF8}"/>
              </a:ext>
            </a:extLst>
          </p:cNvPr>
          <p:cNvCxnSpPr>
            <a:cxnSpLocks/>
          </p:cNvCxnSpPr>
          <p:nvPr/>
        </p:nvCxnSpPr>
        <p:spPr>
          <a:xfrm>
            <a:off x="4928075" y="21805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C608B-B72F-4E40-8F57-C839EFA61C7E}"/>
              </a:ext>
            </a:extLst>
          </p:cNvPr>
          <p:cNvCxnSpPr>
            <a:cxnSpLocks/>
          </p:cNvCxnSpPr>
          <p:nvPr/>
        </p:nvCxnSpPr>
        <p:spPr>
          <a:xfrm>
            <a:off x="5423730" y="2028160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EC35FB-923D-C647-B841-E44B498CAAA9}"/>
              </a:ext>
            </a:extLst>
          </p:cNvPr>
          <p:cNvCxnSpPr>
            <a:cxnSpLocks/>
          </p:cNvCxnSpPr>
          <p:nvPr/>
        </p:nvCxnSpPr>
        <p:spPr>
          <a:xfrm>
            <a:off x="5036292" y="2332960"/>
            <a:ext cx="8517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E1C122-EA43-9149-B301-20CCC7B5D688}"/>
              </a:ext>
            </a:extLst>
          </p:cNvPr>
          <p:cNvCxnSpPr>
            <a:cxnSpLocks/>
          </p:cNvCxnSpPr>
          <p:nvPr/>
        </p:nvCxnSpPr>
        <p:spPr>
          <a:xfrm>
            <a:off x="5791199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92B44B-BA4A-3140-83AE-00B2BF70C95F}"/>
              </a:ext>
            </a:extLst>
          </p:cNvPr>
          <p:cNvCxnSpPr>
            <a:cxnSpLocks/>
          </p:cNvCxnSpPr>
          <p:nvPr/>
        </p:nvCxnSpPr>
        <p:spPr>
          <a:xfrm>
            <a:off x="6051497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50117C-CD8D-8845-AEB4-CC2DAE907F69}"/>
              </a:ext>
            </a:extLst>
          </p:cNvPr>
          <p:cNvCxnSpPr>
            <a:cxnSpLocks/>
          </p:cNvCxnSpPr>
          <p:nvPr/>
        </p:nvCxnSpPr>
        <p:spPr>
          <a:xfrm>
            <a:off x="6516865" y="20181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63FCF-6650-7B4E-BEFB-CB8873266544}"/>
              </a:ext>
            </a:extLst>
          </p:cNvPr>
          <p:cNvCxnSpPr>
            <a:cxnSpLocks/>
          </p:cNvCxnSpPr>
          <p:nvPr/>
        </p:nvCxnSpPr>
        <p:spPr>
          <a:xfrm>
            <a:off x="6906426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B4FE636-7CF9-FC4A-AE9D-B4A289F84E44}"/>
              </a:ext>
            </a:extLst>
          </p:cNvPr>
          <p:cNvCxnSpPr>
            <a:cxnSpLocks/>
          </p:cNvCxnSpPr>
          <p:nvPr/>
        </p:nvCxnSpPr>
        <p:spPr>
          <a:xfrm>
            <a:off x="6906426" y="2018151"/>
            <a:ext cx="106892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81244-F58C-D44B-906B-8B05EBC8AA31}"/>
              </a:ext>
            </a:extLst>
          </p:cNvPr>
          <p:cNvCxnSpPr>
            <a:cxnSpLocks/>
          </p:cNvCxnSpPr>
          <p:nvPr/>
        </p:nvCxnSpPr>
        <p:spPr>
          <a:xfrm>
            <a:off x="7014643" y="23229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570D6E-1C97-5848-9923-83141B976FAF}"/>
              </a:ext>
            </a:extLst>
          </p:cNvPr>
          <p:cNvCxnSpPr>
            <a:cxnSpLocks/>
          </p:cNvCxnSpPr>
          <p:nvPr/>
        </p:nvCxnSpPr>
        <p:spPr>
          <a:xfrm>
            <a:off x="8421150" y="2008932"/>
            <a:ext cx="1064682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E2F48E-1BEB-EF4D-8FAF-43E463089B99}"/>
              </a:ext>
            </a:extLst>
          </p:cNvPr>
          <p:cNvCxnSpPr>
            <a:cxnSpLocks/>
          </p:cNvCxnSpPr>
          <p:nvPr/>
        </p:nvCxnSpPr>
        <p:spPr>
          <a:xfrm flipV="1">
            <a:off x="7853585" y="2322951"/>
            <a:ext cx="1099906" cy="146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0E04C8-2037-A44F-968F-AF8561F59E96}"/>
              </a:ext>
            </a:extLst>
          </p:cNvPr>
          <p:cNvCxnSpPr>
            <a:cxnSpLocks/>
          </p:cNvCxnSpPr>
          <p:nvPr/>
        </p:nvCxnSpPr>
        <p:spPr>
          <a:xfrm>
            <a:off x="8574279" y="2170551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9E58B11-D12C-D94C-A038-13F7917D5752}"/>
              </a:ext>
            </a:extLst>
          </p:cNvPr>
          <p:cNvCxnSpPr>
            <a:cxnSpLocks/>
          </p:cNvCxnSpPr>
          <p:nvPr/>
        </p:nvCxnSpPr>
        <p:spPr>
          <a:xfrm>
            <a:off x="9289279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77EFA4-B170-944C-9A26-7EDEA45A304B}"/>
              </a:ext>
            </a:extLst>
          </p:cNvPr>
          <p:cNvCxnSpPr>
            <a:cxnSpLocks/>
          </p:cNvCxnSpPr>
          <p:nvPr/>
        </p:nvCxnSpPr>
        <p:spPr>
          <a:xfrm>
            <a:off x="9784934" y="20089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0EBDCF7-24E3-9047-88FF-F40FBFCDF277}"/>
              </a:ext>
            </a:extLst>
          </p:cNvPr>
          <p:cNvCxnSpPr>
            <a:cxnSpLocks/>
          </p:cNvCxnSpPr>
          <p:nvPr/>
        </p:nvCxnSpPr>
        <p:spPr>
          <a:xfrm>
            <a:off x="9365684" y="2303723"/>
            <a:ext cx="1478928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7786A85-1147-134C-9D63-60AE00F9F072}"/>
              </a:ext>
            </a:extLst>
          </p:cNvPr>
          <p:cNvCxnSpPr>
            <a:cxnSpLocks/>
          </p:cNvCxnSpPr>
          <p:nvPr/>
        </p:nvCxnSpPr>
        <p:spPr>
          <a:xfrm>
            <a:off x="10152403" y="2161332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C2D9222-3B37-114F-A24F-72DCED84CD46}"/>
              </a:ext>
            </a:extLst>
          </p:cNvPr>
          <p:cNvCxnSpPr>
            <a:cxnSpLocks/>
          </p:cNvCxnSpPr>
          <p:nvPr/>
        </p:nvCxnSpPr>
        <p:spPr>
          <a:xfrm>
            <a:off x="10412701" y="2303723"/>
            <a:ext cx="57326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F3656F-47BD-A74D-8607-53F843A0C1AD}"/>
              </a:ext>
            </a:extLst>
          </p:cNvPr>
          <p:cNvCxnSpPr>
            <a:cxnSpLocks/>
          </p:cNvCxnSpPr>
          <p:nvPr/>
        </p:nvCxnSpPr>
        <p:spPr>
          <a:xfrm>
            <a:off x="3523337" y="23329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E08854-BA39-B741-B9D1-619557606BA9}"/>
              </a:ext>
            </a:extLst>
          </p:cNvPr>
          <p:cNvCxnSpPr>
            <a:cxnSpLocks/>
          </p:cNvCxnSpPr>
          <p:nvPr/>
        </p:nvCxnSpPr>
        <p:spPr>
          <a:xfrm>
            <a:off x="1774298" y="2180560"/>
            <a:ext cx="83356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7E69DCD-1432-4A4E-BAF0-22337F229C3C}"/>
              </a:ext>
            </a:extLst>
          </p:cNvPr>
          <p:cNvGrpSpPr/>
          <p:nvPr/>
        </p:nvGrpSpPr>
        <p:grpSpPr>
          <a:xfrm>
            <a:off x="1744101" y="1202623"/>
            <a:ext cx="2068082" cy="770427"/>
            <a:chOff x="1744101" y="1202623"/>
            <a:chExt cx="2068082" cy="77042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83FCBA0-BB71-AF43-8236-6841F453963F}"/>
                </a:ext>
              </a:extLst>
            </p:cNvPr>
            <p:cNvCxnSpPr>
              <a:cxnSpLocks/>
            </p:cNvCxnSpPr>
            <p:nvPr/>
          </p:nvCxnSpPr>
          <p:spPr>
            <a:xfrm>
              <a:off x="2789502" y="1875484"/>
              <a:ext cx="183549" cy="9756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554504-7F20-424B-A468-7270DE48A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532" y="1875484"/>
              <a:ext cx="212030" cy="975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F91C45-C3CA-7A4C-BFFC-65B83EBB0100}"/>
                </a:ext>
              </a:extLst>
            </p:cNvPr>
            <p:cNvSpPr/>
            <p:nvPr/>
          </p:nvSpPr>
          <p:spPr>
            <a:xfrm>
              <a:off x="1744101" y="1206870"/>
              <a:ext cx="2068082" cy="738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              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TC…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…AC </a:t>
              </a:r>
              <a:r>
                <a:rPr lang="en-US" b="1" dirty="0">
                  <a:solidFill>
                    <a:schemeClr val="tx1"/>
                  </a:solidFill>
                </a:rPr>
                <a:t>AAG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3111B18-54B8-7844-85F0-70008FDA6259}"/>
                </a:ext>
              </a:extLst>
            </p:cNvPr>
            <p:cNvSpPr/>
            <p:nvPr/>
          </p:nvSpPr>
          <p:spPr>
            <a:xfrm>
              <a:off x="2789503" y="1269614"/>
              <a:ext cx="424059" cy="607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D4EDBA-FFBB-4542-B21C-E6EDDC9D5EC1}"/>
                </a:ext>
              </a:extLst>
            </p:cNvPr>
            <p:cNvSpPr txBox="1"/>
            <p:nvPr/>
          </p:nvSpPr>
          <p:spPr>
            <a:xfrm>
              <a:off x="1977532" y="1202623"/>
              <a:ext cx="8383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Overlap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6F61A9-3BA3-E145-BC54-EF80DC3EB5F1}"/>
              </a:ext>
            </a:extLst>
          </p:cNvPr>
          <p:cNvCxnSpPr>
            <a:cxnSpLocks/>
          </p:cNvCxnSpPr>
          <p:nvPr/>
        </p:nvCxnSpPr>
        <p:spPr>
          <a:xfrm>
            <a:off x="837487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5B03758-4304-9749-AEF6-664ABEE9769F}"/>
              </a:ext>
            </a:extLst>
          </p:cNvPr>
          <p:cNvCxnSpPr>
            <a:cxnSpLocks/>
          </p:cNvCxnSpPr>
          <p:nvPr/>
        </p:nvCxnSpPr>
        <p:spPr>
          <a:xfrm>
            <a:off x="4554101" y="2582330"/>
            <a:ext cx="25360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4E34C3D-B4AA-8443-9B9B-C45DEB7FA61C}"/>
              </a:ext>
            </a:extLst>
          </p:cNvPr>
          <p:cNvCxnSpPr>
            <a:cxnSpLocks/>
          </p:cNvCxnSpPr>
          <p:nvPr/>
        </p:nvCxnSpPr>
        <p:spPr>
          <a:xfrm>
            <a:off x="7564721" y="2582330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A48E7DD-BD81-E54F-9C35-5A6B5CFEE2CA}"/>
              </a:ext>
            </a:extLst>
          </p:cNvPr>
          <p:cNvSpPr txBox="1"/>
          <p:nvPr/>
        </p:nvSpPr>
        <p:spPr>
          <a:xfrm>
            <a:off x="5462730" y="228052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4"/>
                </a:solidFill>
              </a:rPr>
              <a:t>contig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4C3543-57F4-6544-B0B0-FE733153A76A}"/>
              </a:ext>
            </a:extLst>
          </p:cNvPr>
          <p:cNvSpPr txBox="1"/>
          <p:nvPr/>
        </p:nvSpPr>
        <p:spPr>
          <a:xfrm>
            <a:off x="5388827" y="1672631"/>
            <a:ext cx="652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</a:rPr>
              <a:t>reads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F9727C8-02B1-A241-9495-AE3EF04A9A7D}"/>
              </a:ext>
            </a:extLst>
          </p:cNvPr>
          <p:cNvCxnSpPr>
            <a:cxnSpLocks/>
          </p:cNvCxnSpPr>
          <p:nvPr/>
        </p:nvCxnSpPr>
        <p:spPr>
          <a:xfrm>
            <a:off x="4554101" y="3826933"/>
            <a:ext cx="253603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126CD27-31B1-4D48-A67C-AC5F379CDA16}"/>
              </a:ext>
            </a:extLst>
          </p:cNvPr>
          <p:cNvCxnSpPr>
            <a:cxnSpLocks/>
          </p:cNvCxnSpPr>
          <p:nvPr/>
        </p:nvCxnSpPr>
        <p:spPr>
          <a:xfrm>
            <a:off x="7564721" y="3826933"/>
            <a:ext cx="342124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7B14B1-2336-B349-A6EA-1DF0D2E15572}"/>
              </a:ext>
            </a:extLst>
          </p:cNvPr>
          <p:cNvCxnSpPr>
            <a:cxnSpLocks/>
          </p:cNvCxnSpPr>
          <p:nvPr/>
        </p:nvCxnSpPr>
        <p:spPr>
          <a:xfrm>
            <a:off x="5033376" y="4487333"/>
            <a:ext cx="10644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CF5AC53-558C-C644-A07C-E3BAF0C8B05A}"/>
              </a:ext>
            </a:extLst>
          </p:cNvPr>
          <p:cNvCxnSpPr>
            <a:cxnSpLocks/>
          </p:cNvCxnSpPr>
          <p:nvPr/>
        </p:nvCxnSpPr>
        <p:spPr>
          <a:xfrm>
            <a:off x="6404483" y="4487333"/>
            <a:ext cx="77203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C50DD09-3118-814E-BC96-8ACD8E137010}"/>
              </a:ext>
            </a:extLst>
          </p:cNvPr>
          <p:cNvCxnSpPr>
            <a:cxnSpLocks/>
          </p:cNvCxnSpPr>
          <p:nvPr/>
        </p:nvCxnSpPr>
        <p:spPr>
          <a:xfrm>
            <a:off x="3785344" y="4487333"/>
            <a:ext cx="10644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27F8E06C-2BC1-354C-9C12-E054CAC921F8}"/>
              </a:ext>
            </a:extLst>
          </p:cNvPr>
          <p:cNvSpPr/>
          <p:nvPr/>
        </p:nvSpPr>
        <p:spPr>
          <a:xfrm>
            <a:off x="567272" y="1172063"/>
            <a:ext cx="10786527" cy="1597389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0DA1128-1328-FF46-A58E-5A9E18A477A0}"/>
              </a:ext>
            </a:extLst>
          </p:cNvPr>
          <p:cNvSpPr txBox="1"/>
          <p:nvPr/>
        </p:nvSpPr>
        <p:spPr>
          <a:xfrm rot="16200000">
            <a:off x="-338323" y="1770378"/>
            <a:ext cx="137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Contig assembly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49D21-43A5-CA46-B552-71E8C13E088D}"/>
              </a:ext>
            </a:extLst>
          </p:cNvPr>
          <p:cNvGrpSpPr/>
          <p:nvPr/>
        </p:nvGrpSpPr>
        <p:grpSpPr>
          <a:xfrm>
            <a:off x="184881" y="3421532"/>
            <a:ext cx="11175994" cy="1479005"/>
            <a:chOff x="184881" y="3421532"/>
            <a:chExt cx="11175994" cy="1479005"/>
          </a:xfrm>
        </p:grpSpPr>
        <p:sp>
          <p:nvSpPr>
            <p:cNvPr id="233" name="Down Arrow 232">
              <a:extLst>
                <a:ext uri="{FF2B5EF4-FFF2-40B4-BE49-F238E27FC236}">
                  <a16:creationId xmlns:a16="http://schemas.microsoft.com/office/drawing/2014/main" id="{90670F7C-C638-4846-A939-1A3988683C19}"/>
                </a:ext>
              </a:extLst>
            </p:cNvPr>
            <p:cNvSpPr/>
            <p:nvPr/>
          </p:nvSpPr>
          <p:spPr>
            <a:xfrm>
              <a:off x="5891701" y="3937056"/>
              <a:ext cx="278529" cy="15228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1E86A9-9FB9-5442-880F-A1B9B588FA57}"/>
                </a:ext>
              </a:extLst>
            </p:cNvPr>
            <p:cNvGrpSpPr/>
            <p:nvPr/>
          </p:nvGrpSpPr>
          <p:grpSpPr>
            <a:xfrm>
              <a:off x="184881" y="3421532"/>
              <a:ext cx="11175994" cy="1479005"/>
              <a:chOff x="184881" y="3421532"/>
              <a:chExt cx="11175994" cy="1479005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A62024E-4493-CC4E-87B8-7D4C3784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89" y="4487333"/>
                <a:ext cx="106441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932E6909-7656-6A48-A27C-46760DFD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496" y="4487333"/>
                <a:ext cx="77203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6A5187BD-0D86-7D41-BF61-010894B66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8023" y="4487333"/>
                <a:ext cx="1064415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99524F70-486F-F64C-99E4-8D7FFEE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130" y="4487333"/>
                <a:ext cx="124895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88EB8B0-2B42-8C4A-BEC0-225F01617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2438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4FAE11B-7457-E244-8BDD-BC08048BF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2C5A7CB-FD80-A548-A6D6-64600BB86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759" y="4487333"/>
                <a:ext cx="18361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AFE1ECB-5E9C-2444-BECC-8A808B30D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804" y="4487333"/>
                <a:ext cx="30669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9AA297F-F9C0-8941-843D-2502D0FE3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723" y="3856838"/>
                <a:ext cx="2907912" cy="630495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4B182F0-A5C0-344E-B0B3-82A52A9AB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7526" y="3867516"/>
                <a:ext cx="3707086" cy="619816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1F72630-2FF7-E94A-881B-4842F003C39E}"/>
                  </a:ext>
                </a:extLst>
              </p:cNvPr>
              <p:cNvSpPr txBox="1"/>
              <p:nvPr/>
            </p:nvSpPr>
            <p:spPr>
              <a:xfrm>
                <a:off x="4724189" y="4487331"/>
                <a:ext cx="49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gap</a:t>
                </a: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8B20051-20A8-1842-B4B0-E31FF2218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271" y="439882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E0E39EC-8E02-4849-BC72-1A021FB8A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0323" y="4263359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63DE379-294D-274B-A22E-A5FCB6664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008" y="4314160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7C7A8B8-D119-CA4A-AB94-BD0DB1DC0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012" y="433109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04E7F39D-71F0-6A48-9405-76C76B9EB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1970" y="41850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B72E70B-0DE2-8748-AEED-8DFE92F82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527" y="439882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597E552-E872-2A41-AC14-7CAD0BF48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579" y="4263359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94A8289-0190-0B4C-9DEA-FD4692010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2264" y="4314160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D92421F-B765-4F46-97D8-204EAE218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268" y="433109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173AFD7-ECA9-4147-8C67-86860BB18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226" y="41850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0313C88-CC98-C74C-AED9-3CCA0A683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3025" y="4403454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36EB4D1-450F-BD4B-B868-0ADE72ABC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6077" y="4267986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548CFCA-285A-DC40-BA1A-ADF5D4942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3762" y="4318787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BA6ED4D-8422-D84D-AB60-547A16C3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1766" y="4335721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8AAD0CB-2307-2C44-B3CF-DEDFD8B70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7724" y="4189648"/>
                <a:ext cx="266105" cy="0"/>
              </a:xfrm>
              <a:prstGeom prst="line">
                <a:avLst/>
              </a:prstGeom>
              <a:ln w="571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9B9F3A3-0DF6-EC4C-97CA-7850C93D719B}"/>
                  </a:ext>
                </a:extLst>
              </p:cNvPr>
              <p:cNvSpPr txBox="1"/>
              <p:nvPr/>
            </p:nvSpPr>
            <p:spPr>
              <a:xfrm>
                <a:off x="5198947" y="4095349"/>
                <a:ext cx="652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6"/>
                    </a:solidFill>
                  </a:rPr>
                  <a:t>reads</a:t>
                </a:r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4DBFEE76-C844-AB48-B335-6C5DAFFD8D06}"/>
                  </a:ext>
                </a:extLst>
              </p:cNvPr>
              <p:cNvSpPr/>
              <p:nvPr/>
            </p:nvSpPr>
            <p:spPr>
              <a:xfrm>
                <a:off x="561648" y="4081688"/>
                <a:ext cx="10786527" cy="75289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60E412E0-3DE1-EC41-9F6F-99E44634BC75}"/>
                  </a:ext>
                </a:extLst>
              </p:cNvPr>
              <p:cNvCxnSpPr>
                <a:cxnSpLocks/>
                <a:stCxn id="228" idx="3"/>
              </p:cNvCxnSpPr>
              <p:nvPr/>
            </p:nvCxnSpPr>
            <p:spPr>
              <a:xfrm flipV="1">
                <a:off x="11348175" y="3421532"/>
                <a:ext cx="12700" cy="1036601"/>
              </a:xfrm>
              <a:prstGeom prst="bentConnector3">
                <a:avLst>
                  <a:gd name="adj1" fmla="val 1800000"/>
                </a:avLst>
              </a:prstGeom>
              <a:ln w="28575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F39F66E-9BA6-F646-B767-3A68765074C8}"/>
                  </a:ext>
                </a:extLst>
              </p:cNvPr>
              <p:cNvSpPr txBox="1"/>
              <p:nvPr/>
            </p:nvSpPr>
            <p:spPr>
              <a:xfrm rot="16200000">
                <a:off x="-127865" y="4280014"/>
                <a:ext cx="9332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Gap-filling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2549E23-F075-3D43-A6CE-37000C2659DA}"/>
              </a:ext>
            </a:extLst>
          </p:cNvPr>
          <p:cNvGrpSpPr/>
          <p:nvPr/>
        </p:nvGrpSpPr>
        <p:grpSpPr>
          <a:xfrm>
            <a:off x="184552" y="2582328"/>
            <a:ext cx="11163623" cy="1339851"/>
            <a:chOff x="184552" y="2582328"/>
            <a:chExt cx="11163623" cy="1339851"/>
          </a:xfrm>
        </p:grpSpPr>
        <p:sp>
          <p:nvSpPr>
            <p:cNvPr id="189" name="Down Arrow 188">
              <a:extLst>
                <a:ext uri="{FF2B5EF4-FFF2-40B4-BE49-F238E27FC236}">
                  <a16:creationId xmlns:a16="http://schemas.microsoft.com/office/drawing/2014/main" id="{1892C873-570E-644C-9759-E9EB9F6E4EBA}"/>
                </a:ext>
              </a:extLst>
            </p:cNvPr>
            <p:cNvSpPr/>
            <p:nvPr/>
          </p:nvSpPr>
          <p:spPr>
            <a:xfrm>
              <a:off x="5891701" y="2768597"/>
              <a:ext cx="278529" cy="152287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9C61F64-52A3-A944-8EAA-C141E087D2F0}"/>
                </a:ext>
              </a:extLst>
            </p:cNvPr>
            <p:cNvGrpSpPr/>
            <p:nvPr/>
          </p:nvGrpSpPr>
          <p:grpSpPr>
            <a:xfrm>
              <a:off x="184552" y="2582328"/>
              <a:ext cx="11163623" cy="1339851"/>
              <a:chOff x="184552" y="2582328"/>
              <a:chExt cx="11163623" cy="1339851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8192176-AB50-C54E-ABA2-C0C3D2F99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87" y="3826933"/>
                <a:ext cx="3421246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DD5711A-A5F8-4248-8FE7-08493DDB0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636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CDDF094-D302-BD4A-BDD9-8E78D6854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795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3992EDC-832F-2249-88D5-409B3DF7B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483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01688401-CD34-2F4A-89CD-4641EB711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430" y="3733797"/>
                <a:ext cx="440560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33460FD-9BA3-B543-9018-F4D71A37A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8733" y="3826933"/>
                <a:ext cx="29536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8BDC5B4-766F-F047-9F18-481CDF473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131" y="3826933"/>
                <a:ext cx="497778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E55569A7-8AD1-2844-BABC-A7FD3384CB60}"/>
                  </a:ext>
                </a:extLst>
              </p:cNvPr>
              <p:cNvSpPr/>
              <p:nvPr/>
            </p:nvSpPr>
            <p:spPr>
              <a:xfrm>
                <a:off x="3953933" y="3462856"/>
                <a:ext cx="1016000" cy="262477"/>
              </a:xfrm>
              <a:custGeom>
                <a:avLst/>
                <a:gdLst>
                  <a:gd name="connsiteX0" fmla="*/ 0 w 1016000"/>
                  <a:gd name="connsiteY0" fmla="*/ 254011 h 262477"/>
                  <a:gd name="connsiteX1" fmla="*/ 457200 w 1016000"/>
                  <a:gd name="connsiteY1" fmla="*/ 11 h 262477"/>
                  <a:gd name="connsiteX2" fmla="*/ 1016000 w 1016000"/>
                  <a:gd name="connsiteY2" fmla="*/ 262477 h 262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6000" h="262477">
                    <a:moveTo>
                      <a:pt x="0" y="254011"/>
                    </a:moveTo>
                    <a:cubicBezTo>
                      <a:pt x="143933" y="126305"/>
                      <a:pt x="287867" y="-1400"/>
                      <a:pt x="457200" y="11"/>
                    </a:cubicBezTo>
                    <a:cubicBezTo>
                      <a:pt x="626533" y="1422"/>
                      <a:pt x="821266" y="131949"/>
                      <a:pt x="1016000" y="26247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7DF66370-A7CF-624D-A3C2-3142851DCDFF}"/>
                  </a:ext>
                </a:extLst>
              </p:cNvPr>
              <p:cNvSpPr/>
              <p:nvPr/>
            </p:nvSpPr>
            <p:spPr>
              <a:xfrm>
                <a:off x="6612467" y="3437467"/>
                <a:ext cx="1413933" cy="287866"/>
              </a:xfrm>
              <a:custGeom>
                <a:avLst/>
                <a:gdLst>
                  <a:gd name="connsiteX0" fmla="*/ 0 w 1413933"/>
                  <a:gd name="connsiteY0" fmla="*/ 287866 h 287866"/>
                  <a:gd name="connsiteX1" fmla="*/ 677333 w 1413933"/>
                  <a:gd name="connsiteY1" fmla="*/ 0 h 287866"/>
                  <a:gd name="connsiteX2" fmla="*/ 1413933 w 1413933"/>
                  <a:gd name="connsiteY2" fmla="*/ 287866 h 287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3933" h="287866">
                    <a:moveTo>
                      <a:pt x="0" y="287866"/>
                    </a:moveTo>
                    <a:cubicBezTo>
                      <a:pt x="220839" y="143933"/>
                      <a:pt x="441678" y="0"/>
                      <a:pt x="677333" y="0"/>
                    </a:cubicBezTo>
                    <a:cubicBezTo>
                      <a:pt x="912988" y="0"/>
                      <a:pt x="1308100" y="253999"/>
                      <a:pt x="1413933" y="28786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D1A9707-0A42-6141-B867-56812615984D}"/>
                  </a:ext>
                </a:extLst>
              </p:cNvPr>
              <p:cNvCxnSpPr/>
              <p:nvPr/>
            </p:nvCxnSpPr>
            <p:spPr>
              <a:xfrm>
                <a:off x="837487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487D917-C24A-7B41-9C57-33BC69D594C4}"/>
                  </a:ext>
                </a:extLst>
              </p:cNvPr>
              <p:cNvCxnSpPr/>
              <p:nvPr/>
            </p:nvCxnSpPr>
            <p:spPr>
              <a:xfrm>
                <a:off x="4258020" y="2582330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5A0D76D-A8D1-3E43-BAAD-D0A7A01CD443}"/>
                  </a:ext>
                </a:extLst>
              </p:cNvPr>
              <p:cNvCxnSpPr/>
              <p:nvPr/>
            </p:nvCxnSpPr>
            <p:spPr>
              <a:xfrm>
                <a:off x="4570321" y="2582329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9C6B3A41-0ABE-0444-A50E-09CB4D52EE06}"/>
                  </a:ext>
                </a:extLst>
              </p:cNvPr>
              <p:cNvCxnSpPr/>
              <p:nvPr/>
            </p:nvCxnSpPr>
            <p:spPr>
              <a:xfrm>
                <a:off x="7090131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191F1EEE-C4EE-5845-B23F-119E4B1BC252}"/>
                  </a:ext>
                </a:extLst>
              </p:cNvPr>
              <p:cNvCxnSpPr/>
              <p:nvPr/>
            </p:nvCxnSpPr>
            <p:spPr>
              <a:xfrm>
                <a:off x="7576719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A1E042A-A53B-0941-BC4B-A0105531EBA1}"/>
                  </a:ext>
                </a:extLst>
              </p:cNvPr>
              <p:cNvCxnSpPr/>
              <p:nvPr/>
            </p:nvCxnSpPr>
            <p:spPr>
              <a:xfrm>
                <a:off x="10968086" y="2582328"/>
                <a:ext cx="0" cy="1244603"/>
              </a:xfrm>
              <a:prstGeom prst="line">
                <a:avLst/>
              </a:prstGeom>
              <a:ln w="19050">
                <a:solidFill>
                  <a:schemeClr val="accent4">
                    <a:lumMod val="40000"/>
                    <a:lumOff val="6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C8269A5-B8CA-C64B-9F1A-D0F8486AB093}"/>
                  </a:ext>
                </a:extLst>
              </p:cNvPr>
              <p:cNvSpPr txBox="1"/>
              <p:nvPr/>
            </p:nvSpPr>
            <p:spPr>
              <a:xfrm>
                <a:off x="1744794" y="3505762"/>
                <a:ext cx="8509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4"/>
                    </a:solidFill>
                  </a:rPr>
                  <a:t>scaffold</a:t>
                </a: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2E57A986-2B68-EF42-B784-D811DAB1F3BA}"/>
                  </a:ext>
                </a:extLst>
              </p:cNvPr>
              <p:cNvSpPr/>
              <p:nvPr/>
            </p:nvSpPr>
            <p:spPr>
              <a:xfrm>
                <a:off x="561648" y="2920884"/>
                <a:ext cx="10786527" cy="1001295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AAA7E0D9-644F-1048-B1E1-043240406158}"/>
                  </a:ext>
                </a:extLst>
              </p:cNvPr>
              <p:cNvSpPr txBox="1"/>
              <p:nvPr/>
            </p:nvSpPr>
            <p:spPr>
              <a:xfrm rot="16200000">
                <a:off x="-152239" y="3237122"/>
                <a:ext cx="9813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Scaffolding</a:t>
                </a:r>
              </a:p>
            </p:txBody>
          </p:sp>
        </p:grp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B8558510-118A-DE40-96A1-AFE443515D6A}"/>
              </a:ext>
            </a:extLst>
          </p:cNvPr>
          <p:cNvSpPr txBox="1"/>
          <p:nvPr/>
        </p:nvSpPr>
        <p:spPr>
          <a:xfrm>
            <a:off x="4881910" y="3136051"/>
            <a:ext cx="111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B0F0"/>
                </a:solidFill>
              </a:rPr>
              <a:t>paired-end</a:t>
            </a:r>
          </a:p>
          <a:p>
            <a:pPr algn="ctr"/>
            <a:r>
              <a:rPr lang="en-GB" sz="1600" b="1" dirty="0">
                <a:solidFill>
                  <a:srgbClr val="00B0F0"/>
                </a:solidFill>
              </a:rPr>
              <a:t>reads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E1F10A96-D73A-254F-B2DF-3ECACD84FB60}"/>
              </a:ext>
            </a:extLst>
          </p:cNvPr>
          <p:cNvSpPr/>
          <p:nvPr/>
        </p:nvSpPr>
        <p:spPr>
          <a:xfrm>
            <a:off x="-2" y="553998"/>
            <a:ext cx="4435269" cy="5539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D995CA1-4103-B948-8224-2543008A8A73}"/>
              </a:ext>
            </a:extLst>
          </p:cNvPr>
          <p:cNvSpPr txBox="1"/>
          <p:nvPr/>
        </p:nvSpPr>
        <p:spPr>
          <a:xfrm>
            <a:off x="1103481" y="677321"/>
            <a:ext cx="22283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De Novo Assembly Algorithms</a:t>
            </a:r>
          </a:p>
        </p:txBody>
      </p:sp>
    </p:spTree>
    <p:extLst>
      <p:ext uri="{BB962C8B-B14F-4D97-AF65-F5344CB8AC3E}">
        <p14:creationId xmlns:p14="http://schemas.microsoft.com/office/powerpoint/2010/main" val="387761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3549</Words>
  <Application>Microsoft Macintosh PowerPoint</Application>
  <PresentationFormat>Widescreen</PresentationFormat>
  <Paragraphs>910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Pflughaupt</dc:creator>
  <cp:lastModifiedBy>Patrick Pflughaupt</cp:lastModifiedBy>
  <cp:revision>233</cp:revision>
  <dcterms:created xsi:type="dcterms:W3CDTF">2021-03-20T10:26:51Z</dcterms:created>
  <dcterms:modified xsi:type="dcterms:W3CDTF">2021-03-22T10:21:50Z</dcterms:modified>
</cp:coreProperties>
</file>