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7"/>
  </p:notesMasterIdLst>
  <p:sldIdLst>
    <p:sldId id="470" r:id="rId5"/>
    <p:sldId id="469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D2060-772F-4444-9155-0268FA8676B6}">
          <p14:sldIdLst>
            <p14:sldId id="470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3" pos="5375" userDrawn="1">
          <p15:clr>
            <a:srgbClr val="A4A3A4"/>
          </p15:clr>
        </p15:guide>
        <p15:guide id="6" pos="997" userDrawn="1">
          <p15:clr>
            <a:srgbClr val="A4A3A4"/>
          </p15:clr>
        </p15:guide>
        <p15:guide id="13" orient="horz" pos="7461" userDrawn="1">
          <p15:clr>
            <a:srgbClr val="A4A3A4"/>
          </p15:clr>
        </p15:guide>
        <p15:guide id="14" pos="884" userDrawn="1">
          <p15:clr>
            <a:srgbClr val="A4A3A4"/>
          </p15:clr>
        </p15:guide>
        <p15:guide id="18" orient="horz" pos="5783" userDrawn="1">
          <p15:clr>
            <a:srgbClr val="A4A3A4"/>
          </p15:clr>
        </p15:guide>
        <p15:guide id="19" orient="horz" pos="3787" userDrawn="1">
          <p15:clr>
            <a:srgbClr val="A4A3A4"/>
          </p15:clr>
        </p15:guide>
        <p15:guide id="20" pos="9026" userDrawn="1">
          <p15:clr>
            <a:srgbClr val="A4A3A4"/>
          </p15:clr>
        </p15:guide>
        <p15:guide id="21" pos="10137" userDrawn="1">
          <p15:clr>
            <a:srgbClr val="A4A3A4"/>
          </p15:clr>
        </p15:guide>
        <p15:guide id="22" pos="4536" userDrawn="1">
          <p15:clr>
            <a:srgbClr val="A4A3A4"/>
          </p15:clr>
        </p15:guide>
        <p15:guide id="23" orient="horz" pos="3855" userDrawn="1">
          <p15:clr>
            <a:srgbClr val="A4A3A4"/>
          </p15:clr>
        </p15:guide>
        <p15:guide id="24" pos="385" userDrawn="1">
          <p15:clr>
            <a:srgbClr val="A4A3A4"/>
          </p15:clr>
        </p15:guide>
        <p15:guide id="25" orient="horz" pos="7937" userDrawn="1">
          <p15:clr>
            <a:srgbClr val="A4A3A4"/>
          </p15:clr>
        </p15:guide>
        <p15:guide id="26" orient="horz" pos="4105" userDrawn="1">
          <p15:clr>
            <a:srgbClr val="A4A3A4"/>
          </p15:clr>
        </p15:guide>
        <p15:guide id="27" pos="5488" userDrawn="1">
          <p15:clr>
            <a:srgbClr val="A4A3A4"/>
          </p15:clr>
        </p15:guide>
        <p15:guide id="28" orient="horz" pos="7302" userDrawn="1">
          <p15:clr>
            <a:srgbClr val="A4A3A4"/>
          </p15:clr>
        </p15:guide>
        <p15:guide id="29" orient="horz" pos="9729" userDrawn="1">
          <p15:clr>
            <a:srgbClr val="A4A3A4"/>
          </p15:clr>
        </p15:guide>
        <p15:guide id="30" orient="horz" pos="7213">
          <p15:clr>
            <a:srgbClr val="A4A3A4"/>
          </p15:clr>
        </p15:guide>
        <p15:guide id="31" orient="horz" pos="8491">
          <p15:clr>
            <a:srgbClr val="A4A3A4"/>
          </p15:clr>
        </p15:guide>
        <p15:guide id="32" orient="horz" pos="3810" userDrawn="1">
          <p15:clr>
            <a:srgbClr val="A4A3A4"/>
          </p15:clr>
        </p15:guide>
        <p15:guide id="33" orient="horz" pos="6699">
          <p15:clr>
            <a:srgbClr val="A4A3A4"/>
          </p15:clr>
        </p15:guide>
        <p15:guide id="34" orient="horz" pos="4148">
          <p15:clr>
            <a:srgbClr val="A4A3A4"/>
          </p15:clr>
        </p15:guide>
        <p15:guide id="35" orient="horz" pos="7570">
          <p15:clr>
            <a:srgbClr val="A4A3A4"/>
          </p15:clr>
        </p15:guide>
        <p15:guide id="36" pos="6224">
          <p15:clr>
            <a:srgbClr val="A4A3A4"/>
          </p15:clr>
        </p15:guide>
        <p15:guide id="37" orient="horz" pos="3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DCD"/>
    <a:srgbClr val="9785C5"/>
    <a:srgbClr val="8170A4"/>
    <a:srgbClr val="C8B6B4"/>
    <a:srgbClr val="420B6B"/>
    <a:srgbClr val="C77BFF"/>
    <a:srgbClr val="C77CFF"/>
    <a:srgbClr val="00BFC4"/>
    <a:srgbClr val="FF8DA2"/>
    <a:srgbClr val="FF5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1236" autoAdjust="0"/>
  </p:normalViewPr>
  <p:slideViewPr>
    <p:cSldViewPr snapToGrid="0" snapToObjects="1" showGuides="1">
      <p:cViewPr>
        <p:scale>
          <a:sx n="73" d="100"/>
          <a:sy n="73" d="100"/>
        </p:scale>
        <p:origin x="1600" y="-1024"/>
      </p:cViewPr>
      <p:guideLst>
        <p:guide pos="5375"/>
        <p:guide pos="997"/>
        <p:guide orient="horz" pos="7461"/>
        <p:guide pos="884"/>
        <p:guide orient="horz" pos="5783"/>
        <p:guide orient="horz" pos="3787"/>
        <p:guide pos="9026"/>
        <p:guide pos="10137"/>
        <p:guide pos="4536"/>
        <p:guide orient="horz" pos="3855"/>
        <p:guide pos="385"/>
        <p:guide orient="horz" pos="7937"/>
        <p:guide orient="horz" pos="4105"/>
        <p:guide pos="5488"/>
        <p:guide orient="horz" pos="7302"/>
        <p:guide orient="horz" pos="9729"/>
        <p:guide orient="horz" pos="7213"/>
        <p:guide orient="horz" pos="8491"/>
        <p:guide orient="horz" pos="3810"/>
        <p:guide orient="horz" pos="6699"/>
        <p:guide orient="horz" pos="4148"/>
        <p:guide orient="horz" pos="7570"/>
        <p:guide pos="6224"/>
        <p:guide orient="horz" pos="3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944A-EA73-E04C-804D-78789580C6A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46FC2-A3E2-4641-93EB-8A9BF5A1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1pPr>
    <a:lvl2pPr marL="103657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2pPr>
    <a:lvl3pPr marL="2073163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3pPr>
    <a:lvl4pPr marL="310974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4pPr>
    <a:lvl5pPr marL="4146321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5pPr>
    <a:lvl6pPr marL="518289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6pPr>
    <a:lvl7pPr marL="6219484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7pPr>
    <a:lvl8pPr marL="7256063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8pPr>
    <a:lvl9pPr marL="829264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2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Figure_MAIN_ML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plots between the experimental stability measures (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pH 7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-motif stability predicted via machine learning models obtained using gradient boosting machines. Plots are brought for both 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dependencies. The Pearson’s correlation coefficients (R) and root mean squared errors (RMSE) calculated on the test set (in purple; training set </a:t>
            </a:r>
            <a:r>
              <a:rPr lang="en-US" sz="272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cyan) are 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brought on the individual plots.</a:t>
            </a:r>
            <a:endParaRPr lang="en-GB" sz="272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S_ML1.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plots between the experimental stability measures (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pH 7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-motif stability scores (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obtained via optimized models analogous to G4Hunter. Plots are brought for both 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2720" i="1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2720" i="1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dependencies. The correlation equations and the Pearson’s correlation coefficients (R) are brought on the individual plots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table in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shows the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optimised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positive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scoring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 of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cytosine (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counterpart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guanine in the case of G-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quadruplexes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a C-tract of a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brought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272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053-E7CE-6544-9463-488D0D270A3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FB9A59-E0EB-0748-BF1D-AA4083C9D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6" t="17600" r="8827" b="10304"/>
          <a:stretch/>
        </p:blipFill>
        <p:spPr>
          <a:xfrm>
            <a:off x="6987907" y="6048375"/>
            <a:ext cx="6382751" cy="604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90744-9D86-904D-AA7F-08FDE0A24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90" t="17697" r="9440" b="10304"/>
          <a:stretch/>
        </p:blipFill>
        <p:spPr>
          <a:xfrm>
            <a:off x="796052" y="6057900"/>
            <a:ext cx="6162439" cy="6030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FE86DF-5980-1744-976E-EB1A7261E386}"/>
              </a:ext>
            </a:extLst>
          </p:cNvPr>
          <p:cNvSpPr txBox="1"/>
          <p:nvPr/>
        </p:nvSpPr>
        <p:spPr>
          <a:xfrm>
            <a:off x="147790" y="7146078"/>
            <a:ext cx="677108" cy="3337382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predicted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A58C8E-D0CA-E643-9BEF-03FB1257465C}"/>
              </a:ext>
            </a:extLst>
          </p:cNvPr>
          <p:cNvSpPr/>
          <p:nvPr/>
        </p:nvSpPr>
        <p:spPr>
          <a:xfrm>
            <a:off x="5857428" y="12061537"/>
            <a:ext cx="3105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observed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CBEE3C-A14D-CF48-A40F-E6F63324BDFC}"/>
              </a:ext>
            </a:extLst>
          </p:cNvPr>
          <p:cNvSpPr txBox="1"/>
          <p:nvPr/>
        </p:nvSpPr>
        <p:spPr>
          <a:xfrm>
            <a:off x="2988662" y="10624979"/>
            <a:ext cx="39247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500"/>
          </a:p>
          <a:p>
            <a:pPr algn="r"/>
            <a:endParaRPr lang="en-US" sz="25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177FCF-44A5-8C4F-8E6B-42DF1F778B0F}"/>
              </a:ext>
            </a:extLst>
          </p:cNvPr>
          <p:cNvSpPr txBox="1"/>
          <p:nvPr/>
        </p:nvSpPr>
        <p:spPr>
          <a:xfrm>
            <a:off x="9445876" y="10624979"/>
            <a:ext cx="39247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500"/>
          </a:p>
          <a:p>
            <a:pPr algn="r"/>
            <a:endParaRPr lang="en-US" sz="2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968D8-9106-2941-93ED-7759C3C45503}"/>
              </a:ext>
            </a:extLst>
          </p:cNvPr>
          <p:cNvSpPr txBox="1"/>
          <p:nvPr/>
        </p:nvSpPr>
        <p:spPr>
          <a:xfrm>
            <a:off x="4951405" y="10669734"/>
            <a:ext cx="198569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R</a:t>
            </a:r>
            <a:r>
              <a:rPr lang="en-US" sz="2400" dirty="0"/>
              <a:t> = 0.990</a:t>
            </a:r>
          </a:p>
          <a:p>
            <a:pPr algn="r"/>
            <a:r>
              <a:rPr lang="en-US" sz="2400" dirty="0"/>
              <a:t>RMSE = 1.210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D1095C-0B68-7245-B825-030348015812}"/>
              </a:ext>
            </a:extLst>
          </p:cNvPr>
          <p:cNvSpPr/>
          <p:nvPr/>
        </p:nvSpPr>
        <p:spPr>
          <a:xfrm>
            <a:off x="1495473" y="5984689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9F7EFF-12C2-BE4D-82BE-07031A753B4C}"/>
              </a:ext>
            </a:extLst>
          </p:cNvPr>
          <p:cNvSpPr/>
          <p:nvPr/>
        </p:nvSpPr>
        <p:spPr>
          <a:xfrm>
            <a:off x="7882074" y="5985532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1F40D-3E4E-E842-A1CA-D2AC9EC5A9B7}"/>
              </a:ext>
            </a:extLst>
          </p:cNvPr>
          <p:cNvSpPr txBox="1"/>
          <p:nvPr/>
        </p:nvSpPr>
        <p:spPr>
          <a:xfrm>
            <a:off x="11159395" y="10679162"/>
            <a:ext cx="218840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R</a:t>
            </a:r>
            <a:r>
              <a:rPr lang="en-US" sz="2400" dirty="0"/>
              <a:t> = 0.973</a:t>
            </a:r>
          </a:p>
          <a:p>
            <a:pPr algn="r"/>
            <a:r>
              <a:rPr lang="en-US" sz="2400" dirty="0"/>
              <a:t>RMSE = 0.053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147E46-1FF4-FD47-BDA7-A817AE072BDF}"/>
              </a:ext>
            </a:extLst>
          </p:cNvPr>
          <p:cNvSpPr/>
          <p:nvPr/>
        </p:nvSpPr>
        <p:spPr>
          <a:xfrm>
            <a:off x="611188" y="15469360"/>
            <a:ext cx="899795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err="1"/>
              <a:t>Figure_MAIN_ML</a:t>
            </a:r>
            <a:r>
              <a:rPr lang="en-US" b="1" i="1" dirty="0"/>
              <a:t>.</a:t>
            </a:r>
            <a:r>
              <a:rPr lang="en-US" i="1" dirty="0"/>
              <a:t> Correlation plots between the experimental stability measures (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fr-FR" i="1" dirty="0"/>
              <a:t> at pH 7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) and the </a:t>
            </a:r>
            <a:r>
              <a:rPr lang="en-US" i="1" dirty="0" err="1"/>
              <a:t>i</a:t>
            </a:r>
            <a:r>
              <a:rPr lang="en-US" i="1" dirty="0"/>
              <a:t>-motif stability predicted via machine learning models obtained using gradient boosting machines. Plots are brought for both 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en-US" i="1" dirty="0"/>
              <a:t> (</a:t>
            </a:r>
            <a:r>
              <a:rPr lang="en-US" b="1" i="1" dirty="0"/>
              <a:t>A</a:t>
            </a:r>
            <a:r>
              <a:rPr lang="en-US" i="1" dirty="0"/>
              <a:t>)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 (</a:t>
            </a:r>
            <a:r>
              <a:rPr lang="en-US" b="1" i="1" dirty="0"/>
              <a:t>B</a:t>
            </a:r>
            <a:r>
              <a:rPr lang="en-US" i="1" dirty="0"/>
              <a:t>) dependencies. The Pearson’s correlation coefficients (R) and root mean squared errors (RMSE) are brought on the individual plots.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186656" y="6892051"/>
            <a:ext cx="2066808" cy="770432"/>
            <a:chOff x="1670667" y="6961412"/>
            <a:chExt cx="2066808" cy="7704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70CA16-AFE5-764F-8057-B6BD475CB1B6}"/>
                </a:ext>
              </a:extLst>
            </p:cNvPr>
            <p:cNvSpPr txBox="1"/>
            <p:nvPr/>
          </p:nvSpPr>
          <p:spPr>
            <a:xfrm>
              <a:off x="3125475" y="7443746"/>
              <a:ext cx="612000" cy="252000"/>
            </a:xfrm>
            <a:prstGeom prst="rect">
              <a:avLst/>
            </a:prstGeom>
            <a:solidFill>
              <a:srgbClr val="9785C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33F06D-AC40-4A4D-B3AC-081317CED1E7}"/>
                </a:ext>
              </a:extLst>
            </p:cNvPr>
            <p:cNvSpPr txBox="1"/>
            <p:nvPr/>
          </p:nvSpPr>
          <p:spPr>
            <a:xfrm>
              <a:off x="3125475" y="7061814"/>
              <a:ext cx="608409" cy="251996"/>
            </a:xfrm>
            <a:prstGeom prst="rect">
              <a:avLst/>
            </a:prstGeom>
            <a:solidFill>
              <a:srgbClr val="96CDC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500" b="1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0667" y="6961412"/>
              <a:ext cx="145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training set -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5688" y="7362512"/>
              <a:ext cx="1069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test set -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C76CF96-9056-A64F-8B46-51766AB924D1}"/>
              </a:ext>
            </a:extLst>
          </p:cNvPr>
          <p:cNvSpPr/>
          <p:nvPr/>
        </p:nvSpPr>
        <p:spPr>
          <a:xfrm>
            <a:off x="4279920" y="10269561"/>
            <a:ext cx="3300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Arial"/>
                <a:cs typeface="Arial"/>
              </a:rPr>
              <a:t>T</a:t>
            </a:r>
            <a:r>
              <a:rPr lang="en-US" sz="2400" b="1" baseline="-25000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,°C</a:t>
            </a:r>
            <a:r>
              <a:rPr lang="en-US" sz="2400" dirty="0">
                <a:latin typeface="Arial"/>
                <a:cs typeface="Arial"/>
              </a:rPr>
              <a:t> at pH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86B638-B325-EF43-B2AE-D5847E4EF594}"/>
              </a:ext>
            </a:extLst>
          </p:cNvPr>
          <p:cNvSpPr/>
          <p:nvPr/>
        </p:nvSpPr>
        <p:spPr>
          <a:xfrm>
            <a:off x="12417382" y="10242026"/>
            <a:ext cx="1107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Arial"/>
                <a:cs typeface="Arial"/>
              </a:rPr>
              <a:t>pH</a:t>
            </a:r>
            <a:r>
              <a:rPr lang="en-US" sz="2400" b="1" baseline="-25000" dirty="0" err="1">
                <a:latin typeface="Arial"/>
                <a:cs typeface="Arial"/>
              </a:rPr>
              <a:t>T</a:t>
            </a:r>
            <a:endParaRPr lang="en-US" sz="2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29056A5-6557-AD4E-8B03-C9BE98DF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4" t="55239" r="7253" b="5533"/>
          <a:stretch/>
        </p:blipFill>
        <p:spPr>
          <a:xfrm>
            <a:off x="347193" y="6056615"/>
            <a:ext cx="6796951" cy="6366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97C80E-D066-874B-A396-B10D73E52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25" t="55238" r="6383" b="5533"/>
          <a:stretch/>
        </p:blipFill>
        <p:spPr>
          <a:xfrm>
            <a:off x="7474647" y="6056614"/>
            <a:ext cx="6796950" cy="636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B6696E-0E36-7D46-B918-52DE5FE40C50}"/>
              </a:ext>
            </a:extLst>
          </p:cNvPr>
          <p:cNvSpPr txBox="1"/>
          <p:nvPr/>
        </p:nvSpPr>
        <p:spPr>
          <a:xfrm>
            <a:off x="63121" y="7356203"/>
            <a:ext cx="677108" cy="3127257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observed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F211D-3DCD-B64D-8B86-C0D60063C22E}"/>
              </a:ext>
            </a:extLst>
          </p:cNvPr>
          <p:cNvSpPr txBox="1"/>
          <p:nvPr/>
        </p:nvSpPr>
        <p:spPr>
          <a:xfrm>
            <a:off x="2477070" y="10862802"/>
            <a:ext cx="468153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500" i="1"/>
              <a:t>T</a:t>
            </a:r>
            <a:r>
              <a:rPr lang="en-US" sz="2500" i="1" baseline="-25000"/>
              <a:t>m </a:t>
            </a:r>
            <a:r>
              <a:rPr lang="en-US" sz="2500" i="1" err="1"/>
              <a:t>pred</a:t>
            </a:r>
            <a:r>
              <a:rPr lang="en-US" sz="2500"/>
              <a:t> = 55.15 + 0.6440 </a:t>
            </a:r>
            <a:r>
              <a:rPr lang="en-US" sz="2500" i="1" err="1"/>
              <a:t>iM</a:t>
            </a:r>
            <a:r>
              <a:rPr lang="en-US" sz="2500" i="1" baseline="-25000" err="1"/>
              <a:t>score</a:t>
            </a:r>
            <a:r>
              <a:rPr lang="en-US" sz="2500" i="1" baseline="30000" err="1"/>
              <a:t>Tm</a:t>
            </a:r>
            <a:endParaRPr lang="en-US" sz="2500" i="1" baseline="30000"/>
          </a:p>
          <a:p>
            <a:pPr algn="r"/>
            <a:r>
              <a:rPr lang="en-US" sz="2500" i="1"/>
              <a:t>R</a:t>
            </a:r>
            <a:r>
              <a:rPr lang="en-US" sz="2500"/>
              <a:t> = 0.958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F858C-C016-4547-8B8C-6DC3CDE1CD6F}"/>
              </a:ext>
            </a:extLst>
          </p:cNvPr>
          <p:cNvSpPr/>
          <p:nvPr/>
        </p:nvSpPr>
        <p:spPr>
          <a:xfrm>
            <a:off x="1114792" y="6015101"/>
            <a:ext cx="3300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b="1" baseline="-2500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, °C at pH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9C99E-E82B-834A-BB6A-33D28674F206}"/>
              </a:ext>
            </a:extLst>
          </p:cNvPr>
          <p:cNvSpPr txBox="1"/>
          <p:nvPr/>
        </p:nvSpPr>
        <p:spPr>
          <a:xfrm>
            <a:off x="9590059" y="10862802"/>
            <a:ext cx="468153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500" i="1" err="1"/>
              <a:t>pH</a:t>
            </a:r>
            <a:r>
              <a:rPr lang="en-US" sz="2500" i="1" baseline="-25000" err="1"/>
              <a:t>T</a:t>
            </a:r>
            <a:r>
              <a:rPr lang="en-US" sz="2500" i="1" baseline="-25000"/>
              <a:t> </a:t>
            </a:r>
            <a:r>
              <a:rPr lang="en-US" sz="2500" i="1" err="1"/>
              <a:t>pred</a:t>
            </a:r>
            <a:r>
              <a:rPr lang="en-US" sz="2500"/>
              <a:t> = 6.13 + 0.0188 </a:t>
            </a:r>
            <a:r>
              <a:rPr lang="en-US" sz="2500" i="1" err="1"/>
              <a:t>iM</a:t>
            </a:r>
            <a:r>
              <a:rPr lang="en-US" sz="2500" i="1" baseline="-25000" err="1"/>
              <a:t>score</a:t>
            </a:r>
            <a:r>
              <a:rPr lang="en-US" sz="2500" i="1" baseline="30000" err="1"/>
              <a:t>pHt</a:t>
            </a:r>
            <a:endParaRPr lang="en-US" sz="2500" i="1" baseline="30000"/>
          </a:p>
          <a:p>
            <a:pPr algn="r"/>
            <a:r>
              <a:rPr lang="en-US" sz="2500" i="1"/>
              <a:t>R</a:t>
            </a:r>
            <a:r>
              <a:rPr lang="en-US" sz="2500"/>
              <a:t> = 0.915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FF6DD4-5E10-4445-9DD4-CA8788B7D97B}"/>
              </a:ext>
            </a:extLst>
          </p:cNvPr>
          <p:cNvSpPr/>
          <p:nvPr/>
        </p:nvSpPr>
        <p:spPr>
          <a:xfrm>
            <a:off x="6926847" y="12139688"/>
            <a:ext cx="192182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Arial"/>
                <a:cs typeface="Arial"/>
              </a:rPr>
              <a:t>iM</a:t>
            </a:r>
            <a:r>
              <a:rPr lang="en-US" sz="3200" baseline="-25000" dirty="0" err="1">
                <a:latin typeface="Arial"/>
                <a:cs typeface="Arial"/>
              </a:rPr>
              <a:t>score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DBC7E-032B-6C40-9945-9222CD964A41}"/>
              </a:ext>
            </a:extLst>
          </p:cNvPr>
          <p:cNvSpPr/>
          <p:nvPr/>
        </p:nvSpPr>
        <p:spPr>
          <a:xfrm>
            <a:off x="8205533" y="6002222"/>
            <a:ext cx="1704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Arial"/>
                <a:cs typeface="Arial"/>
              </a:rPr>
              <a:t>pH</a:t>
            </a:r>
            <a:r>
              <a:rPr lang="en-US" sz="2800" b="1" baseline="-25000" dirty="0" err="1">
                <a:latin typeface="Arial"/>
                <a:cs typeface="Arial"/>
              </a:rPr>
              <a:t>T</a:t>
            </a:r>
            <a:endParaRPr lang="en-US" sz="2800" b="1" baseline="-25000" dirty="0">
              <a:latin typeface="Arial"/>
              <a:cs typeface="Arial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38FE8B2-14D4-FC4E-8A10-6BE2AAD97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5915"/>
              </p:ext>
            </p:extLst>
          </p:nvPr>
        </p:nvGraphicFramePr>
        <p:xfrm>
          <a:off x="15097959" y="7186863"/>
          <a:ext cx="2634315" cy="399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6">
                  <a:extLst>
                    <a:ext uri="{9D8B030D-6E8A-4147-A177-3AD203B41FA5}">
                      <a16:colId xmlns:a16="http://schemas.microsoft.com/office/drawing/2014/main" val="3190094936"/>
                    </a:ext>
                  </a:extLst>
                </a:gridCol>
                <a:gridCol w="999461">
                  <a:extLst>
                    <a:ext uri="{9D8B030D-6E8A-4147-A177-3AD203B41FA5}">
                      <a16:colId xmlns:a16="http://schemas.microsoft.com/office/drawing/2014/main" val="942792536"/>
                    </a:ext>
                  </a:extLst>
                </a:gridCol>
                <a:gridCol w="1039158">
                  <a:extLst>
                    <a:ext uri="{9D8B030D-6E8A-4147-A177-3AD203B41FA5}">
                      <a16:colId xmlns:a16="http://schemas.microsoft.com/office/drawing/2014/main" val="1590196846"/>
                    </a:ext>
                  </a:extLst>
                </a:gridCol>
              </a:tblGrid>
              <a:tr h="588804"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T</a:t>
                      </a:r>
                      <a:r>
                        <a:rPr lang="en-US" sz="3000" b="1" baseline="-2500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err="1"/>
                        <a:t>pH</a:t>
                      </a:r>
                      <a:r>
                        <a:rPr lang="en-US" sz="3000" b="1" baseline="-25000" err="1"/>
                        <a:t>T</a:t>
                      </a:r>
                      <a:endParaRPr lang="en-US" sz="3000" b="1" baseline="-250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3946"/>
                  </a:ext>
                </a:extLst>
              </a:tr>
              <a:tr h="525236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1145"/>
                  </a:ext>
                </a:extLst>
              </a:tr>
              <a:tr h="525236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96037"/>
                  </a:ext>
                </a:extLst>
              </a:tr>
              <a:tr h="525236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67491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328782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139023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45.1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38.3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3374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206C415-63E2-9841-8CD8-7500DA94F522}"/>
              </a:ext>
            </a:extLst>
          </p:cNvPr>
          <p:cNvSpPr/>
          <p:nvPr/>
        </p:nvSpPr>
        <p:spPr>
          <a:xfrm>
            <a:off x="15477523" y="6780210"/>
            <a:ext cx="2373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SCORING OF EACH 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2D8BB-6031-2C45-B29F-01DFBDB13673}"/>
              </a:ext>
            </a:extLst>
          </p:cNvPr>
          <p:cNvSpPr/>
          <p:nvPr/>
        </p:nvSpPr>
        <p:spPr>
          <a:xfrm rot="16200000">
            <a:off x="13576303" y="8980458"/>
            <a:ext cx="2643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C-TRACT LENGTH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BAE0B3-90B1-5E4F-AD50-96CCD4B88CCD}"/>
              </a:ext>
            </a:extLst>
          </p:cNvPr>
          <p:cNvSpPr/>
          <p:nvPr/>
        </p:nvSpPr>
        <p:spPr>
          <a:xfrm>
            <a:off x="56083" y="5849217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3DED77-9B81-4F45-8FD0-C8113244A01A}"/>
              </a:ext>
            </a:extLst>
          </p:cNvPr>
          <p:cNvSpPr/>
          <p:nvPr/>
        </p:nvSpPr>
        <p:spPr>
          <a:xfrm>
            <a:off x="7303785" y="5832283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E9516-CC05-A64E-9B28-CC1CB6898B84}"/>
              </a:ext>
            </a:extLst>
          </p:cNvPr>
          <p:cNvSpPr/>
          <p:nvPr/>
        </p:nvSpPr>
        <p:spPr>
          <a:xfrm>
            <a:off x="611188" y="15444788"/>
            <a:ext cx="899795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Figure S_ML1.</a:t>
            </a:r>
            <a:r>
              <a:rPr lang="en-US" i="1" dirty="0"/>
              <a:t> Correlation plots between the experimental stability measures (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fr-FR" i="1" dirty="0"/>
              <a:t> at pH 7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) and the </a:t>
            </a:r>
            <a:r>
              <a:rPr lang="en-US" i="1" dirty="0" err="1"/>
              <a:t>i</a:t>
            </a:r>
            <a:r>
              <a:rPr lang="en-US" i="1" dirty="0"/>
              <a:t>-motif stability scores (</a:t>
            </a:r>
            <a:r>
              <a:rPr lang="en-US" i="1" dirty="0" err="1"/>
              <a:t>iM</a:t>
            </a:r>
            <a:r>
              <a:rPr lang="en-US" i="1" baseline="-25000" dirty="0" err="1"/>
              <a:t>score</a:t>
            </a:r>
            <a:r>
              <a:rPr lang="en-US" i="1" dirty="0"/>
              <a:t>) obtained via optimized models analogous to G4Hunter. Plots are brought for both 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en-US" i="1" dirty="0"/>
              <a:t> vs. </a:t>
            </a:r>
            <a:r>
              <a:rPr lang="en-US" i="1" dirty="0" err="1"/>
              <a:t>iM</a:t>
            </a:r>
            <a:r>
              <a:rPr lang="en-US" i="1" baseline="-25000" dirty="0" err="1"/>
              <a:t>score</a:t>
            </a:r>
            <a:r>
              <a:rPr lang="en-US" i="1" baseline="30000" dirty="0" err="1"/>
              <a:t>Tm</a:t>
            </a:r>
            <a:r>
              <a:rPr lang="en-US" i="1" dirty="0"/>
              <a:t> (</a:t>
            </a:r>
            <a:r>
              <a:rPr lang="en-US" b="1" i="1" dirty="0"/>
              <a:t>A</a:t>
            </a:r>
            <a:r>
              <a:rPr lang="en-US" i="1" dirty="0"/>
              <a:t>)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 vs. </a:t>
            </a:r>
            <a:r>
              <a:rPr lang="en-US" i="1" dirty="0" err="1"/>
              <a:t>iM</a:t>
            </a:r>
            <a:r>
              <a:rPr lang="en-US" i="1" baseline="-25000" dirty="0" err="1"/>
              <a:t>score</a:t>
            </a:r>
            <a:r>
              <a:rPr lang="en-US" i="1" baseline="30000" dirty="0" err="1"/>
              <a:t>pHt</a:t>
            </a:r>
            <a:r>
              <a:rPr lang="en-US" i="1" dirty="0"/>
              <a:t> (</a:t>
            </a:r>
            <a:r>
              <a:rPr lang="en-US" b="1" i="1" dirty="0"/>
              <a:t>B</a:t>
            </a:r>
            <a:r>
              <a:rPr lang="en-US" i="1" dirty="0"/>
              <a:t>) dependencies. The correlation equations and the Pearson’s correlation coefficients (R) are brought on the individual plots (</a:t>
            </a:r>
            <a:r>
              <a:rPr lang="en-US" b="1" i="1" dirty="0"/>
              <a:t>A</a:t>
            </a:r>
            <a:r>
              <a:rPr lang="en-US" i="1" dirty="0"/>
              <a:t>, </a:t>
            </a:r>
            <a:r>
              <a:rPr lang="en-US" b="1" i="1" dirty="0"/>
              <a:t>B</a:t>
            </a:r>
            <a:r>
              <a:rPr lang="en-US" i="1" dirty="0"/>
              <a:t>). The table in (</a:t>
            </a:r>
            <a:r>
              <a:rPr lang="en-US" b="1" i="1" dirty="0"/>
              <a:t>C</a:t>
            </a:r>
            <a:r>
              <a:rPr lang="en-US" i="1" dirty="0"/>
              <a:t>) shows the </a:t>
            </a:r>
            <a:r>
              <a:rPr lang="fr-FR" i="1" dirty="0" err="1"/>
              <a:t>optimised</a:t>
            </a:r>
            <a:r>
              <a:rPr lang="fr-FR" i="1" dirty="0"/>
              <a:t> positive </a:t>
            </a:r>
            <a:r>
              <a:rPr lang="fr-FR" i="1" dirty="0" err="1"/>
              <a:t>scoring</a:t>
            </a:r>
            <a:r>
              <a:rPr lang="fr-FR" i="1" dirty="0"/>
              <a:t> coefficient of </a:t>
            </a:r>
            <a:r>
              <a:rPr lang="fr-FR" i="1" dirty="0" err="1"/>
              <a:t>each</a:t>
            </a:r>
            <a:r>
              <a:rPr lang="fr-FR" i="1" dirty="0"/>
              <a:t> cytosine (</a:t>
            </a:r>
            <a:r>
              <a:rPr lang="fr-FR" i="1" dirty="0" err="1"/>
              <a:t>counterpart</a:t>
            </a:r>
            <a:r>
              <a:rPr lang="fr-FR" i="1" dirty="0"/>
              <a:t> of guanine in the case of G-</a:t>
            </a:r>
            <a:r>
              <a:rPr lang="fr-FR" i="1" dirty="0" err="1"/>
              <a:t>quadruplexes</a:t>
            </a:r>
            <a:r>
              <a:rPr lang="fr-FR" i="1" dirty="0"/>
              <a:t>) in a C-tract of a </a:t>
            </a:r>
            <a:r>
              <a:rPr lang="fr-FR" i="1" dirty="0" err="1"/>
              <a:t>given</a:t>
            </a:r>
            <a:r>
              <a:rPr lang="fr-FR" i="1" dirty="0"/>
              <a:t> </a:t>
            </a:r>
            <a:r>
              <a:rPr lang="fr-FR" i="1" dirty="0" err="1"/>
              <a:t>length</a:t>
            </a:r>
            <a:r>
              <a:rPr lang="fr-FR" i="1" dirty="0"/>
              <a:t>, </a:t>
            </a:r>
            <a:r>
              <a:rPr lang="fr-FR" i="1" dirty="0" err="1"/>
              <a:t>brought</a:t>
            </a:r>
            <a:r>
              <a:rPr lang="fr-FR" i="1" dirty="0"/>
              <a:t> for </a:t>
            </a:r>
            <a:r>
              <a:rPr lang="fr-FR" i="1" dirty="0" err="1"/>
              <a:t>both</a:t>
            </a:r>
            <a:r>
              <a:rPr lang="fr-FR" i="1" dirty="0"/>
              <a:t> T</a:t>
            </a:r>
            <a:r>
              <a:rPr lang="fr-FR" i="1" baseline="-25000" dirty="0"/>
              <a:t>m</a:t>
            </a:r>
            <a:r>
              <a:rPr lang="fr-FR" i="1" dirty="0"/>
              <a:t>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DED77-9B81-4F45-8FD0-C8113244A01A}"/>
              </a:ext>
            </a:extLst>
          </p:cNvPr>
          <p:cNvSpPr/>
          <p:nvPr/>
        </p:nvSpPr>
        <p:spPr>
          <a:xfrm>
            <a:off x="14362643" y="5843057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247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18048EDF2E147B9C12103EE2CB467" ma:contentTypeVersion="8" ma:contentTypeDescription="Create a new document." ma:contentTypeScope="" ma:versionID="93b660e9d41dc5caf947c29451489663">
  <xsd:schema xmlns:xsd="http://www.w3.org/2001/XMLSchema" xmlns:xs="http://www.w3.org/2001/XMLSchema" xmlns:p="http://schemas.microsoft.com/office/2006/metadata/properties" xmlns:ns2="32c66827-0f10-4124-bfef-f0376e142db8" targetNamespace="http://schemas.microsoft.com/office/2006/metadata/properties" ma:root="true" ma:fieldsID="58c049c1ccd003f32f92cc4868230e48" ns2:_="">
    <xsd:import namespace="32c66827-0f10-4124-bfef-f0376e142d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66827-0f10-4124-bfef-f0376e142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0514FB-8E4F-4EAF-8B46-E477ABF50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BCE012-BFF5-40EA-9A2F-995076AAE46B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32c66827-0f10-4124-bfef-f0376e142db8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8F5FD8-FBE7-47C9-91AE-89AE7D2B5BE6}">
  <ds:schemaRefs>
    <ds:schemaRef ds:uri="32c66827-0f10-4124-bfef-f0376e142d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492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 of Genomic 3D contacts Structural, Evolutionary and Functional Implications </dc:title>
  <dc:creator>Liezel Tamon</dc:creator>
  <cp:lastModifiedBy>Liezel Tamon</cp:lastModifiedBy>
  <cp:revision>17</cp:revision>
  <dcterms:created xsi:type="dcterms:W3CDTF">2019-05-01T11:48:33Z</dcterms:created>
  <dcterms:modified xsi:type="dcterms:W3CDTF">2020-04-26T21:29:24Z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0x0101007D218048EDF2E147B9C12103EE2CB467</vt:lpwstr>
  </property>
</Properties>
</file>