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33" r:id="rId2"/>
    <p:sldId id="444" r:id="rId3"/>
    <p:sldId id="445" r:id="rId4"/>
    <p:sldId id="438" r:id="rId5"/>
    <p:sldId id="439" r:id="rId6"/>
    <p:sldId id="443" r:id="rId7"/>
    <p:sldId id="44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6D2060-772F-4444-9155-0268FA8676B6}">
          <p14:sldIdLst>
            <p14:sldId id="433"/>
            <p14:sldId id="444"/>
            <p14:sldId id="445"/>
            <p14:sldId id="438"/>
            <p14:sldId id="439"/>
            <p14:sldId id="443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3" pos="325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12" userDrawn="1">
          <p15:clr>
            <a:srgbClr val="A4A3A4"/>
          </p15:clr>
        </p15:guide>
        <p15:guide id="13" orient="horz" pos="572" userDrawn="1">
          <p15:clr>
            <a:srgbClr val="A4A3A4"/>
          </p15:clr>
        </p15:guide>
        <p15:guide id="14" pos="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865"/>
    <a:srgbClr val="FF8DA2"/>
    <a:srgbClr val="65B9DA"/>
    <a:srgbClr val="06BFC4"/>
    <a:srgbClr val="61A970"/>
    <a:srgbClr val="EFDB90"/>
    <a:srgbClr val="060090"/>
    <a:srgbClr val="779E6D"/>
    <a:srgbClr val="D7D8D8"/>
    <a:srgbClr val="79A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3"/>
    <p:restoredTop sz="85730"/>
  </p:normalViewPr>
  <p:slideViewPr>
    <p:cSldViewPr snapToGrid="0" snapToObjects="1" showGuides="1">
      <p:cViewPr varScale="1">
        <p:scale>
          <a:sx n="116" d="100"/>
          <a:sy n="116" d="100"/>
        </p:scale>
        <p:origin x="208" y="632"/>
      </p:cViewPr>
      <p:guideLst>
        <p:guide pos="325"/>
        <p:guide orient="horz" pos="346"/>
        <p:guide pos="3840"/>
        <p:guide/>
        <p:guide orient="horz" pos="572"/>
        <p:guide pos="52"/>
      </p:guideLst>
    </p:cSldViewPr>
  </p:slideViewPr>
  <p:outlineViewPr>
    <p:cViewPr>
      <p:scale>
        <a:sx n="33" d="100"/>
        <a:sy n="33" d="100"/>
      </p:scale>
      <p:origin x="0" y="-1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1944A-EA73-E04C-804D-78789580C6A0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46FC2-A3E2-4641-93EB-8A9BF5A1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5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46FC2-A3E2-4641-93EB-8A9BF5A129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46FC2-A3E2-4641-93EB-8A9BF5A129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60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80% training, 20% test, used optimal hyperparameter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46FC2-A3E2-4641-93EB-8A9BF5A129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4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for variable importance, scale importance to max=1</a:t>
            </a:r>
          </a:p>
          <a:p>
            <a:endParaRPr lang="en-US" dirty="0"/>
          </a:p>
          <a:p>
            <a:r>
              <a:rPr lang="en-US" dirty="0"/>
              <a:t>take then use the same architecture()</a:t>
            </a:r>
          </a:p>
          <a:p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package to get trees  - generate model </a:t>
            </a:r>
          </a:p>
          <a:p>
            <a:endParaRPr lang="en-US" dirty="0"/>
          </a:p>
          <a:p>
            <a:r>
              <a:rPr lang="en-US" dirty="0"/>
              <a:t>Different r^2?</a:t>
            </a:r>
          </a:p>
          <a:p>
            <a:endParaRPr lang="en-US" dirty="0"/>
          </a:p>
          <a:p>
            <a:r>
              <a:rPr lang="en-US" dirty="0"/>
              <a:t>-&gt; make model without length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46FC2-A3E2-4641-93EB-8A9BF5A129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46FC2-A3E2-4641-93EB-8A9BF5A129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2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9EFD-05A2-D246-A936-7AD0B5A32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2D6CC-4C98-C741-85EC-B528EE351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85547-BF8E-9A44-96EC-EB466829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684C-1BC0-6E4C-9CF1-850545F4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44B7-56BE-A947-9178-38683EF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1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E58C-F61E-4542-95F9-828567E0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96AAA-9C14-9942-ACE4-E00CA9F1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858E4-9501-A043-90ED-23E2DE00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D3396-804E-0844-B42F-51451418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97B4-D5C2-184D-927B-258D9CDC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79528-D54A-494C-A9C5-FAC308260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D3C14-A151-6C44-8EA0-58E89034D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72B7-901E-6E44-8C22-9AA4CCB8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774A-5E30-2844-A493-DC4CE146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BFD45-1538-2440-AA8C-68942CE2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5F03-C3E0-5840-9821-3167896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73AAF-5CF5-EC48-9B99-2F1A2B5E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520EB-567C-2D4A-80F4-639E86AD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651E-B78C-5845-B048-FC1A5348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8A1D-FB7F-B94D-B5C0-657367C7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7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146C-1426-9344-9B76-5CF97C5E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3DF0C-B916-B74C-80F3-6589785C3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818B-4BE0-6743-A4B7-78A56619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9C19-B7C6-3D45-8FB1-70BCCA2B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C134-BB86-884F-AE43-AFFD208E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5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BD8-1EEB-CE48-8C5C-D82286D9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545CB-0B90-0341-BCEA-79D62016E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74BD7-03D5-184C-BE69-BF2D61B82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DB1EE-78C0-7741-87FD-83E8AAF2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E4DC7-EFCE-5642-9C58-28DC0B38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19F11-07B7-4042-B033-6A494A8C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1FDC-4DC3-3D4B-BF96-CA433C44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A7413-E6B6-F345-B963-6D34DD32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080B6-8305-D145-A389-3BC8ABB2B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08059-527E-204D-953E-F1869674E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75503-A023-5842-88A6-212B21DC6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15BA6-942F-034D-938A-D749C63C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D10F0-9A02-D243-BFBB-E5151568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E97C7-5A9D-184B-BFA2-B63605D6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5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5169-2C69-B846-B149-AD30E7DA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A2162-2C5F-234C-BC5B-4BDD8296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BCBF6-14CD-D44F-874B-8E9F0BA0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2F60A-7792-B04A-8C6B-7CDD164B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DE0B6-19F5-C247-AFD6-92A41E78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144C6-D6F8-6845-9C5E-C7CE97E8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40674-A970-CC4A-B1AB-B7FE87F2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71C0-6A1F-D743-AFE5-27E254C7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3B16-3B8F-F249-92EE-334504318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8D779-D00B-814A-A1F7-9DD8CF959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CE2FF-20E4-294D-B996-1F5D3038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5855F-DA40-3344-BB5D-17369496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3231E-8A76-F244-B135-FCE51FFF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FDC0-75BF-184E-A274-6F47AB79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4E29C-8F47-EA40-A395-C42B64484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B21CC-21B2-7D4C-BE5E-F746D5C6D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47A57-9B50-B94C-BE7A-C74C57F7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053-E7CE-6544-9463-488D0D270A37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612F-C78B-5546-A6C1-FBC2722F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1F1F3-CEE9-454D-92B9-0433BDB3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77947-65C5-5B4B-9DB2-5F91F5D2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6899D-5F7E-6E4C-9F42-CF46666B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B72D2-00E8-2C41-BD8B-C07AF7127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A053-E7CE-6544-9463-488D0D270A37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4282-D690-B041-955C-0353A8A61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B6C4-816D-7641-948D-859CAC4B7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C71-2E90-4F43-AB26-22D27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9F92F3-98F8-DD47-98D1-67D52AA92580}"/>
              </a:ext>
            </a:extLst>
          </p:cNvPr>
          <p:cNvSpPr txBox="1">
            <a:spLocks/>
          </p:cNvSpPr>
          <p:nvPr/>
        </p:nvSpPr>
        <p:spPr>
          <a:xfrm>
            <a:off x="0" y="164257"/>
            <a:ext cx="12192000" cy="5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 A</a:t>
            </a:r>
            <a:r>
              <a:rPr lang="en-US" sz="3000" b="1" dirty="0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000" b="1" dirty="0" err="1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Optimising</a:t>
            </a:r>
            <a:r>
              <a:rPr lang="en-US" sz="3000" b="1" dirty="0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G4Hunter Coefficients to deal with </a:t>
            </a:r>
            <a:r>
              <a:rPr lang="en-US" sz="3000" b="1" dirty="0" err="1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000" b="1" dirty="0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-motifs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134EF15-2FB7-0E4D-9FE5-153AB6F517E4}"/>
              </a:ext>
            </a:extLst>
          </p:cNvPr>
          <p:cNvSpPr txBox="1">
            <a:spLocks/>
          </p:cNvSpPr>
          <p:nvPr/>
        </p:nvSpPr>
        <p:spPr>
          <a:xfrm>
            <a:off x="454742" y="795746"/>
            <a:ext cx="10582445" cy="797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Optimise</a:t>
            </a:r>
            <a:r>
              <a:rPr lang="en-US" sz="2000" dirty="0"/>
              <a:t> G4Hunter coefficients for </a:t>
            </a:r>
            <a:r>
              <a:rPr lang="en-US" sz="2000" dirty="0" err="1"/>
              <a:t>i</a:t>
            </a:r>
            <a:r>
              <a:rPr lang="en-US" sz="2000" dirty="0"/>
              <a:t>-motifs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 – positive base, T </a:t>
            </a:r>
            <a:r>
              <a:rPr lang="mr-IN" sz="2000" dirty="0"/>
              <a:t>–</a:t>
            </a:r>
            <a:r>
              <a:rPr lang="en-US" sz="2000" dirty="0"/>
              <a:t> negative (</a:t>
            </a:r>
            <a:r>
              <a:rPr lang="en-US" sz="2000" dirty="0" err="1"/>
              <a:t>penalised</a:t>
            </a:r>
            <a:r>
              <a:rPr lang="en-US" sz="2000" dirty="0"/>
              <a:t>) base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195E30C-CA8B-AA49-A351-EB5AB7C8D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53086"/>
              </p:ext>
            </p:extLst>
          </p:nvPr>
        </p:nvGraphicFramePr>
        <p:xfrm>
          <a:off x="3520223" y="1748749"/>
          <a:ext cx="5151553" cy="1447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588">
                  <a:extLst>
                    <a:ext uri="{9D8B030D-6E8A-4147-A177-3AD203B41FA5}">
                      <a16:colId xmlns:a16="http://schemas.microsoft.com/office/drawing/2014/main" val="1223451429"/>
                    </a:ext>
                  </a:extLst>
                </a:gridCol>
                <a:gridCol w="1104534">
                  <a:extLst>
                    <a:ext uri="{9D8B030D-6E8A-4147-A177-3AD203B41FA5}">
                      <a16:colId xmlns:a16="http://schemas.microsoft.com/office/drawing/2014/main" val="1987638088"/>
                    </a:ext>
                  </a:extLst>
                </a:gridCol>
                <a:gridCol w="561681">
                  <a:extLst>
                    <a:ext uri="{9D8B030D-6E8A-4147-A177-3AD203B41FA5}">
                      <a16:colId xmlns:a16="http://schemas.microsoft.com/office/drawing/2014/main" val="2552547691"/>
                    </a:ext>
                  </a:extLst>
                </a:gridCol>
                <a:gridCol w="555150">
                  <a:extLst>
                    <a:ext uri="{9D8B030D-6E8A-4147-A177-3AD203B41FA5}">
                      <a16:colId xmlns:a16="http://schemas.microsoft.com/office/drawing/2014/main" val="2109034917"/>
                    </a:ext>
                  </a:extLst>
                </a:gridCol>
                <a:gridCol w="555150">
                  <a:extLst>
                    <a:ext uri="{9D8B030D-6E8A-4147-A177-3AD203B41FA5}">
                      <a16:colId xmlns:a16="http://schemas.microsoft.com/office/drawing/2014/main" val="2478617234"/>
                    </a:ext>
                  </a:extLst>
                </a:gridCol>
                <a:gridCol w="555150">
                  <a:extLst>
                    <a:ext uri="{9D8B030D-6E8A-4147-A177-3AD203B41FA5}">
                      <a16:colId xmlns:a16="http://schemas.microsoft.com/office/drawing/2014/main" val="2137108918"/>
                    </a:ext>
                  </a:extLst>
                </a:gridCol>
                <a:gridCol w="555150">
                  <a:extLst>
                    <a:ext uri="{9D8B030D-6E8A-4147-A177-3AD203B41FA5}">
                      <a16:colId xmlns:a16="http://schemas.microsoft.com/office/drawing/2014/main" val="1141217339"/>
                    </a:ext>
                  </a:extLst>
                </a:gridCol>
                <a:gridCol w="555150">
                  <a:extLst>
                    <a:ext uri="{9D8B030D-6E8A-4147-A177-3AD203B41FA5}">
                      <a16:colId xmlns:a16="http://schemas.microsoft.com/office/drawing/2014/main" val="1990248953"/>
                    </a:ext>
                  </a:extLst>
                </a:gridCol>
              </a:tblGrid>
              <a:tr h="236503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RUN LENGTH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42831"/>
                  </a:ext>
                </a:extLst>
              </a:tr>
              <a:tr h="2365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Pearson’s, </a:t>
                      </a:r>
                      <a:r>
                        <a:rPr lang="en-US" sz="1200" b="1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070787"/>
                  </a:ext>
                </a:extLst>
              </a:tr>
              <a:tr h="3123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06BF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0.9633802</a:t>
                      </a:r>
                    </a:p>
                  </a:txBody>
                  <a:tcPr>
                    <a:solidFill>
                      <a:srgbClr val="06BF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17.0</a:t>
                      </a:r>
                    </a:p>
                  </a:txBody>
                  <a:tcPr>
                    <a:solidFill>
                      <a:srgbClr val="06BF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15.5</a:t>
                      </a:r>
                    </a:p>
                  </a:txBody>
                  <a:tcPr>
                    <a:solidFill>
                      <a:srgbClr val="06BF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8.5</a:t>
                      </a:r>
                    </a:p>
                  </a:txBody>
                  <a:tcPr>
                    <a:solidFill>
                      <a:srgbClr val="06BF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27.6</a:t>
                      </a:r>
                    </a:p>
                  </a:txBody>
                  <a:tcPr>
                    <a:solidFill>
                      <a:srgbClr val="06BF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40.8</a:t>
                      </a:r>
                    </a:p>
                  </a:txBody>
                  <a:tcPr>
                    <a:solidFill>
                      <a:srgbClr val="06BF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50.0</a:t>
                      </a:r>
                    </a:p>
                  </a:txBody>
                  <a:tcPr>
                    <a:solidFill>
                      <a:srgbClr val="06BF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68478"/>
                  </a:ext>
                </a:extLst>
              </a:tr>
              <a:tr h="3123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0.9633801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28692"/>
                  </a:ext>
                </a:extLst>
              </a:tr>
              <a:tr h="2667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0.9633801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67100"/>
                  </a:ext>
                </a:extLst>
              </a:tr>
            </a:tbl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BCDED6C-DBAB-BF4E-B9F8-C950400F785C}"/>
              </a:ext>
            </a:extLst>
          </p:cNvPr>
          <p:cNvSpPr txBox="1">
            <a:spLocks/>
          </p:cNvSpPr>
          <p:nvPr/>
        </p:nvSpPr>
        <p:spPr>
          <a:xfrm>
            <a:off x="6586218" y="3387399"/>
            <a:ext cx="2554854" cy="4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rgbClr val="FF0000"/>
                </a:solidFill>
              </a:rPr>
              <a:t>Best model: Replica 1 </a:t>
            </a:r>
          </a:p>
        </p:txBody>
      </p:sp>
      <p:sp>
        <p:nvSpPr>
          <p:cNvPr id="2" name="Right Brace 1"/>
          <p:cNvSpPr/>
          <p:nvPr/>
        </p:nvSpPr>
        <p:spPr>
          <a:xfrm flipH="1">
            <a:off x="3043477" y="1748749"/>
            <a:ext cx="280737" cy="144764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6446" y="2149406"/>
            <a:ext cx="12670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optimised</a:t>
            </a:r>
            <a:endParaRPr lang="en-US" dirty="0"/>
          </a:p>
          <a:p>
            <a:pPr algn="ctr"/>
            <a:r>
              <a:rPr lang="en-US" dirty="0"/>
              <a:t>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592A5-5142-CD4F-9EAB-760559100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47" b="16817"/>
          <a:stretch/>
        </p:blipFill>
        <p:spPr>
          <a:xfrm>
            <a:off x="2676355" y="3619387"/>
            <a:ext cx="6464717" cy="31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E6F98A-7EA6-4245-BEB1-01889FEDDEDF}"/>
              </a:ext>
            </a:extLst>
          </p:cNvPr>
          <p:cNvSpPr txBox="1">
            <a:spLocks/>
          </p:cNvSpPr>
          <p:nvPr/>
        </p:nvSpPr>
        <p:spPr>
          <a:xfrm>
            <a:off x="0" y="164257"/>
            <a:ext cx="12192000" cy="5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 B</a:t>
            </a:r>
            <a:r>
              <a:rPr lang="en-US" sz="3000" b="1" dirty="0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Feature Importance with Gradient Boosting Machines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C767D74-4389-BB4C-9A8F-092AE5653ACA}"/>
              </a:ext>
            </a:extLst>
          </p:cNvPr>
          <p:cNvSpPr txBox="1">
            <a:spLocks/>
          </p:cNvSpPr>
          <p:nvPr/>
        </p:nvSpPr>
        <p:spPr>
          <a:xfrm>
            <a:off x="464073" y="1152881"/>
            <a:ext cx="11427890" cy="389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The following features were used for the other modelling methods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C – </a:t>
            </a:r>
            <a:r>
              <a:rPr lang="en-US" sz="2000" dirty="0"/>
              <a:t>length of C runs; [3,6]; </a:t>
            </a:r>
            <a:r>
              <a:rPr lang="en-US" sz="2000" dirty="0">
                <a:solidFill>
                  <a:srgbClr val="FF0000"/>
                </a:solidFill>
              </a:rPr>
              <a:t>per sequence the length of the 4 C runs are equal 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T1 – </a:t>
            </a:r>
            <a:r>
              <a:rPr lang="en-US" sz="2000" dirty="0"/>
              <a:t>length of 1</a:t>
            </a:r>
            <a:r>
              <a:rPr lang="en-US" sz="2000" baseline="30000" dirty="0"/>
              <a:t>st</a:t>
            </a:r>
            <a:r>
              <a:rPr lang="en-US" sz="2000" dirty="0"/>
              <a:t> T loop; [1,6]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T2 – </a:t>
            </a:r>
            <a:r>
              <a:rPr lang="en-US" sz="2000" dirty="0"/>
              <a:t>length of 2</a:t>
            </a:r>
            <a:r>
              <a:rPr lang="en-US" sz="2000" baseline="30000" dirty="0"/>
              <a:t>nd</a:t>
            </a:r>
            <a:r>
              <a:rPr lang="en-US" sz="2000" dirty="0"/>
              <a:t> T loop; [1,6]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T3 – </a:t>
            </a:r>
            <a:r>
              <a:rPr lang="en-US" sz="2000" dirty="0"/>
              <a:t>length of 3</a:t>
            </a:r>
            <a:r>
              <a:rPr lang="en-US" sz="2000" baseline="30000" dirty="0"/>
              <a:t>rd</a:t>
            </a:r>
            <a:r>
              <a:rPr lang="en-US" sz="2000" dirty="0"/>
              <a:t> T loop; [1,6]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length</a:t>
            </a:r>
            <a:r>
              <a:rPr lang="en-US" sz="2000" dirty="0"/>
              <a:t> – total sequence length; [15,36]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Dependent variable: </a:t>
            </a:r>
            <a:r>
              <a:rPr lang="en-US" sz="2000" b="1" dirty="0"/>
              <a:t>T</a:t>
            </a:r>
            <a:r>
              <a:rPr lang="en-US" sz="2000" b="1" baseline="-25000" dirty="0"/>
              <a:t>m</a:t>
            </a:r>
            <a:r>
              <a:rPr lang="en-US" sz="2000" baseline="-25000" dirty="0"/>
              <a:t> </a:t>
            </a:r>
            <a:r>
              <a:rPr lang="en-US" sz="2000" dirty="0"/>
              <a:t>[48,81.9]</a:t>
            </a:r>
          </a:p>
        </p:txBody>
      </p:sp>
      <p:sp>
        <p:nvSpPr>
          <p:cNvPr id="2" name="Rectangle 1"/>
          <p:cNvSpPr/>
          <p:nvPr/>
        </p:nvSpPr>
        <p:spPr>
          <a:xfrm>
            <a:off x="464073" y="785491"/>
            <a:ext cx="4917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Chosen features of </a:t>
            </a:r>
            <a:r>
              <a:rPr lang="en-US" sz="2400" b="1" dirty="0" err="1">
                <a:solidFill>
                  <a:srgbClr val="00009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</a:t>
            </a:r>
            <a:r>
              <a:rPr lang="en-US" sz="2400" b="1" dirty="0">
                <a:solidFill>
                  <a:srgbClr val="00009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-motif sequences</a:t>
            </a:r>
          </a:p>
        </p:txBody>
      </p:sp>
    </p:spTree>
    <p:extLst>
      <p:ext uri="{BB962C8B-B14F-4D97-AF65-F5344CB8AC3E}">
        <p14:creationId xmlns:p14="http://schemas.microsoft.com/office/powerpoint/2010/main" val="297871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33AC18-7036-4543-923F-9C4709D3F062}"/>
              </a:ext>
            </a:extLst>
          </p:cNvPr>
          <p:cNvSpPr txBox="1">
            <a:spLocks/>
          </p:cNvSpPr>
          <p:nvPr/>
        </p:nvSpPr>
        <p:spPr>
          <a:xfrm>
            <a:off x="0" y="164257"/>
            <a:ext cx="12192000" cy="5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 B</a:t>
            </a:r>
            <a:r>
              <a:rPr lang="en-US" sz="3000" b="1" dirty="0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Feature Quality Control and Preprocessing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DF1D0AD-6A98-2B48-B66F-9D91DFFE9534}"/>
              </a:ext>
            </a:extLst>
          </p:cNvPr>
          <p:cNvSpPr txBox="1">
            <a:spLocks/>
          </p:cNvSpPr>
          <p:nvPr/>
        </p:nvSpPr>
        <p:spPr>
          <a:xfrm>
            <a:off x="454742" y="818771"/>
            <a:ext cx="11427890" cy="594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Features not extremely correlated.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No zero- (predictor have one unique value) and near zero-variance predictors. </a:t>
            </a:r>
          </a:p>
          <a:p>
            <a:r>
              <a:rPr lang="en-GB" sz="2000" dirty="0"/>
              <a:t>Features centred and scaled.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959E9-C578-AB49-B846-88D8475F4D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20" t="14422" r="5691" b="22177"/>
          <a:stretch/>
        </p:blipFill>
        <p:spPr>
          <a:xfrm>
            <a:off x="4357396" y="979715"/>
            <a:ext cx="4033588" cy="36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F8CD6A-959B-144C-9AD7-8454C5D2A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10" b="11480"/>
          <a:stretch/>
        </p:blipFill>
        <p:spPr>
          <a:xfrm>
            <a:off x="5347200" y="699208"/>
            <a:ext cx="6241160" cy="61587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CD52A6-76D7-EF4C-8EC2-2122274739E7}"/>
              </a:ext>
            </a:extLst>
          </p:cNvPr>
          <p:cNvSpPr/>
          <p:nvPr/>
        </p:nvSpPr>
        <p:spPr>
          <a:xfrm>
            <a:off x="7180164" y="954232"/>
            <a:ext cx="1497303" cy="186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E6CA62B-3CAE-4B44-9976-4389A32FEB2E}"/>
              </a:ext>
            </a:extLst>
          </p:cNvPr>
          <p:cNvSpPr txBox="1">
            <a:spLocks/>
          </p:cNvSpPr>
          <p:nvPr/>
        </p:nvSpPr>
        <p:spPr>
          <a:xfrm>
            <a:off x="464073" y="4254464"/>
            <a:ext cx="4494155" cy="466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C00000"/>
                </a:solidFill>
              </a:rPr>
              <a:t>*No </a:t>
            </a:r>
            <a:r>
              <a:rPr lang="en-US" sz="1200" dirty="0" err="1">
                <a:solidFill>
                  <a:srgbClr val="C00000"/>
                </a:solidFill>
              </a:rPr>
              <a:t>regularisation</a:t>
            </a:r>
            <a:r>
              <a:rPr lang="en-US" sz="1200" dirty="0">
                <a:solidFill>
                  <a:srgbClr val="C00000"/>
                </a:solidFill>
              </a:rPr>
              <a:t> (gamma=0, default)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C00000"/>
                </a:solidFill>
              </a:rPr>
              <a:t>**All features used by every tree (</a:t>
            </a:r>
            <a:r>
              <a:rPr lang="en-US" sz="1200" dirty="0" err="1">
                <a:solidFill>
                  <a:srgbClr val="C00000"/>
                </a:solidFill>
              </a:rPr>
              <a:t>colsample_bytree</a:t>
            </a:r>
            <a:r>
              <a:rPr lang="en-US" sz="1200" dirty="0">
                <a:solidFill>
                  <a:srgbClr val="C00000"/>
                </a:solidFill>
              </a:rPr>
              <a:t>=1, default)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42929B-5595-2A42-8904-D4D9D2895BA1}"/>
              </a:ext>
            </a:extLst>
          </p:cNvPr>
          <p:cNvSpPr txBox="1">
            <a:spLocks/>
          </p:cNvSpPr>
          <p:nvPr/>
        </p:nvSpPr>
        <p:spPr>
          <a:xfrm>
            <a:off x="0" y="164257"/>
            <a:ext cx="12192000" cy="5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 B</a:t>
            </a:r>
            <a:r>
              <a:rPr lang="en-US" sz="3000" b="1" dirty="0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000" b="1" dirty="0" err="1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3000" b="1" dirty="0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Hyperparameter</a:t>
            </a:r>
            <a:r>
              <a:rPr lang="en-US" sz="3000" b="1" dirty="0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/Architecture </a:t>
            </a:r>
            <a:r>
              <a:rPr lang="en-US" sz="3000" b="1" dirty="0" err="1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Optimisation</a:t>
            </a:r>
            <a:endParaRPr lang="en-US" sz="3000" b="1" dirty="0">
              <a:solidFill>
                <a:srgbClr val="00009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5951D4-B482-6B44-AA7C-E16ACB3A2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40990"/>
              </p:ext>
            </p:extLst>
          </p:nvPr>
        </p:nvGraphicFramePr>
        <p:xfrm>
          <a:off x="603640" y="1816864"/>
          <a:ext cx="2624751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27840">
                  <a:extLst>
                    <a:ext uri="{9D8B030D-6E8A-4147-A177-3AD203B41FA5}">
                      <a16:colId xmlns:a16="http://schemas.microsoft.com/office/drawing/2014/main" val="1193739698"/>
                    </a:ext>
                  </a:extLst>
                </a:gridCol>
                <a:gridCol w="896911">
                  <a:extLst>
                    <a:ext uri="{9D8B030D-6E8A-4147-A177-3AD203B41FA5}">
                      <a16:colId xmlns:a16="http://schemas.microsoft.com/office/drawing/2014/main" val="2713049253"/>
                    </a:ext>
                  </a:extLst>
                </a:gridCol>
              </a:tblGrid>
              <a:tr h="23046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57842"/>
                  </a:ext>
                </a:extLst>
              </a:tr>
              <a:tr h="23046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69137"/>
                  </a:ext>
                </a:extLst>
              </a:tr>
              <a:tr h="23046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max_depth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47770"/>
                  </a:ext>
                </a:extLst>
              </a:tr>
              <a:tr h="23046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Gamma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66288"/>
                  </a:ext>
                </a:extLst>
              </a:tr>
              <a:tr h="26482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colsample_bytree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84249"/>
                  </a:ext>
                </a:extLst>
              </a:tr>
              <a:tr h="23046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min_child_weight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34267"/>
                  </a:ext>
                </a:extLst>
              </a:tr>
              <a:tr h="23046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subsample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35071"/>
                  </a:ext>
                </a:extLst>
              </a:tr>
              <a:tr h="23046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nrounds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863124"/>
                  </a:ext>
                </a:extLst>
              </a:tr>
            </a:tbl>
          </a:graphicData>
        </a:graphic>
      </p:graphicFrame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7349CB-A821-A84C-BCF1-94D469CE0A8F}"/>
              </a:ext>
            </a:extLst>
          </p:cNvPr>
          <p:cNvSpPr txBox="1">
            <a:spLocks/>
          </p:cNvSpPr>
          <p:nvPr/>
        </p:nvSpPr>
        <p:spPr>
          <a:xfrm>
            <a:off x="485546" y="1576871"/>
            <a:ext cx="3258842" cy="281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Hyperparameter of optimal model architecture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F4BD02D-1DD6-8E45-B221-BC7FD2C55DF6}"/>
              </a:ext>
            </a:extLst>
          </p:cNvPr>
          <p:cNvSpPr txBox="1">
            <a:spLocks/>
          </p:cNvSpPr>
          <p:nvPr/>
        </p:nvSpPr>
        <p:spPr>
          <a:xfrm>
            <a:off x="454742" y="833354"/>
            <a:ext cx="5264923" cy="79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GB" sz="2000" dirty="0"/>
              <a:t>All 196 sequences were used for this step.</a:t>
            </a:r>
          </a:p>
          <a:p>
            <a:pPr marL="0">
              <a:spcBef>
                <a:spcPts val="0"/>
              </a:spcBef>
            </a:pPr>
            <a:r>
              <a:rPr lang="en-GB" sz="2000" dirty="0"/>
              <a:t>Features: C, T1, T2, T3, length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914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B61FB5-1FAF-984D-A42B-4580624C9359}"/>
              </a:ext>
            </a:extLst>
          </p:cNvPr>
          <p:cNvSpPr txBox="1">
            <a:spLocks/>
          </p:cNvSpPr>
          <p:nvPr/>
        </p:nvSpPr>
        <p:spPr>
          <a:xfrm>
            <a:off x="0" y="164257"/>
            <a:ext cx="12192000" cy="5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 B</a:t>
            </a:r>
            <a:r>
              <a:rPr lang="en-US" sz="3000" b="1" dirty="0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000" b="1" dirty="0" err="1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3000" b="1" dirty="0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(Re)training, Performance and Feature Importance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64D544-C6F9-174C-9971-617C73402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722570"/>
              </p:ext>
            </p:extLst>
          </p:nvPr>
        </p:nvGraphicFramePr>
        <p:xfrm>
          <a:off x="2141501" y="3961789"/>
          <a:ext cx="1989734" cy="15665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3206">
                  <a:extLst>
                    <a:ext uri="{9D8B030D-6E8A-4147-A177-3AD203B41FA5}">
                      <a16:colId xmlns:a16="http://schemas.microsoft.com/office/drawing/2014/main" val="1193739698"/>
                    </a:ext>
                  </a:extLst>
                </a:gridCol>
                <a:gridCol w="1286528">
                  <a:extLst>
                    <a:ext uri="{9D8B030D-6E8A-4147-A177-3AD203B41FA5}">
                      <a16:colId xmlns:a16="http://schemas.microsoft.com/office/drawing/2014/main" val="2713049253"/>
                    </a:ext>
                  </a:extLst>
                </a:gridCol>
              </a:tblGrid>
              <a:tr h="2711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100%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57842"/>
                  </a:ext>
                </a:extLst>
              </a:tr>
              <a:tr h="19206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69137"/>
                  </a:ext>
                </a:extLst>
              </a:tr>
              <a:tr h="19206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length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4.644648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847770"/>
                  </a:ext>
                </a:extLst>
              </a:tr>
              <a:tr h="19206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3.799481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366288"/>
                  </a:ext>
                </a:extLst>
              </a:tr>
              <a:tr h="19206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3.299907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84249"/>
                  </a:ext>
                </a:extLst>
              </a:tr>
              <a:tr h="19206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3.035882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34267"/>
                  </a:ext>
                </a:extLst>
              </a:tr>
            </a:tbl>
          </a:graphicData>
        </a:graphic>
      </p:graphicFrame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BD826CD-7586-D44A-818F-30E4EFEE2D4F}"/>
              </a:ext>
            </a:extLst>
          </p:cNvPr>
          <p:cNvSpPr txBox="1">
            <a:spLocks/>
          </p:cNvSpPr>
          <p:nvPr/>
        </p:nvSpPr>
        <p:spPr>
          <a:xfrm>
            <a:off x="464073" y="830037"/>
            <a:ext cx="10602033" cy="68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Using the identified optimal hyperparameters, the model was tuned using 80% of data for training. The </a:t>
            </a:r>
            <a:r>
              <a:rPr lang="en-US" sz="2000" dirty="0"/>
              <a:t>modified model was then tested on remaining 20%.</a:t>
            </a:r>
            <a:endParaRPr lang="en-GB" sz="2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D5FCDE-E99A-BE4C-A24C-2FC903144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85588"/>
              </p:ext>
            </p:extLst>
          </p:nvPr>
        </p:nvGraphicFramePr>
        <p:xfrm>
          <a:off x="1498237" y="1871921"/>
          <a:ext cx="3276262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6102">
                  <a:extLst>
                    <a:ext uri="{9D8B030D-6E8A-4147-A177-3AD203B41FA5}">
                      <a16:colId xmlns:a16="http://schemas.microsoft.com/office/drawing/2014/main" val="1193739698"/>
                    </a:ext>
                  </a:extLst>
                </a:gridCol>
                <a:gridCol w="1110080">
                  <a:extLst>
                    <a:ext uri="{9D8B030D-6E8A-4147-A177-3AD203B41FA5}">
                      <a16:colId xmlns:a16="http://schemas.microsoft.com/office/drawing/2014/main" val="2713049253"/>
                    </a:ext>
                  </a:extLst>
                </a:gridCol>
                <a:gridCol w="1110080">
                  <a:extLst>
                    <a:ext uri="{9D8B030D-6E8A-4147-A177-3AD203B41FA5}">
                      <a16:colId xmlns:a16="http://schemas.microsoft.com/office/drawing/2014/main" val="1687008141"/>
                    </a:ext>
                  </a:extLst>
                </a:gridCol>
              </a:tblGrid>
              <a:tr h="18986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100%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80%training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57842"/>
                  </a:ext>
                </a:extLst>
              </a:tr>
              <a:tr h="17932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1.318517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1.4011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69137"/>
                  </a:ext>
                </a:extLst>
              </a:tr>
              <a:tr h="17932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/>
                        <a:t>Rsquared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0.9780108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0.9758311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47770"/>
                  </a:ext>
                </a:extLst>
              </a:tr>
              <a:tr h="17932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1.055605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1.135564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66288"/>
                  </a:ext>
                </a:extLst>
              </a:tr>
              <a:tr h="17932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RMSESD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0.1180056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0.1692699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84249"/>
                  </a:ext>
                </a:extLst>
              </a:tr>
              <a:tr h="17932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/>
                        <a:t>RsquaredSD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0.004539234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0.005186407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34267"/>
                  </a:ext>
                </a:extLst>
              </a:tr>
              <a:tr h="17932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MAESD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0.1071623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0.1139668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35071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94B3D7-8376-EE42-87C7-D38973DDF984}"/>
              </a:ext>
            </a:extLst>
          </p:cNvPr>
          <p:cNvGrpSpPr/>
          <p:nvPr/>
        </p:nvGrpSpPr>
        <p:grpSpPr>
          <a:xfrm>
            <a:off x="5909819" y="1441789"/>
            <a:ext cx="5594279" cy="5040000"/>
            <a:chOff x="5825843" y="1607031"/>
            <a:chExt cx="5594279" cy="5040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AFD357D-4384-5042-8356-0559CF966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908"/>
            <a:stretch/>
          </p:blipFill>
          <p:spPr>
            <a:xfrm>
              <a:off x="5825843" y="1607031"/>
              <a:ext cx="5594279" cy="5040000"/>
            </a:xfrm>
            <a:prstGeom prst="rect">
              <a:avLst/>
            </a:prstGeom>
          </p:spPr>
        </p:pic>
        <p:sp>
          <p:nvSpPr>
            <p:cNvPr id="15" name="Content Placeholder 3">
              <a:extLst>
                <a:ext uri="{FF2B5EF4-FFF2-40B4-BE49-F238E27FC236}">
                  <a16:creationId xmlns:a16="http://schemas.microsoft.com/office/drawing/2014/main" id="{98141380-85ED-B946-868E-E7045A98E3EF}"/>
                </a:ext>
              </a:extLst>
            </p:cNvPr>
            <p:cNvSpPr txBox="1">
              <a:spLocks/>
            </p:cNvSpPr>
            <p:nvPr/>
          </p:nvSpPr>
          <p:spPr>
            <a:xfrm>
              <a:off x="9102117" y="5006515"/>
              <a:ext cx="1678229" cy="244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C00000"/>
                  </a:solidFill>
                </a:rPr>
                <a:t>Calculated on test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78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C3B5DF-2BF8-FB44-8D7D-171BEA629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85"/>
          <a:stretch/>
        </p:blipFill>
        <p:spPr>
          <a:xfrm>
            <a:off x="6421992" y="1575550"/>
            <a:ext cx="5549782" cy="5040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E6F98A-7EA6-4245-BEB1-01889FEDDEDF}"/>
              </a:ext>
            </a:extLst>
          </p:cNvPr>
          <p:cNvSpPr txBox="1">
            <a:spLocks/>
          </p:cNvSpPr>
          <p:nvPr/>
        </p:nvSpPr>
        <p:spPr>
          <a:xfrm>
            <a:off x="0" y="164257"/>
            <a:ext cx="12192000" cy="5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 C</a:t>
            </a:r>
            <a:r>
              <a:rPr lang="en-US" sz="3000" b="1" dirty="0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Developing Non-Linear Analytical Equation that Explains T</a:t>
            </a:r>
            <a:r>
              <a:rPr lang="en-US" sz="3000" b="1" baseline="-25000" dirty="0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5752D4-DA61-E245-9D6C-E77CA99A09B4}"/>
              </a:ext>
            </a:extLst>
          </p:cNvPr>
          <p:cNvSpPr txBox="1">
            <a:spLocks/>
          </p:cNvSpPr>
          <p:nvPr/>
        </p:nvSpPr>
        <p:spPr>
          <a:xfrm>
            <a:off x="464073" y="830038"/>
            <a:ext cx="11427890" cy="1187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GB" sz="2000" dirty="0"/>
              <a:t>Allowed forms: Basic (constant, input variable, ±, x, ÷) and Exponential (power, sqrt)</a:t>
            </a:r>
          </a:p>
          <a:p>
            <a:pPr marL="0">
              <a:spcBef>
                <a:spcPts val="0"/>
              </a:spcBef>
            </a:pPr>
            <a:r>
              <a:rPr lang="en-GB" sz="2000" dirty="0"/>
              <a:t>Error metric is absolute error (default)</a:t>
            </a:r>
          </a:p>
          <a:p>
            <a:pPr marL="0">
              <a:spcBef>
                <a:spcPts val="0"/>
              </a:spcBef>
            </a:pPr>
            <a:r>
              <a:rPr lang="en-GB" sz="2000" dirty="0"/>
              <a:t>Target expression:</a:t>
            </a: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D6F618-EA8E-5F44-B129-D5A7EB50C79E}"/>
              </a:ext>
            </a:extLst>
          </p:cNvPr>
          <p:cNvGrpSpPr/>
          <p:nvPr/>
        </p:nvGrpSpPr>
        <p:grpSpPr>
          <a:xfrm>
            <a:off x="550863" y="4116379"/>
            <a:ext cx="3417380" cy="1801352"/>
            <a:chOff x="7166257" y="2519614"/>
            <a:chExt cx="3417380" cy="18013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452665-B20A-9E42-8AE7-E1B97C9E4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258" r="311" b="1598"/>
            <a:stretch/>
          </p:blipFill>
          <p:spPr>
            <a:xfrm>
              <a:off x="7166257" y="2519614"/>
              <a:ext cx="3337569" cy="1801352"/>
            </a:xfrm>
            <a:prstGeom prst="rect">
              <a:avLst/>
            </a:prstGeom>
          </p:spPr>
        </p:pic>
        <p:sp>
          <p:nvSpPr>
            <p:cNvPr id="13" name="Content Placeholder 3">
              <a:extLst>
                <a:ext uri="{FF2B5EF4-FFF2-40B4-BE49-F238E27FC236}">
                  <a16:creationId xmlns:a16="http://schemas.microsoft.com/office/drawing/2014/main" id="{C43B35AB-25F5-3C43-8ABC-4C8829C50D7F}"/>
                </a:ext>
              </a:extLst>
            </p:cNvPr>
            <p:cNvSpPr txBox="1">
              <a:spLocks/>
            </p:cNvSpPr>
            <p:nvPr/>
          </p:nvSpPr>
          <p:spPr>
            <a:xfrm>
              <a:off x="9029281" y="2614362"/>
              <a:ext cx="1554356" cy="3602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C00000"/>
                  </a:solidFill>
                </a:rPr>
                <a:t>25 models generated</a:t>
              </a:r>
            </a:p>
          </p:txBody>
        </p:sp>
      </p:grp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8BDE0A12-5CA0-0D4A-ADB3-542BCD3E95BA}"/>
              </a:ext>
            </a:extLst>
          </p:cNvPr>
          <p:cNvSpPr txBox="1">
            <a:spLocks/>
          </p:cNvSpPr>
          <p:nvPr/>
        </p:nvSpPr>
        <p:spPr>
          <a:xfrm>
            <a:off x="461721" y="3617974"/>
            <a:ext cx="5874329" cy="575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C-run length (C) appears in almost all models obtained.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350DBDE3-45EF-7F42-B555-7A47AE704F6E}"/>
              </a:ext>
            </a:extLst>
          </p:cNvPr>
          <p:cNvSpPr txBox="1">
            <a:spLocks/>
          </p:cNvSpPr>
          <p:nvPr/>
        </p:nvSpPr>
        <p:spPr>
          <a:xfrm>
            <a:off x="471053" y="2116554"/>
            <a:ext cx="2422002" cy="434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SAMPLE MODEL: 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EE33A372-429E-F643-8CB2-6B589FA1AC55}"/>
              </a:ext>
            </a:extLst>
          </p:cNvPr>
          <p:cNvSpPr txBox="1">
            <a:spLocks/>
          </p:cNvSpPr>
          <p:nvPr/>
        </p:nvSpPr>
        <p:spPr>
          <a:xfrm>
            <a:off x="9646794" y="4978816"/>
            <a:ext cx="1678229" cy="244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C00000"/>
                </a:solidFill>
              </a:rPr>
              <a:t>Calculated on test data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A0610FA4-198E-384E-943D-354033FB86D4}"/>
              </a:ext>
            </a:extLst>
          </p:cNvPr>
          <p:cNvSpPr txBox="1">
            <a:spLocks/>
          </p:cNvSpPr>
          <p:nvPr/>
        </p:nvSpPr>
        <p:spPr>
          <a:xfrm>
            <a:off x="471053" y="5880818"/>
            <a:ext cx="5444556" cy="575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C00000"/>
                </a:solidFill>
              </a:rPr>
              <a:t>With features unscaled as in this case, length only appeared in the 2</a:t>
            </a:r>
            <a:r>
              <a:rPr lang="en-US" sz="1200" baseline="30000" dirty="0">
                <a:solidFill>
                  <a:srgbClr val="C00000"/>
                </a:solidFill>
              </a:rPr>
              <a:t>nd</a:t>
            </a:r>
            <a:r>
              <a:rPr lang="en-US" sz="1200" dirty="0">
                <a:solidFill>
                  <a:srgbClr val="C00000"/>
                </a:solidFill>
              </a:rPr>
              <a:t> least accurate model  (T</a:t>
            </a:r>
            <a:r>
              <a:rPr lang="en-US" sz="1200" baseline="-25000" dirty="0">
                <a:solidFill>
                  <a:srgbClr val="C00000"/>
                </a:solidFill>
              </a:rPr>
              <a:t>m</a:t>
            </a:r>
            <a:r>
              <a:rPr lang="en-US" sz="1200" dirty="0">
                <a:solidFill>
                  <a:srgbClr val="C00000"/>
                </a:solidFill>
              </a:rPr>
              <a:t>=42.3 + length). After centering and scaling, it did appear but only in more complex models, complexity&gt;27 (for reference, sample model has complexity=14).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D9D6E61-58BE-D749-ACD4-BB81B3FC8743}"/>
              </a:ext>
            </a:extLst>
          </p:cNvPr>
          <p:cNvSpPr txBox="1">
            <a:spLocks/>
          </p:cNvSpPr>
          <p:nvPr/>
        </p:nvSpPr>
        <p:spPr>
          <a:xfrm>
            <a:off x="8271585" y="1874478"/>
            <a:ext cx="3025445" cy="38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C00000"/>
                </a:solidFill>
              </a:rPr>
              <a:t>Same training and test data as </a:t>
            </a:r>
            <a:r>
              <a:rPr lang="en-US" sz="1200" dirty="0" err="1">
                <a:solidFill>
                  <a:srgbClr val="C00000"/>
                </a:solidFill>
              </a:rPr>
              <a:t>xgbTree’s</a:t>
            </a:r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2F3D940-0297-5E43-80EB-7C8CA0936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613" y="1510340"/>
            <a:ext cx="4178300" cy="66040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2E5D39B8-295C-D04D-A074-D8BD59F51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715" y="2658399"/>
            <a:ext cx="40767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7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8C4308-E8EA-DD42-96BD-5A1F553BCCF0}"/>
              </a:ext>
            </a:extLst>
          </p:cNvPr>
          <p:cNvSpPr txBox="1">
            <a:spLocks/>
          </p:cNvSpPr>
          <p:nvPr/>
        </p:nvSpPr>
        <p:spPr>
          <a:xfrm>
            <a:off x="0" y="164257"/>
            <a:ext cx="12192000" cy="57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00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1CDDC9-46DD-484F-881C-74C638AED84F}"/>
              </a:ext>
            </a:extLst>
          </p:cNvPr>
          <p:cNvSpPr txBox="1">
            <a:spLocks/>
          </p:cNvSpPr>
          <p:nvPr/>
        </p:nvSpPr>
        <p:spPr>
          <a:xfrm>
            <a:off x="417418" y="796078"/>
            <a:ext cx="11427890" cy="5072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000" dirty="0"/>
              <a:t>With a restricted sub-universe of the C/T-based </a:t>
            </a:r>
            <a:r>
              <a:rPr lang="en-GB" sz="2000" dirty="0" err="1"/>
              <a:t>i</a:t>
            </a:r>
            <a:r>
              <a:rPr lang="en-GB" sz="2000" dirty="0"/>
              <a:t>-motifs, all three approaches still resulted to a reasonable quality of T</a:t>
            </a:r>
            <a:r>
              <a:rPr lang="en-GB" sz="2000" baseline="-25000" dirty="0"/>
              <a:t>m</a:t>
            </a:r>
            <a:r>
              <a:rPr lang="en-GB" sz="2000" dirty="0"/>
              <a:t> prediction. Out of the three, the gradient boosting machines performed the best (</a:t>
            </a:r>
            <a:r>
              <a:rPr lang="en-GB" sz="2000" i="1" dirty="0"/>
              <a:t>r</a:t>
            </a:r>
            <a:r>
              <a:rPr lang="en-GB" sz="2000" i="1" baseline="30000" dirty="0"/>
              <a:t>2</a:t>
            </a:r>
            <a:r>
              <a:rPr lang="en-GB" sz="2000" dirty="0"/>
              <a:t> = 0.98, RMSE = 1.4).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Feature importance analysis from the GBM machine learning approach shows that the most important feature in defining the stability of the </a:t>
            </a:r>
            <a:r>
              <a:rPr lang="en-GB" sz="2000" dirty="0" err="1"/>
              <a:t>i</a:t>
            </a:r>
            <a:r>
              <a:rPr lang="en-GB" sz="2000" dirty="0"/>
              <a:t>-motifs is the length of the C tracts (C), followed by the overall </a:t>
            </a:r>
            <a:r>
              <a:rPr lang="en-GB" sz="2000" dirty="0" err="1"/>
              <a:t>i</a:t>
            </a:r>
            <a:r>
              <a:rPr lang="en-GB" sz="2000" dirty="0"/>
              <a:t>-motif length and the loop lengths. Also, out of the three loops, the length of the 3rd loop (T3) is more important than that of the other two.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The sample model from </a:t>
            </a:r>
            <a:r>
              <a:rPr lang="en-GB" sz="2000" dirty="0" err="1"/>
              <a:t>Eureqa</a:t>
            </a:r>
            <a:r>
              <a:rPr lang="en-GB" sz="2000" dirty="0"/>
              <a:t> shows that with only a slight compromise in prediction quality, we can have a simple, transparent analytical equation that expresses T</a:t>
            </a:r>
            <a:r>
              <a:rPr lang="en-GB" sz="2000" baseline="-25000" dirty="0"/>
              <a:t>m</a:t>
            </a:r>
            <a:r>
              <a:rPr lang="en-GB" sz="2000" dirty="0"/>
              <a:t> as a function of the chosen features. The equation captures the interplay between the C-tract length and the loop lengths 1-3 in modulating the stability (T</a:t>
            </a:r>
            <a:r>
              <a:rPr lang="en-GB" sz="2000" baseline="-25000" dirty="0"/>
              <a:t>m</a:t>
            </a:r>
            <a:r>
              <a:rPr lang="en-GB" sz="2000" dirty="0"/>
              <a:t>) of </a:t>
            </a:r>
            <a:r>
              <a:rPr lang="en-GB" sz="2000" dirty="0" err="1"/>
              <a:t>i</a:t>
            </a:r>
            <a:r>
              <a:rPr lang="en-GB" sz="2000" dirty="0"/>
              <a:t>-motifs in the given sub-universe.</a:t>
            </a:r>
          </a:p>
        </p:txBody>
      </p:sp>
    </p:spTree>
    <p:extLst>
      <p:ext uri="{BB962C8B-B14F-4D97-AF65-F5344CB8AC3E}">
        <p14:creationId xmlns:p14="http://schemas.microsoft.com/office/powerpoint/2010/main" val="134313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10428</TotalTime>
  <Words>722</Words>
  <Application>Microsoft Macintosh PowerPoint</Application>
  <PresentationFormat>Widescreen</PresentationFormat>
  <Paragraphs>150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Persistence of Genomic 3D contacts Structural, Evolutionary and Functional Implications </dc:title>
  <dc:creator>Liezel Tamon</dc:creator>
  <cp:lastModifiedBy>Liezel Tamon</cp:lastModifiedBy>
  <cp:revision>1576</cp:revision>
  <dcterms:created xsi:type="dcterms:W3CDTF">2019-05-01T11:48:33Z</dcterms:created>
  <dcterms:modified xsi:type="dcterms:W3CDTF">2019-11-26T14:31:45Z</dcterms:modified>
</cp:coreProperties>
</file>