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458" r:id="rId2"/>
    <p:sldId id="433" r:id="rId3"/>
    <p:sldId id="465" r:id="rId4"/>
    <p:sldId id="466" r:id="rId5"/>
    <p:sldId id="444" r:id="rId6"/>
    <p:sldId id="452" r:id="rId7"/>
    <p:sldId id="438" r:id="rId8"/>
    <p:sldId id="453" r:id="rId9"/>
    <p:sldId id="443" r:id="rId10"/>
    <p:sldId id="463" r:id="rId11"/>
    <p:sldId id="460" r:id="rId12"/>
    <p:sldId id="467" r:id="rId13"/>
    <p:sldId id="468" r:id="rId14"/>
    <p:sldId id="462" r:id="rId15"/>
    <p:sldId id="449" r:id="rId16"/>
    <p:sldId id="450" r:id="rId17"/>
    <p:sldId id="457" r:id="rId18"/>
    <p:sldId id="464" r:id="rId19"/>
    <p:sldId id="44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6D2060-772F-4444-9155-0268FA8676B6}">
          <p14:sldIdLst>
            <p14:sldId id="458"/>
            <p14:sldId id="433"/>
            <p14:sldId id="465"/>
            <p14:sldId id="466"/>
            <p14:sldId id="444"/>
            <p14:sldId id="452"/>
            <p14:sldId id="438"/>
            <p14:sldId id="453"/>
            <p14:sldId id="443"/>
            <p14:sldId id="463"/>
            <p14:sldId id="460"/>
            <p14:sldId id="467"/>
            <p14:sldId id="468"/>
            <p14:sldId id="462"/>
            <p14:sldId id="449"/>
            <p14:sldId id="450"/>
            <p14:sldId id="457"/>
            <p14:sldId id="464"/>
            <p14:sldId id="447"/>
          </p14:sldIdLst>
        </p14:section>
      </p14:sectionLst>
    </p:ext>
    <p:ext uri="{EFAFB233-063F-42B5-8137-9DF3F51BA10A}">
      <p15:sldGuideLst xmlns:p15="http://schemas.microsoft.com/office/powerpoint/2012/main">
        <p15:guide id="3" pos="325" userDrawn="1">
          <p15:clr>
            <a:srgbClr val="A4A3A4"/>
          </p15:clr>
        </p15:guide>
        <p15:guide id="5" orient="horz" pos="346" userDrawn="1">
          <p15:clr>
            <a:srgbClr val="A4A3A4"/>
          </p15:clr>
        </p15:guide>
        <p15:guide id="6" pos="3840" userDrawn="1">
          <p15:clr>
            <a:srgbClr val="A4A3A4"/>
          </p15:clr>
        </p15:guide>
        <p15:guide id="12" userDrawn="1">
          <p15:clr>
            <a:srgbClr val="A4A3A4"/>
          </p15:clr>
        </p15:guide>
        <p15:guide id="13" orient="horz" pos="572" userDrawn="1">
          <p15:clr>
            <a:srgbClr val="A4A3A4"/>
          </p15:clr>
        </p15:guide>
        <p15:guide id="14" pos="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FC4"/>
    <a:srgbClr val="FF8DA2"/>
    <a:srgbClr val="FF5865"/>
    <a:srgbClr val="65B9DA"/>
    <a:srgbClr val="06BFC4"/>
    <a:srgbClr val="61A970"/>
    <a:srgbClr val="EFDB90"/>
    <a:srgbClr val="060090"/>
    <a:srgbClr val="779E6D"/>
    <a:srgbClr val="D7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79"/>
    <p:restoredTop sz="86103"/>
  </p:normalViewPr>
  <p:slideViewPr>
    <p:cSldViewPr snapToGrid="0" snapToObjects="1" showGuides="1">
      <p:cViewPr varScale="1">
        <p:scale>
          <a:sx n="151" d="100"/>
          <a:sy n="151" d="100"/>
        </p:scale>
        <p:origin x="280" y="304"/>
      </p:cViewPr>
      <p:guideLst>
        <p:guide pos="325"/>
        <p:guide orient="horz" pos="346"/>
        <p:guide pos="3840"/>
        <p:guide/>
        <p:guide orient="horz" pos="572"/>
        <p:guide pos="52"/>
      </p:guideLst>
    </p:cSldViewPr>
  </p:slideViewPr>
  <p:outlineViewPr>
    <p:cViewPr>
      <p:scale>
        <a:sx n="33" d="100"/>
        <a:sy n="33" d="100"/>
      </p:scale>
      <p:origin x="0" y="-1256"/>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1944A-EA73-E04C-804D-78789580C6A0}" type="datetimeFigureOut">
              <a:rPr lang="en-US" smtClean="0"/>
              <a:t>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146FC2-A3E2-4641-93EB-8A9BF5A129CF}" type="slidenum">
              <a:rPr lang="en-US" smtClean="0"/>
              <a:t>‹#›</a:t>
            </a:fld>
            <a:endParaRPr lang="en-US"/>
          </a:p>
        </p:txBody>
      </p:sp>
    </p:spTree>
    <p:extLst>
      <p:ext uri="{BB962C8B-B14F-4D97-AF65-F5344CB8AC3E}">
        <p14:creationId xmlns:p14="http://schemas.microsoft.com/office/powerpoint/2010/main" val="387665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2</a:t>
            </a:fld>
            <a:endParaRPr lang="en-US"/>
          </a:p>
        </p:txBody>
      </p:sp>
    </p:spTree>
    <p:extLst>
      <p:ext uri="{BB962C8B-B14F-4D97-AF65-F5344CB8AC3E}">
        <p14:creationId xmlns:p14="http://schemas.microsoft.com/office/powerpoint/2010/main" val="286108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13</a:t>
            </a:fld>
            <a:endParaRPr lang="en-US"/>
          </a:p>
        </p:txBody>
      </p:sp>
    </p:spTree>
    <p:extLst>
      <p:ext uri="{BB962C8B-B14F-4D97-AF65-F5344CB8AC3E}">
        <p14:creationId xmlns:p14="http://schemas.microsoft.com/office/powerpoint/2010/main" val="1842835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training, 20% test, used optimal hyperparameter</a:t>
            </a:r>
          </a:p>
        </p:txBody>
      </p:sp>
      <p:sp>
        <p:nvSpPr>
          <p:cNvPr id="4" name="Slide Number Placeholder 3"/>
          <p:cNvSpPr>
            <a:spLocks noGrp="1"/>
          </p:cNvSpPr>
          <p:nvPr>
            <p:ph type="sldNum" sz="quarter" idx="5"/>
          </p:nvPr>
        </p:nvSpPr>
        <p:spPr/>
        <p:txBody>
          <a:bodyPr/>
          <a:lstStyle/>
          <a:p>
            <a:fld id="{BD146FC2-A3E2-4641-93EB-8A9BF5A129CF}" type="slidenum">
              <a:rPr lang="en-US" smtClean="0"/>
              <a:t>15</a:t>
            </a:fld>
            <a:endParaRPr lang="en-US"/>
          </a:p>
        </p:txBody>
      </p:sp>
    </p:spTree>
    <p:extLst>
      <p:ext uri="{BB962C8B-B14F-4D97-AF65-F5344CB8AC3E}">
        <p14:creationId xmlns:p14="http://schemas.microsoft.com/office/powerpoint/2010/main" val="949862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16</a:t>
            </a:fld>
            <a:endParaRPr lang="en-US"/>
          </a:p>
        </p:txBody>
      </p:sp>
    </p:spTree>
    <p:extLst>
      <p:ext uri="{BB962C8B-B14F-4D97-AF65-F5344CB8AC3E}">
        <p14:creationId xmlns:p14="http://schemas.microsoft.com/office/powerpoint/2010/main" val="3508094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17</a:t>
            </a:fld>
            <a:endParaRPr lang="en-US"/>
          </a:p>
        </p:txBody>
      </p:sp>
    </p:spTree>
    <p:extLst>
      <p:ext uri="{BB962C8B-B14F-4D97-AF65-F5344CB8AC3E}">
        <p14:creationId xmlns:p14="http://schemas.microsoft.com/office/powerpoint/2010/main" val="2386929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18</a:t>
            </a:fld>
            <a:endParaRPr lang="en-US"/>
          </a:p>
        </p:txBody>
      </p:sp>
    </p:spTree>
    <p:extLst>
      <p:ext uri="{BB962C8B-B14F-4D97-AF65-F5344CB8AC3E}">
        <p14:creationId xmlns:p14="http://schemas.microsoft.com/office/powerpoint/2010/main" val="342882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3</a:t>
            </a:fld>
            <a:endParaRPr lang="en-US"/>
          </a:p>
        </p:txBody>
      </p:sp>
    </p:spTree>
    <p:extLst>
      <p:ext uri="{BB962C8B-B14F-4D97-AF65-F5344CB8AC3E}">
        <p14:creationId xmlns:p14="http://schemas.microsoft.com/office/powerpoint/2010/main" val="3665109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4</a:t>
            </a:fld>
            <a:endParaRPr lang="en-US"/>
          </a:p>
        </p:txBody>
      </p:sp>
    </p:spTree>
    <p:extLst>
      <p:ext uri="{BB962C8B-B14F-4D97-AF65-F5344CB8AC3E}">
        <p14:creationId xmlns:p14="http://schemas.microsoft.com/office/powerpoint/2010/main" val="386356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6</a:t>
            </a:fld>
            <a:endParaRPr lang="en-US"/>
          </a:p>
        </p:txBody>
      </p:sp>
    </p:spTree>
    <p:extLst>
      <p:ext uri="{BB962C8B-B14F-4D97-AF65-F5344CB8AC3E}">
        <p14:creationId xmlns:p14="http://schemas.microsoft.com/office/powerpoint/2010/main" val="1408387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training, 20% test, used optimal hyperparameter</a:t>
            </a:r>
          </a:p>
        </p:txBody>
      </p:sp>
      <p:sp>
        <p:nvSpPr>
          <p:cNvPr id="4" name="Slide Number Placeholder 3"/>
          <p:cNvSpPr>
            <a:spLocks noGrp="1"/>
          </p:cNvSpPr>
          <p:nvPr>
            <p:ph type="sldNum" sz="quarter" idx="5"/>
          </p:nvPr>
        </p:nvSpPr>
        <p:spPr/>
        <p:txBody>
          <a:bodyPr/>
          <a:lstStyle/>
          <a:p>
            <a:fld id="{BD146FC2-A3E2-4641-93EB-8A9BF5A129CF}" type="slidenum">
              <a:rPr lang="en-US" smtClean="0"/>
              <a:t>7</a:t>
            </a:fld>
            <a:endParaRPr lang="en-US"/>
          </a:p>
        </p:txBody>
      </p:sp>
    </p:spTree>
    <p:extLst>
      <p:ext uri="{BB962C8B-B14F-4D97-AF65-F5344CB8AC3E}">
        <p14:creationId xmlns:p14="http://schemas.microsoft.com/office/powerpoint/2010/main" val="3715041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8</a:t>
            </a:fld>
            <a:endParaRPr lang="en-US"/>
          </a:p>
        </p:txBody>
      </p:sp>
    </p:spTree>
    <p:extLst>
      <p:ext uri="{BB962C8B-B14F-4D97-AF65-F5344CB8AC3E}">
        <p14:creationId xmlns:p14="http://schemas.microsoft.com/office/powerpoint/2010/main" val="2068166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9</a:t>
            </a:fld>
            <a:endParaRPr lang="en-US"/>
          </a:p>
        </p:txBody>
      </p:sp>
    </p:spTree>
    <p:extLst>
      <p:ext uri="{BB962C8B-B14F-4D97-AF65-F5344CB8AC3E}">
        <p14:creationId xmlns:p14="http://schemas.microsoft.com/office/powerpoint/2010/main" val="320742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11</a:t>
            </a:fld>
            <a:endParaRPr lang="en-US"/>
          </a:p>
        </p:txBody>
      </p:sp>
    </p:spTree>
    <p:extLst>
      <p:ext uri="{BB962C8B-B14F-4D97-AF65-F5344CB8AC3E}">
        <p14:creationId xmlns:p14="http://schemas.microsoft.com/office/powerpoint/2010/main" val="831415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12</a:t>
            </a:fld>
            <a:endParaRPr lang="en-US"/>
          </a:p>
        </p:txBody>
      </p:sp>
    </p:spTree>
    <p:extLst>
      <p:ext uri="{BB962C8B-B14F-4D97-AF65-F5344CB8AC3E}">
        <p14:creationId xmlns:p14="http://schemas.microsoft.com/office/powerpoint/2010/main" val="557137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9EFD-05A2-D246-A936-7AD0B5A32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B2D6CC-4C98-C741-85EC-B528EE351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B85547-BF8E-9A44-96EC-EB4668295478}"/>
              </a:ext>
            </a:extLst>
          </p:cNvPr>
          <p:cNvSpPr>
            <a:spLocks noGrp="1"/>
          </p:cNvSpPr>
          <p:nvPr>
            <p:ph type="dt" sz="half" idx="10"/>
          </p:nvPr>
        </p:nvSpPr>
        <p:spPr/>
        <p:txBody>
          <a:bodyPr/>
          <a:lstStyle/>
          <a:p>
            <a:fld id="{BE22A053-E7CE-6544-9463-488D0D270A37}" type="datetimeFigureOut">
              <a:rPr lang="en-US" smtClean="0"/>
              <a:t>2/3/20</a:t>
            </a:fld>
            <a:endParaRPr lang="en-US"/>
          </a:p>
        </p:txBody>
      </p:sp>
      <p:sp>
        <p:nvSpPr>
          <p:cNvPr id="5" name="Footer Placeholder 4">
            <a:extLst>
              <a:ext uri="{FF2B5EF4-FFF2-40B4-BE49-F238E27FC236}">
                <a16:creationId xmlns:a16="http://schemas.microsoft.com/office/drawing/2014/main" id="{BE5C684C-1BC0-6E4C-9CF1-850545F44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944B7-56BE-A947-9178-38683EF25182}"/>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364251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E58C-F61E-4542-95F9-828567E09B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796AAA-9C14-9942-ACE4-E00CA9F13E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858E4-9501-A043-90ED-23E2DE002D0F}"/>
              </a:ext>
            </a:extLst>
          </p:cNvPr>
          <p:cNvSpPr>
            <a:spLocks noGrp="1"/>
          </p:cNvSpPr>
          <p:nvPr>
            <p:ph type="dt" sz="half" idx="10"/>
          </p:nvPr>
        </p:nvSpPr>
        <p:spPr/>
        <p:txBody>
          <a:bodyPr/>
          <a:lstStyle/>
          <a:p>
            <a:fld id="{BE22A053-E7CE-6544-9463-488D0D270A37}" type="datetimeFigureOut">
              <a:rPr lang="en-US" smtClean="0"/>
              <a:t>2/3/20</a:t>
            </a:fld>
            <a:endParaRPr lang="en-US"/>
          </a:p>
        </p:txBody>
      </p:sp>
      <p:sp>
        <p:nvSpPr>
          <p:cNvPr id="5" name="Footer Placeholder 4">
            <a:extLst>
              <a:ext uri="{FF2B5EF4-FFF2-40B4-BE49-F238E27FC236}">
                <a16:creationId xmlns:a16="http://schemas.microsoft.com/office/drawing/2014/main" id="{E05D3396-804E-0844-B42F-514514182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C97B4-D5C2-184D-927B-258D9CDC0169}"/>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161325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79528-D54A-494C-A9C5-FAC3082606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3D3C14-A151-6C44-8EA0-58E89034D6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072B7-901E-6E44-8C22-9AA4CCB84520}"/>
              </a:ext>
            </a:extLst>
          </p:cNvPr>
          <p:cNvSpPr>
            <a:spLocks noGrp="1"/>
          </p:cNvSpPr>
          <p:nvPr>
            <p:ph type="dt" sz="half" idx="10"/>
          </p:nvPr>
        </p:nvSpPr>
        <p:spPr/>
        <p:txBody>
          <a:bodyPr/>
          <a:lstStyle/>
          <a:p>
            <a:fld id="{BE22A053-E7CE-6544-9463-488D0D270A37}" type="datetimeFigureOut">
              <a:rPr lang="en-US" smtClean="0"/>
              <a:t>2/3/20</a:t>
            </a:fld>
            <a:endParaRPr lang="en-US"/>
          </a:p>
        </p:txBody>
      </p:sp>
      <p:sp>
        <p:nvSpPr>
          <p:cNvPr id="5" name="Footer Placeholder 4">
            <a:extLst>
              <a:ext uri="{FF2B5EF4-FFF2-40B4-BE49-F238E27FC236}">
                <a16:creationId xmlns:a16="http://schemas.microsoft.com/office/drawing/2014/main" id="{0612774A-5E30-2844-A493-DC4CE146D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BFD45-1538-2440-AA8C-68942CE24C9A}"/>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409235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5F03-C3E0-5840-9821-316789691B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773AAF-5CF5-EC48-9B99-2F1A2B5EC0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520EB-567C-2D4A-80F4-639E86AD7991}"/>
              </a:ext>
            </a:extLst>
          </p:cNvPr>
          <p:cNvSpPr>
            <a:spLocks noGrp="1"/>
          </p:cNvSpPr>
          <p:nvPr>
            <p:ph type="dt" sz="half" idx="10"/>
          </p:nvPr>
        </p:nvSpPr>
        <p:spPr/>
        <p:txBody>
          <a:bodyPr/>
          <a:lstStyle/>
          <a:p>
            <a:fld id="{BE22A053-E7CE-6544-9463-488D0D270A37}" type="datetimeFigureOut">
              <a:rPr lang="en-US" smtClean="0"/>
              <a:t>2/3/20</a:t>
            </a:fld>
            <a:endParaRPr lang="en-US"/>
          </a:p>
        </p:txBody>
      </p:sp>
      <p:sp>
        <p:nvSpPr>
          <p:cNvPr id="5" name="Footer Placeholder 4">
            <a:extLst>
              <a:ext uri="{FF2B5EF4-FFF2-40B4-BE49-F238E27FC236}">
                <a16:creationId xmlns:a16="http://schemas.microsoft.com/office/drawing/2014/main" id="{2A9F651E-B78C-5845-B048-FC1A53483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C8A1D-FB7F-B94D-B5C0-657367C732AF}"/>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149157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146C-1426-9344-9B76-5CF97C5E74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F3DF0C-B916-B74C-80F3-6589785C3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91818B-4BE0-6743-A4B7-78A5661999DD}"/>
              </a:ext>
            </a:extLst>
          </p:cNvPr>
          <p:cNvSpPr>
            <a:spLocks noGrp="1"/>
          </p:cNvSpPr>
          <p:nvPr>
            <p:ph type="dt" sz="half" idx="10"/>
          </p:nvPr>
        </p:nvSpPr>
        <p:spPr/>
        <p:txBody>
          <a:bodyPr/>
          <a:lstStyle/>
          <a:p>
            <a:fld id="{BE22A053-E7CE-6544-9463-488D0D270A37}" type="datetimeFigureOut">
              <a:rPr lang="en-US" smtClean="0"/>
              <a:t>2/3/20</a:t>
            </a:fld>
            <a:endParaRPr lang="en-US"/>
          </a:p>
        </p:txBody>
      </p:sp>
      <p:sp>
        <p:nvSpPr>
          <p:cNvPr id="5" name="Footer Placeholder 4">
            <a:extLst>
              <a:ext uri="{FF2B5EF4-FFF2-40B4-BE49-F238E27FC236}">
                <a16:creationId xmlns:a16="http://schemas.microsoft.com/office/drawing/2014/main" id="{6D419C19-B7C6-3D45-8FB1-70BCCA2B4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2C134-BB86-884F-AE43-AFFD208ECA7D}"/>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70485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7BD8-1EEB-CE48-8C5C-D82286D96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545CB-0B90-0341-BCEA-79D62016EB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474BD7-03D5-184C-BE69-BF2D61B8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9DB1EE-78C0-7741-87FD-83E8AAF23B4D}"/>
              </a:ext>
            </a:extLst>
          </p:cNvPr>
          <p:cNvSpPr>
            <a:spLocks noGrp="1"/>
          </p:cNvSpPr>
          <p:nvPr>
            <p:ph type="dt" sz="half" idx="10"/>
          </p:nvPr>
        </p:nvSpPr>
        <p:spPr/>
        <p:txBody>
          <a:bodyPr/>
          <a:lstStyle/>
          <a:p>
            <a:fld id="{BE22A053-E7CE-6544-9463-488D0D270A37}" type="datetimeFigureOut">
              <a:rPr lang="en-US" smtClean="0"/>
              <a:t>2/3/20</a:t>
            </a:fld>
            <a:endParaRPr lang="en-US"/>
          </a:p>
        </p:txBody>
      </p:sp>
      <p:sp>
        <p:nvSpPr>
          <p:cNvPr id="6" name="Footer Placeholder 5">
            <a:extLst>
              <a:ext uri="{FF2B5EF4-FFF2-40B4-BE49-F238E27FC236}">
                <a16:creationId xmlns:a16="http://schemas.microsoft.com/office/drawing/2014/main" id="{CF2E4DC7-EFCE-5642-9C58-28DC0B38D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A19F11-07B7-4042-B033-6A494A8C9609}"/>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232203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1FDC-4DC3-3D4B-BF96-CA433C446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A7413-E6B6-F345-B963-6D34DD3262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F080B6-8305-D145-A389-3BC8ABB2B4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008059-527E-204D-953E-F1869674E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75503-A023-5842-88A6-212B21DC69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115BA6-942F-034D-938A-D749C63C47D1}"/>
              </a:ext>
            </a:extLst>
          </p:cNvPr>
          <p:cNvSpPr>
            <a:spLocks noGrp="1"/>
          </p:cNvSpPr>
          <p:nvPr>
            <p:ph type="dt" sz="half" idx="10"/>
          </p:nvPr>
        </p:nvSpPr>
        <p:spPr/>
        <p:txBody>
          <a:bodyPr/>
          <a:lstStyle/>
          <a:p>
            <a:fld id="{BE22A053-E7CE-6544-9463-488D0D270A37}" type="datetimeFigureOut">
              <a:rPr lang="en-US" smtClean="0"/>
              <a:t>2/3/20</a:t>
            </a:fld>
            <a:endParaRPr lang="en-US"/>
          </a:p>
        </p:txBody>
      </p:sp>
      <p:sp>
        <p:nvSpPr>
          <p:cNvPr id="8" name="Footer Placeholder 7">
            <a:extLst>
              <a:ext uri="{FF2B5EF4-FFF2-40B4-BE49-F238E27FC236}">
                <a16:creationId xmlns:a16="http://schemas.microsoft.com/office/drawing/2014/main" id="{6E2D10F0-9A02-D243-BFBB-E5151568E6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FE97C7-5A9D-184B-BFA2-B63605D6946C}"/>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144665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5169-2C69-B846-B149-AD30E7DA7D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AA2162-2C5F-234C-BC5B-4BDD82961B41}"/>
              </a:ext>
            </a:extLst>
          </p:cNvPr>
          <p:cNvSpPr>
            <a:spLocks noGrp="1"/>
          </p:cNvSpPr>
          <p:nvPr>
            <p:ph type="dt" sz="half" idx="10"/>
          </p:nvPr>
        </p:nvSpPr>
        <p:spPr/>
        <p:txBody>
          <a:bodyPr/>
          <a:lstStyle/>
          <a:p>
            <a:fld id="{BE22A053-E7CE-6544-9463-488D0D270A37}" type="datetimeFigureOut">
              <a:rPr lang="en-US" smtClean="0"/>
              <a:t>2/3/20</a:t>
            </a:fld>
            <a:endParaRPr lang="en-US"/>
          </a:p>
        </p:txBody>
      </p:sp>
      <p:sp>
        <p:nvSpPr>
          <p:cNvPr id="4" name="Footer Placeholder 3">
            <a:extLst>
              <a:ext uri="{FF2B5EF4-FFF2-40B4-BE49-F238E27FC236}">
                <a16:creationId xmlns:a16="http://schemas.microsoft.com/office/drawing/2014/main" id="{57DBCBF6-14CD-D44F-874B-8E9F0BA0E7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62F60A-7792-B04A-8C6B-7CDD164B9CDB}"/>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405891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BDE0B6-19F5-C247-AFD6-92A41E7857ED}"/>
              </a:ext>
            </a:extLst>
          </p:cNvPr>
          <p:cNvSpPr>
            <a:spLocks noGrp="1"/>
          </p:cNvSpPr>
          <p:nvPr>
            <p:ph type="dt" sz="half" idx="10"/>
          </p:nvPr>
        </p:nvSpPr>
        <p:spPr/>
        <p:txBody>
          <a:bodyPr/>
          <a:lstStyle/>
          <a:p>
            <a:fld id="{BE22A053-E7CE-6544-9463-488D0D270A37}" type="datetimeFigureOut">
              <a:rPr lang="en-US" smtClean="0"/>
              <a:t>2/3/20</a:t>
            </a:fld>
            <a:endParaRPr lang="en-US"/>
          </a:p>
        </p:txBody>
      </p:sp>
      <p:sp>
        <p:nvSpPr>
          <p:cNvPr id="3" name="Footer Placeholder 2">
            <a:extLst>
              <a:ext uri="{FF2B5EF4-FFF2-40B4-BE49-F238E27FC236}">
                <a16:creationId xmlns:a16="http://schemas.microsoft.com/office/drawing/2014/main" id="{50F144C6-D6F8-6845-9C5E-C7CE97E8D1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840674-A970-CC4A-B1AB-B7FE87F22B0C}"/>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38026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1C0-6A1F-D743-AFE5-27E254C7E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D73B16-3B8F-F249-92EE-3345043188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F8D779-D00B-814A-A1F7-9DD8CF959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CE2FF-20E4-294D-B996-1F5D3038E844}"/>
              </a:ext>
            </a:extLst>
          </p:cNvPr>
          <p:cNvSpPr>
            <a:spLocks noGrp="1"/>
          </p:cNvSpPr>
          <p:nvPr>
            <p:ph type="dt" sz="half" idx="10"/>
          </p:nvPr>
        </p:nvSpPr>
        <p:spPr/>
        <p:txBody>
          <a:bodyPr/>
          <a:lstStyle/>
          <a:p>
            <a:fld id="{BE22A053-E7CE-6544-9463-488D0D270A37}" type="datetimeFigureOut">
              <a:rPr lang="en-US" smtClean="0"/>
              <a:t>2/3/20</a:t>
            </a:fld>
            <a:endParaRPr lang="en-US"/>
          </a:p>
        </p:txBody>
      </p:sp>
      <p:sp>
        <p:nvSpPr>
          <p:cNvPr id="6" name="Footer Placeholder 5">
            <a:extLst>
              <a:ext uri="{FF2B5EF4-FFF2-40B4-BE49-F238E27FC236}">
                <a16:creationId xmlns:a16="http://schemas.microsoft.com/office/drawing/2014/main" id="{5535855F-DA40-3344-BB5D-173694969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3231E-8A76-F244-B135-FCE51FFF4EE0}"/>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12362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FDC0-75BF-184E-A274-6F47AB797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D4E29C-8F47-EA40-A395-C42B64484A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5B21CC-21B2-7D4C-BE5E-F746D5C6D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47A57-9B50-B94C-BE7A-C74C57F73B98}"/>
              </a:ext>
            </a:extLst>
          </p:cNvPr>
          <p:cNvSpPr>
            <a:spLocks noGrp="1"/>
          </p:cNvSpPr>
          <p:nvPr>
            <p:ph type="dt" sz="half" idx="10"/>
          </p:nvPr>
        </p:nvSpPr>
        <p:spPr/>
        <p:txBody>
          <a:bodyPr/>
          <a:lstStyle/>
          <a:p>
            <a:fld id="{BE22A053-E7CE-6544-9463-488D0D270A37}" type="datetimeFigureOut">
              <a:rPr lang="en-US" smtClean="0"/>
              <a:t>2/3/20</a:t>
            </a:fld>
            <a:endParaRPr lang="en-US"/>
          </a:p>
        </p:txBody>
      </p:sp>
      <p:sp>
        <p:nvSpPr>
          <p:cNvPr id="6" name="Footer Placeholder 5">
            <a:extLst>
              <a:ext uri="{FF2B5EF4-FFF2-40B4-BE49-F238E27FC236}">
                <a16:creationId xmlns:a16="http://schemas.microsoft.com/office/drawing/2014/main" id="{83A4612F-C78B-5546-A6C1-FBC2722F4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1F1F3-CEE9-454D-92B9-0433BDB3E285}"/>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82178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F77947-65C5-5B4B-9DB2-5F91F5D2E1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16899D-5F7E-6E4C-9F42-CF46666BB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B72D2-00E8-2C41-BD8B-C07AF7127F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2A053-E7CE-6544-9463-488D0D270A37}" type="datetimeFigureOut">
              <a:rPr lang="en-US" smtClean="0"/>
              <a:t>2/3/20</a:t>
            </a:fld>
            <a:endParaRPr lang="en-US"/>
          </a:p>
        </p:txBody>
      </p:sp>
      <p:sp>
        <p:nvSpPr>
          <p:cNvPr id="5" name="Footer Placeholder 4">
            <a:extLst>
              <a:ext uri="{FF2B5EF4-FFF2-40B4-BE49-F238E27FC236}">
                <a16:creationId xmlns:a16="http://schemas.microsoft.com/office/drawing/2014/main" id="{36BA4282-D690-B041-955C-0353A8A61D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EAB6C4-816D-7641-948D-859CAC4B7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10C71-2E90-4F43-AB26-22D27FF59A1E}" type="slidenum">
              <a:rPr lang="en-US" smtClean="0"/>
              <a:t>‹#›</a:t>
            </a:fld>
            <a:endParaRPr lang="en-US"/>
          </a:p>
        </p:txBody>
      </p:sp>
    </p:spTree>
    <p:extLst>
      <p:ext uri="{BB962C8B-B14F-4D97-AF65-F5344CB8AC3E}">
        <p14:creationId xmlns:p14="http://schemas.microsoft.com/office/powerpoint/2010/main" val="1199577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emf"/><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0.png"/><Relationship Id="rId4" Type="http://schemas.openxmlformats.org/officeDocument/2006/relationships/image" Target="../media/image19.png"/><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3.emf"/><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8C4308-E8EA-DD42-96BD-5A1F553BCCF0}"/>
              </a:ext>
            </a:extLst>
          </p:cNvPr>
          <p:cNvSpPr txBox="1">
            <a:spLocks/>
          </p:cNvSpPr>
          <p:nvPr/>
        </p:nvSpPr>
        <p:spPr>
          <a:xfrm>
            <a:off x="-21516"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3 approaches and rationale  </a:t>
            </a:r>
          </a:p>
        </p:txBody>
      </p:sp>
      <p:sp>
        <p:nvSpPr>
          <p:cNvPr id="5" name="Content Placeholder 3">
            <a:extLst>
              <a:ext uri="{FF2B5EF4-FFF2-40B4-BE49-F238E27FC236}">
                <a16:creationId xmlns:a16="http://schemas.microsoft.com/office/drawing/2014/main" id="{CD1CDDC9-46DD-484F-881C-74C638AED84F}"/>
              </a:ext>
            </a:extLst>
          </p:cNvPr>
          <p:cNvSpPr txBox="1">
            <a:spLocks/>
          </p:cNvSpPr>
          <p:nvPr/>
        </p:nvSpPr>
        <p:spPr>
          <a:xfrm>
            <a:off x="417418" y="796078"/>
            <a:ext cx="11427890" cy="3156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000" b="1" dirty="0"/>
              <a:t>Optimus</a:t>
            </a:r>
            <a:r>
              <a:rPr lang="en-GB" sz="2000" dirty="0"/>
              <a:t> </a:t>
            </a:r>
          </a:p>
          <a:p>
            <a:pPr lvl="1">
              <a:lnSpc>
                <a:spcPct val="100000"/>
              </a:lnSpc>
            </a:pPr>
            <a:r>
              <a:rPr lang="en-GB" sz="1600" dirty="0"/>
              <a:t>Modify the G4Hunter algorithm to make it applicable for </a:t>
            </a:r>
            <a:r>
              <a:rPr lang="en-GB" sz="1600" dirty="0" err="1"/>
              <a:t>i</a:t>
            </a:r>
            <a:r>
              <a:rPr lang="en-GB" sz="1600" dirty="0"/>
              <a:t>-motifs. </a:t>
            </a:r>
          </a:p>
          <a:p>
            <a:pPr lvl="2">
              <a:lnSpc>
                <a:spcPct val="100000"/>
              </a:lnSpc>
            </a:pPr>
            <a:r>
              <a:rPr lang="en-GB" sz="1200" dirty="0"/>
              <a:t>In G4Hunter, one G has a score of 1; in a GG tract, each G is scored 2 and so on. C’s get the same score but negated. To make G4Hunter applicable for the CT-based </a:t>
            </a:r>
            <a:r>
              <a:rPr lang="en-GB" sz="1200" dirty="0" err="1"/>
              <a:t>i</a:t>
            </a:r>
            <a:r>
              <a:rPr lang="en-GB" sz="1200" dirty="0"/>
              <a:t>-motifs,  Optimus will be used to find the optimum scoring for each C (positive base, counterpart of G in the case of G-quadruplexes) in a given C-tract length (e.g. the score of each C in a CC tract in an </a:t>
            </a:r>
            <a:r>
              <a:rPr lang="en-GB" sz="1200" dirty="0" err="1"/>
              <a:t>i</a:t>
            </a:r>
            <a:r>
              <a:rPr lang="en-GB" sz="1200" dirty="0"/>
              <a:t>-motif). Two ways will be tried to score T; (1) T treated as negative base such that it’s given the same score as C but negated (2) T treated as the other bases (A, G) such that it’s scored 0.</a:t>
            </a:r>
          </a:p>
          <a:p>
            <a:pPr>
              <a:lnSpc>
                <a:spcPct val="100000"/>
              </a:lnSpc>
            </a:pPr>
            <a:r>
              <a:rPr lang="en-GB" sz="2000" b="1" dirty="0"/>
              <a:t>Gradient boosting machines </a:t>
            </a:r>
          </a:p>
          <a:p>
            <a:pPr lvl="1">
              <a:lnSpc>
                <a:spcPct val="100000"/>
              </a:lnSpc>
            </a:pPr>
            <a:r>
              <a:rPr lang="en-GB" sz="1600" dirty="0"/>
              <a:t>Build a machine learning model predicting the T</a:t>
            </a:r>
            <a:r>
              <a:rPr lang="en-GB" sz="1600" baseline="-25000" dirty="0"/>
              <a:t>m</a:t>
            </a:r>
            <a:r>
              <a:rPr lang="en-GB" sz="1600" dirty="0"/>
              <a:t>/</a:t>
            </a:r>
            <a:r>
              <a:rPr lang="en-GB" sz="1600" dirty="0" err="1"/>
              <a:t>pH</a:t>
            </a:r>
            <a:r>
              <a:rPr lang="en-GB" sz="1600" baseline="-25000" dirty="0" err="1"/>
              <a:t>t</a:t>
            </a:r>
            <a:r>
              <a:rPr lang="en-GB" sz="1600" dirty="0"/>
              <a:t> of a limited sub-universe of CT-based </a:t>
            </a:r>
            <a:r>
              <a:rPr lang="en-GB" sz="1600" dirty="0" err="1"/>
              <a:t>i</a:t>
            </a:r>
            <a:r>
              <a:rPr lang="en-GB" sz="1600" dirty="0"/>
              <a:t>-motifs.</a:t>
            </a:r>
          </a:p>
          <a:p>
            <a:pPr lvl="1">
              <a:lnSpc>
                <a:spcPct val="100000"/>
              </a:lnSpc>
            </a:pPr>
            <a:r>
              <a:rPr lang="en-GB" sz="1600" dirty="0"/>
              <a:t>Get an idea of the importance of chosen features in terms of prediction. </a:t>
            </a:r>
          </a:p>
          <a:p>
            <a:pPr>
              <a:lnSpc>
                <a:spcPct val="100000"/>
              </a:lnSpc>
            </a:pPr>
            <a:r>
              <a:rPr lang="en-GB" sz="2000" b="1" dirty="0" err="1"/>
              <a:t>Eureqa</a:t>
            </a:r>
            <a:endParaRPr lang="en-GB" sz="2000" b="1" dirty="0"/>
          </a:p>
          <a:p>
            <a:pPr lvl="1">
              <a:lnSpc>
                <a:spcPct val="100000"/>
              </a:lnSpc>
            </a:pPr>
            <a:r>
              <a:rPr lang="en-GB" sz="1600" dirty="0"/>
              <a:t>Obtain a simple analytical equation expressing T</a:t>
            </a:r>
            <a:r>
              <a:rPr lang="en-GB" sz="1600" baseline="-25000" dirty="0"/>
              <a:t>m</a:t>
            </a:r>
            <a:r>
              <a:rPr lang="en-GB" sz="1600" dirty="0"/>
              <a:t>/</a:t>
            </a:r>
            <a:r>
              <a:rPr lang="en-GB" sz="1600" dirty="0" err="1"/>
              <a:t>pH</a:t>
            </a:r>
            <a:r>
              <a:rPr lang="en-GB" sz="1600" baseline="-25000" dirty="0" err="1"/>
              <a:t>t</a:t>
            </a:r>
            <a:r>
              <a:rPr lang="en-GB" sz="1600" dirty="0"/>
              <a:t> as a function of the chosen features.</a:t>
            </a:r>
          </a:p>
          <a:p>
            <a:pPr lvl="1">
              <a:lnSpc>
                <a:spcPct val="100000"/>
              </a:lnSpc>
            </a:pPr>
            <a:r>
              <a:rPr lang="en-GB" sz="1600" dirty="0"/>
              <a:t>Reveal relationship of features.</a:t>
            </a:r>
          </a:p>
          <a:p>
            <a:pPr marL="457200" lvl="1" indent="0">
              <a:lnSpc>
                <a:spcPct val="100000"/>
              </a:lnSpc>
              <a:buNone/>
            </a:pPr>
            <a:endParaRPr lang="en-GB" sz="1600" dirty="0"/>
          </a:p>
        </p:txBody>
      </p:sp>
      <p:sp>
        <p:nvSpPr>
          <p:cNvPr id="6" name="Title 1">
            <a:extLst>
              <a:ext uri="{FF2B5EF4-FFF2-40B4-BE49-F238E27FC236}">
                <a16:creationId xmlns:a16="http://schemas.microsoft.com/office/drawing/2014/main" id="{E7CAFF22-01FC-2846-9261-3632B2ABE328}"/>
              </a:ext>
            </a:extLst>
          </p:cNvPr>
          <p:cNvSpPr txBox="1">
            <a:spLocks/>
          </p:cNvSpPr>
          <p:nvPr/>
        </p:nvSpPr>
        <p:spPr>
          <a:xfrm>
            <a:off x="-19068" y="4332316"/>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Dependent variables</a:t>
            </a:r>
          </a:p>
        </p:txBody>
      </p:sp>
      <p:sp>
        <p:nvSpPr>
          <p:cNvPr id="7" name="Content Placeholder 3">
            <a:extLst>
              <a:ext uri="{FF2B5EF4-FFF2-40B4-BE49-F238E27FC236}">
                <a16:creationId xmlns:a16="http://schemas.microsoft.com/office/drawing/2014/main" id="{349CB71C-8D0D-1A4D-9B17-87041F6A5570}"/>
              </a:ext>
            </a:extLst>
          </p:cNvPr>
          <p:cNvSpPr txBox="1">
            <a:spLocks/>
          </p:cNvSpPr>
          <p:nvPr/>
        </p:nvSpPr>
        <p:spPr>
          <a:xfrm>
            <a:off x="417418" y="4806330"/>
            <a:ext cx="11427890" cy="19225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500" b="1" dirty="0">
                <a:solidFill>
                  <a:srgbClr val="FF0000"/>
                </a:solidFill>
              </a:rPr>
              <a:t>Melting temperature (T</a:t>
            </a:r>
            <a:r>
              <a:rPr lang="en-GB" sz="2500" b="1" baseline="-25000" dirty="0">
                <a:solidFill>
                  <a:srgbClr val="FF0000"/>
                </a:solidFill>
              </a:rPr>
              <a:t>m</a:t>
            </a:r>
            <a:r>
              <a:rPr lang="en-GB" sz="2500" b="1" dirty="0">
                <a:solidFill>
                  <a:srgbClr val="FF0000"/>
                </a:solidFill>
              </a:rPr>
              <a:t>)</a:t>
            </a:r>
            <a:endParaRPr lang="en-GB" sz="2500" dirty="0">
              <a:solidFill>
                <a:srgbClr val="FF0000"/>
              </a:solidFill>
            </a:endParaRPr>
          </a:p>
          <a:p>
            <a:pPr>
              <a:lnSpc>
                <a:spcPct val="100000"/>
              </a:lnSpc>
            </a:pPr>
            <a:r>
              <a:rPr lang="en-GB" sz="2000" b="1" dirty="0"/>
              <a:t>pH at mid-transition (</a:t>
            </a:r>
            <a:r>
              <a:rPr lang="en-GB" sz="2000" b="1" dirty="0" err="1"/>
              <a:t>pH</a:t>
            </a:r>
            <a:r>
              <a:rPr lang="en-GB" sz="2000" b="1" baseline="-25000" dirty="0" err="1"/>
              <a:t>t</a:t>
            </a:r>
            <a:r>
              <a:rPr lang="en-GB" sz="2000" b="1" dirty="0"/>
              <a:t>)</a:t>
            </a:r>
          </a:p>
        </p:txBody>
      </p:sp>
    </p:spTree>
    <p:extLst>
      <p:ext uri="{BB962C8B-B14F-4D97-AF65-F5344CB8AC3E}">
        <p14:creationId xmlns:p14="http://schemas.microsoft.com/office/powerpoint/2010/main" val="188636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8C4308-E8EA-DD42-96BD-5A1F553BCCF0}"/>
              </a:ext>
            </a:extLst>
          </p:cNvPr>
          <p:cNvSpPr txBox="1">
            <a:spLocks/>
          </p:cNvSpPr>
          <p:nvPr/>
        </p:nvSpPr>
        <p:spPr>
          <a:xfrm>
            <a:off x="-21516"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3 approaches and rationale  </a:t>
            </a:r>
          </a:p>
        </p:txBody>
      </p:sp>
      <p:sp>
        <p:nvSpPr>
          <p:cNvPr id="5" name="Content Placeholder 3">
            <a:extLst>
              <a:ext uri="{FF2B5EF4-FFF2-40B4-BE49-F238E27FC236}">
                <a16:creationId xmlns:a16="http://schemas.microsoft.com/office/drawing/2014/main" id="{CD1CDDC9-46DD-484F-881C-74C638AED84F}"/>
              </a:ext>
            </a:extLst>
          </p:cNvPr>
          <p:cNvSpPr txBox="1">
            <a:spLocks/>
          </p:cNvSpPr>
          <p:nvPr/>
        </p:nvSpPr>
        <p:spPr>
          <a:xfrm>
            <a:off x="417418" y="796078"/>
            <a:ext cx="11427890" cy="3156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000" b="1" dirty="0"/>
              <a:t>Optimus</a:t>
            </a:r>
            <a:r>
              <a:rPr lang="en-GB" sz="2000" dirty="0"/>
              <a:t> </a:t>
            </a:r>
          </a:p>
          <a:p>
            <a:pPr lvl="1">
              <a:lnSpc>
                <a:spcPct val="100000"/>
              </a:lnSpc>
            </a:pPr>
            <a:r>
              <a:rPr lang="en-GB" sz="1600" dirty="0"/>
              <a:t>Modify the G4Hunter algorithm to make it applicable for </a:t>
            </a:r>
            <a:r>
              <a:rPr lang="en-GB" sz="1600" dirty="0" err="1"/>
              <a:t>i</a:t>
            </a:r>
            <a:r>
              <a:rPr lang="en-GB" sz="1600" dirty="0"/>
              <a:t>-motifs. </a:t>
            </a:r>
          </a:p>
          <a:p>
            <a:pPr lvl="2">
              <a:lnSpc>
                <a:spcPct val="100000"/>
              </a:lnSpc>
            </a:pPr>
            <a:r>
              <a:rPr lang="en-GB" sz="1200" dirty="0"/>
              <a:t>In G4Hunter, one G has a score of 1; in a GG tract, each G is scored 2 and so on. C’s get the same score but negated. To make G4Hunter applicable for the CT-based </a:t>
            </a:r>
            <a:r>
              <a:rPr lang="en-GB" sz="1200" dirty="0" err="1"/>
              <a:t>i</a:t>
            </a:r>
            <a:r>
              <a:rPr lang="en-GB" sz="1200" dirty="0"/>
              <a:t>-motifs,  Optimus will be used to find the optimum scoring for each C (positive base, counterpart of G in the case of G-quadruplexes) in a given C-tract length (e.g. the score of each C in a CC tract in an </a:t>
            </a:r>
            <a:r>
              <a:rPr lang="en-GB" sz="1200" dirty="0" err="1"/>
              <a:t>i</a:t>
            </a:r>
            <a:r>
              <a:rPr lang="en-GB" sz="1200" dirty="0"/>
              <a:t>-motif). Two ways will be tried to score T; (1) T treated as negative base such that it’s given the same score as C but negated (2) T treated as the other bases (A, G) such that it’s scored 0.</a:t>
            </a:r>
          </a:p>
          <a:p>
            <a:pPr>
              <a:lnSpc>
                <a:spcPct val="100000"/>
              </a:lnSpc>
            </a:pPr>
            <a:r>
              <a:rPr lang="en-GB" sz="2000" b="1" dirty="0"/>
              <a:t>Gradient boosting machines </a:t>
            </a:r>
          </a:p>
          <a:p>
            <a:pPr lvl="1">
              <a:lnSpc>
                <a:spcPct val="100000"/>
              </a:lnSpc>
            </a:pPr>
            <a:r>
              <a:rPr lang="en-GB" sz="1600" dirty="0"/>
              <a:t>Build a machine learning model predicting the T</a:t>
            </a:r>
            <a:r>
              <a:rPr lang="en-GB" sz="1600" baseline="-25000" dirty="0"/>
              <a:t>m</a:t>
            </a:r>
            <a:r>
              <a:rPr lang="en-GB" sz="1600" dirty="0"/>
              <a:t>/</a:t>
            </a:r>
            <a:r>
              <a:rPr lang="en-GB" sz="1600" dirty="0" err="1"/>
              <a:t>pH</a:t>
            </a:r>
            <a:r>
              <a:rPr lang="en-GB" sz="1600" baseline="-25000" dirty="0" err="1"/>
              <a:t>t</a:t>
            </a:r>
            <a:r>
              <a:rPr lang="en-GB" sz="1600" dirty="0"/>
              <a:t> of a limited sub-universe of CT-based </a:t>
            </a:r>
            <a:r>
              <a:rPr lang="en-GB" sz="1600" dirty="0" err="1"/>
              <a:t>i</a:t>
            </a:r>
            <a:r>
              <a:rPr lang="en-GB" sz="1600" dirty="0"/>
              <a:t>-motifs.</a:t>
            </a:r>
          </a:p>
          <a:p>
            <a:pPr lvl="1">
              <a:lnSpc>
                <a:spcPct val="100000"/>
              </a:lnSpc>
            </a:pPr>
            <a:r>
              <a:rPr lang="en-GB" sz="1600" dirty="0"/>
              <a:t>Get an idea of the importance of chosen features in terms of prediction. </a:t>
            </a:r>
          </a:p>
          <a:p>
            <a:pPr>
              <a:lnSpc>
                <a:spcPct val="100000"/>
              </a:lnSpc>
            </a:pPr>
            <a:r>
              <a:rPr lang="en-GB" sz="2000" b="1" dirty="0" err="1"/>
              <a:t>Eureqa</a:t>
            </a:r>
            <a:endParaRPr lang="en-GB" sz="2000" b="1" dirty="0"/>
          </a:p>
          <a:p>
            <a:pPr lvl="1">
              <a:lnSpc>
                <a:spcPct val="100000"/>
              </a:lnSpc>
            </a:pPr>
            <a:r>
              <a:rPr lang="en-GB" sz="1600" dirty="0"/>
              <a:t>Obtain a simple analytical equation expressing T</a:t>
            </a:r>
            <a:r>
              <a:rPr lang="en-GB" sz="1600" baseline="-25000" dirty="0"/>
              <a:t>m</a:t>
            </a:r>
            <a:r>
              <a:rPr lang="en-GB" sz="1600" dirty="0"/>
              <a:t>/</a:t>
            </a:r>
            <a:r>
              <a:rPr lang="en-GB" sz="1600" dirty="0" err="1"/>
              <a:t>pH</a:t>
            </a:r>
            <a:r>
              <a:rPr lang="en-GB" sz="1600" baseline="-25000" dirty="0" err="1"/>
              <a:t>t</a:t>
            </a:r>
            <a:r>
              <a:rPr lang="en-GB" sz="1600" dirty="0"/>
              <a:t> as a function of the chosen features.</a:t>
            </a:r>
          </a:p>
          <a:p>
            <a:pPr lvl="1">
              <a:lnSpc>
                <a:spcPct val="100000"/>
              </a:lnSpc>
            </a:pPr>
            <a:r>
              <a:rPr lang="en-GB" sz="1600" dirty="0"/>
              <a:t>Reveal relationship of features.</a:t>
            </a:r>
          </a:p>
          <a:p>
            <a:pPr marL="457200" lvl="1" indent="0">
              <a:lnSpc>
                <a:spcPct val="100000"/>
              </a:lnSpc>
              <a:buNone/>
            </a:pPr>
            <a:endParaRPr lang="en-GB" sz="1600" dirty="0"/>
          </a:p>
        </p:txBody>
      </p:sp>
      <p:sp>
        <p:nvSpPr>
          <p:cNvPr id="6" name="Title 1">
            <a:extLst>
              <a:ext uri="{FF2B5EF4-FFF2-40B4-BE49-F238E27FC236}">
                <a16:creationId xmlns:a16="http://schemas.microsoft.com/office/drawing/2014/main" id="{E7CAFF22-01FC-2846-9261-3632B2ABE328}"/>
              </a:ext>
            </a:extLst>
          </p:cNvPr>
          <p:cNvSpPr txBox="1">
            <a:spLocks/>
          </p:cNvSpPr>
          <p:nvPr/>
        </p:nvSpPr>
        <p:spPr>
          <a:xfrm>
            <a:off x="-19068" y="4332316"/>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Dependent variables</a:t>
            </a:r>
          </a:p>
        </p:txBody>
      </p:sp>
      <p:sp>
        <p:nvSpPr>
          <p:cNvPr id="7" name="Content Placeholder 3">
            <a:extLst>
              <a:ext uri="{FF2B5EF4-FFF2-40B4-BE49-F238E27FC236}">
                <a16:creationId xmlns:a16="http://schemas.microsoft.com/office/drawing/2014/main" id="{349CB71C-8D0D-1A4D-9B17-87041F6A5570}"/>
              </a:ext>
            </a:extLst>
          </p:cNvPr>
          <p:cNvSpPr txBox="1">
            <a:spLocks/>
          </p:cNvSpPr>
          <p:nvPr/>
        </p:nvSpPr>
        <p:spPr>
          <a:xfrm>
            <a:off x="417418" y="4806330"/>
            <a:ext cx="11427890" cy="19225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000" b="1" dirty="0"/>
              <a:t>Melting temperature (T</a:t>
            </a:r>
            <a:r>
              <a:rPr lang="en-GB" sz="2000" b="1" baseline="-25000" dirty="0"/>
              <a:t>m</a:t>
            </a:r>
            <a:r>
              <a:rPr lang="en-GB" sz="2000" b="1" dirty="0"/>
              <a:t>)</a:t>
            </a:r>
            <a:endParaRPr lang="en-GB" sz="2000" dirty="0"/>
          </a:p>
          <a:p>
            <a:pPr>
              <a:lnSpc>
                <a:spcPct val="100000"/>
              </a:lnSpc>
            </a:pPr>
            <a:r>
              <a:rPr lang="en-GB" sz="2500" b="1" dirty="0">
                <a:solidFill>
                  <a:srgbClr val="FF0000"/>
                </a:solidFill>
              </a:rPr>
              <a:t>pH at mid-transition (</a:t>
            </a:r>
            <a:r>
              <a:rPr lang="en-GB" sz="2500" b="1" dirty="0" err="1">
                <a:solidFill>
                  <a:srgbClr val="FF0000"/>
                </a:solidFill>
              </a:rPr>
              <a:t>pH</a:t>
            </a:r>
            <a:r>
              <a:rPr lang="en-GB" sz="2500" b="1" baseline="-25000" dirty="0" err="1">
                <a:solidFill>
                  <a:srgbClr val="FF0000"/>
                </a:solidFill>
              </a:rPr>
              <a:t>t</a:t>
            </a:r>
            <a:r>
              <a:rPr lang="en-GB" sz="2500" b="1" dirty="0">
                <a:solidFill>
                  <a:srgbClr val="FF0000"/>
                </a:solidFill>
              </a:rPr>
              <a:t>)</a:t>
            </a:r>
          </a:p>
        </p:txBody>
      </p:sp>
    </p:spTree>
    <p:extLst>
      <p:ext uri="{BB962C8B-B14F-4D97-AF65-F5344CB8AC3E}">
        <p14:creationId xmlns:p14="http://schemas.microsoft.com/office/powerpoint/2010/main" val="210351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A41C58-968E-804F-A706-868E7B37E997}"/>
              </a:ext>
            </a:extLst>
          </p:cNvPr>
          <p:cNvPicPr>
            <a:picLocks noChangeAspect="1"/>
          </p:cNvPicPr>
          <p:nvPr/>
        </p:nvPicPr>
        <p:blipFill rotWithShape="1">
          <a:blip r:embed="rId3"/>
          <a:srcRect t="21129" b="16508"/>
          <a:stretch/>
        </p:blipFill>
        <p:spPr>
          <a:xfrm>
            <a:off x="5491822" y="3491944"/>
            <a:ext cx="6518102" cy="3251895"/>
          </a:xfrm>
          <a:prstGeom prst="rect">
            <a:avLst/>
          </a:prstGeom>
        </p:spPr>
      </p:pic>
      <p:sp>
        <p:nvSpPr>
          <p:cNvPr id="4" name="Title 1">
            <a:extLst>
              <a:ext uri="{FF2B5EF4-FFF2-40B4-BE49-F238E27FC236}">
                <a16:creationId xmlns:a16="http://schemas.microsoft.com/office/drawing/2014/main" id="{E29F92F3-98F8-DD47-98D1-67D52AA92580}"/>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A</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Optimising</a:t>
            </a:r>
            <a:r>
              <a:rPr lang="en-US" sz="3000" b="1" dirty="0">
                <a:solidFill>
                  <a:srgbClr val="000090"/>
                </a:solidFill>
                <a:latin typeface="Calibri" panose="020F0502020204030204" pitchFamily="34" charset="0"/>
                <a:cs typeface="Calibri" panose="020F0502020204030204" pitchFamily="34" charset="0"/>
              </a:rPr>
              <a:t> G4Hunter Coefficients to deal with </a:t>
            </a:r>
            <a:r>
              <a:rPr lang="en-US" sz="3000" b="1" dirty="0" err="1">
                <a:solidFill>
                  <a:srgbClr val="000090"/>
                </a:solidFill>
                <a:latin typeface="Calibri" panose="020F0502020204030204" pitchFamily="34" charset="0"/>
                <a:cs typeface="Calibri" panose="020F0502020204030204" pitchFamily="34" charset="0"/>
              </a:rPr>
              <a:t>i</a:t>
            </a:r>
            <a:r>
              <a:rPr lang="en-US" sz="3000" b="1" dirty="0">
                <a:solidFill>
                  <a:srgbClr val="000090"/>
                </a:solidFill>
                <a:latin typeface="Calibri" panose="020F0502020204030204" pitchFamily="34" charset="0"/>
                <a:cs typeface="Calibri" panose="020F0502020204030204" pitchFamily="34" charset="0"/>
              </a:rPr>
              <a:t>-motifs  </a:t>
            </a:r>
          </a:p>
        </p:txBody>
      </p:sp>
      <p:sp>
        <p:nvSpPr>
          <p:cNvPr id="13" name="Content Placeholder 3">
            <a:extLst>
              <a:ext uri="{FF2B5EF4-FFF2-40B4-BE49-F238E27FC236}">
                <a16:creationId xmlns:a16="http://schemas.microsoft.com/office/drawing/2014/main" id="{3134EF15-2FB7-0E4D-9FE5-153AB6F517E4}"/>
              </a:ext>
            </a:extLst>
          </p:cNvPr>
          <p:cNvSpPr txBox="1">
            <a:spLocks/>
          </p:cNvSpPr>
          <p:nvPr/>
        </p:nvSpPr>
        <p:spPr>
          <a:xfrm>
            <a:off x="422468" y="795746"/>
            <a:ext cx="5537267" cy="4247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r>
              <a:rPr lang="en-US" sz="2000" dirty="0" err="1"/>
              <a:t>Optimise</a:t>
            </a:r>
            <a:r>
              <a:rPr lang="en-US" sz="2000" dirty="0"/>
              <a:t> G4Hunter coefficients for </a:t>
            </a:r>
            <a:r>
              <a:rPr lang="en-US" sz="2000" dirty="0" err="1"/>
              <a:t>i</a:t>
            </a:r>
            <a:r>
              <a:rPr lang="en-US" sz="2000" dirty="0"/>
              <a:t>-motifs </a:t>
            </a:r>
          </a:p>
          <a:p>
            <a:pPr marL="0">
              <a:lnSpc>
                <a:spcPct val="100000"/>
              </a:lnSpc>
              <a:spcBef>
                <a:spcPts val="0"/>
              </a:spcBef>
            </a:pPr>
            <a:r>
              <a:rPr lang="en-US" sz="2000" dirty="0"/>
              <a:t>C – positive base, T </a:t>
            </a:r>
            <a:r>
              <a:rPr lang="mr-IN" sz="2000" dirty="0"/>
              <a:t>–</a:t>
            </a:r>
            <a:r>
              <a:rPr lang="en-US" sz="2000" dirty="0"/>
              <a:t> negative (</a:t>
            </a:r>
            <a:r>
              <a:rPr lang="en-US" sz="2000" dirty="0" err="1"/>
              <a:t>penalised</a:t>
            </a:r>
            <a:r>
              <a:rPr lang="en-US" sz="2000" dirty="0"/>
              <a:t>) base</a:t>
            </a:r>
          </a:p>
          <a:p>
            <a:pPr marL="0" indent="0">
              <a:lnSpc>
                <a:spcPct val="100000"/>
              </a:lnSpc>
              <a:spcBef>
                <a:spcPts val="0"/>
              </a:spcBef>
              <a:buNone/>
            </a:pPr>
            <a:endParaRPr lang="en-US" sz="2000" dirty="0"/>
          </a:p>
          <a:p>
            <a:pPr marL="0">
              <a:lnSpc>
                <a:spcPct val="100000"/>
              </a:lnSpc>
              <a:spcBef>
                <a:spcPts val="0"/>
              </a:spcBef>
            </a:pPr>
            <a:r>
              <a:rPr lang="en-GB" sz="2000" dirty="0"/>
              <a:t>3 independent rounds (replicas) of optimisation were also done. Replicas 1-2 arrived at the same, slightly better set of coefficients/scoring scheme</a:t>
            </a:r>
          </a:p>
          <a:p>
            <a:pPr marL="0">
              <a:lnSpc>
                <a:spcPct val="100000"/>
              </a:lnSpc>
              <a:spcBef>
                <a:spcPts val="0"/>
              </a:spcBef>
            </a:pPr>
            <a:endParaRPr lang="en-GB" sz="2000" dirty="0"/>
          </a:p>
          <a:p>
            <a:pPr marL="0">
              <a:lnSpc>
                <a:spcPct val="100000"/>
              </a:lnSpc>
              <a:spcBef>
                <a:spcPts val="0"/>
              </a:spcBef>
            </a:pPr>
            <a:r>
              <a:rPr lang="en-GB" sz="2000" dirty="0"/>
              <a:t>Same as in T</a:t>
            </a:r>
            <a:r>
              <a:rPr lang="en-GB" sz="2000" baseline="-25000" dirty="0"/>
              <a:t>m</a:t>
            </a:r>
            <a:r>
              <a:rPr lang="en-GB" sz="2000" dirty="0"/>
              <a:t>’s</a:t>
            </a:r>
          </a:p>
          <a:p>
            <a:pPr marL="0">
              <a:lnSpc>
                <a:spcPct val="100000"/>
              </a:lnSpc>
              <a:spcBef>
                <a:spcPts val="0"/>
              </a:spcBef>
            </a:pPr>
            <a:endParaRPr lang="en-GB" sz="2000" dirty="0"/>
          </a:p>
          <a:p>
            <a:pPr marL="0" indent="0">
              <a:lnSpc>
                <a:spcPct val="100000"/>
              </a:lnSpc>
              <a:spcBef>
                <a:spcPts val="0"/>
              </a:spcBef>
              <a:buNone/>
            </a:pPr>
            <a:endParaRPr lang="en-US" sz="2000" dirty="0"/>
          </a:p>
          <a:p>
            <a:pPr marL="0" indent="0">
              <a:lnSpc>
                <a:spcPct val="100000"/>
              </a:lnSpc>
              <a:spcBef>
                <a:spcPts val="0"/>
              </a:spcBef>
              <a:buNone/>
            </a:pPr>
            <a:endParaRPr lang="en-US" sz="2000" dirty="0"/>
          </a:p>
        </p:txBody>
      </p:sp>
      <p:graphicFrame>
        <p:nvGraphicFramePr>
          <p:cNvPr id="14" name="Table 13">
            <a:extLst>
              <a:ext uri="{FF2B5EF4-FFF2-40B4-BE49-F238E27FC236}">
                <a16:creationId xmlns:a16="http://schemas.microsoft.com/office/drawing/2014/main" id="{5195E30C-CA8B-AA49-A351-EB5AB7C8DCF3}"/>
              </a:ext>
            </a:extLst>
          </p:cNvPr>
          <p:cNvGraphicFramePr>
            <a:graphicFrameLocks noGrp="1"/>
          </p:cNvGraphicFramePr>
          <p:nvPr>
            <p:extLst>
              <p:ext uri="{D42A27DB-BD31-4B8C-83A1-F6EECF244321}">
                <p14:modId xmlns:p14="http://schemas.microsoft.com/office/powerpoint/2010/main" val="1791254787"/>
              </p:ext>
            </p:extLst>
          </p:nvPr>
        </p:nvGraphicFramePr>
        <p:xfrm>
          <a:off x="6504791" y="1645493"/>
          <a:ext cx="5151553" cy="1447646"/>
        </p:xfrm>
        <a:graphic>
          <a:graphicData uri="http://schemas.openxmlformats.org/drawingml/2006/table">
            <a:tbl>
              <a:tblPr firstRow="1" bandRow="1">
                <a:tableStyleId>{5940675A-B579-460E-94D1-54222C63F5DA}</a:tableStyleId>
              </a:tblPr>
              <a:tblGrid>
                <a:gridCol w="709588">
                  <a:extLst>
                    <a:ext uri="{9D8B030D-6E8A-4147-A177-3AD203B41FA5}">
                      <a16:colId xmlns:a16="http://schemas.microsoft.com/office/drawing/2014/main" val="1223451429"/>
                    </a:ext>
                  </a:extLst>
                </a:gridCol>
                <a:gridCol w="1104534">
                  <a:extLst>
                    <a:ext uri="{9D8B030D-6E8A-4147-A177-3AD203B41FA5}">
                      <a16:colId xmlns:a16="http://schemas.microsoft.com/office/drawing/2014/main" val="1987638088"/>
                    </a:ext>
                  </a:extLst>
                </a:gridCol>
                <a:gridCol w="561681">
                  <a:extLst>
                    <a:ext uri="{9D8B030D-6E8A-4147-A177-3AD203B41FA5}">
                      <a16:colId xmlns:a16="http://schemas.microsoft.com/office/drawing/2014/main" val="2552547691"/>
                    </a:ext>
                  </a:extLst>
                </a:gridCol>
                <a:gridCol w="555150">
                  <a:extLst>
                    <a:ext uri="{9D8B030D-6E8A-4147-A177-3AD203B41FA5}">
                      <a16:colId xmlns:a16="http://schemas.microsoft.com/office/drawing/2014/main" val="2109034917"/>
                    </a:ext>
                  </a:extLst>
                </a:gridCol>
                <a:gridCol w="555150">
                  <a:extLst>
                    <a:ext uri="{9D8B030D-6E8A-4147-A177-3AD203B41FA5}">
                      <a16:colId xmlns:a16="http://schemas.microsoft.com/office/drawing/2014/main" val="2478617234"/>
                    </a:ext>
                  </a:extLst>
                </a:gridCol>
                <a:gridCol w="555150">
                  <a:extLst>
                    <a:ext uri="{9D8B030D-6E8A-4147-A177-3AD203B41FA5}">
                      <a16:colId xmlns:a16="http://schemas.microsoft.com/office/drawing/2014/main" val="2137108918"/>
                    </a:ext>
                  </a:extLst>
                </a:gridCol>
                <a:gridCol w="555150">
                  <a:extLst>
                    <a:ext uri="{9D8B030D-6E8A-4147-A177-3AD203B41FA5}">
                      <a16:colId xmlns:a16="http://schemas.microsoft.com/office/drawing/2014/main" val="1141217339"/>
                    </a:ext>
                  </a:extLst>
                </a:gridCol>
                <a:gridCol w="555150">
                  <a:extLst>
                    <a:ext uri="{9D8B030D-6E8A-4147-A177-3AD203B41FA5}">
                      <a16:colId xmlns:a16="http://schemas.microsoft.com/office/drawing/2014/main" val="1990248953"/>
                    </a:ext>
                  </a:extLst>
                </a:gridCol>
              </a:tblGrid>
              <a:tr h="236503">
                <a:tc>
                  <a:txBody>
                    <a:bodyPr/>
                    <a:lstStyle/>
                    <a:p>
                      <a:pPr algn="ctr"/>
                      <a:endParaRPr lang="en-US" sz="1200" b="1" dirty="0"/>
                    </a:p>
                  </a:txBody>
                  <a:tcPr/>
                </a:tc>
                <a:tc>
                  <a:txBody>
                    <a:bodyPr/>
                    <a:lstStyle/>
                    <a:p>
                      <a:pPr algn="ctr"/>
                      <a:endParaRPr lang="en-US" sz="1200" b="1" dirty="0"/>
                    </a:p>
                  </a:txBody>
                  <a:tcPr/>
                </a:tc>
                <a:tc gridSpan="6">
                  <a:txBody>
                    <a:bodyPr/>
                    <a:lstStyle/>
                    <a:p>
                      <a:pPr algn="ctr"/>
                      <a:r>
                        <a:rPr lang="en-US" sz="1200" b="1" dirty="0"/>
                        <a:t>TRACT/RUN LENGTH</a:t>
                      </a:r>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extLst>
                  <a:ext uri="{0D108BD9-81ED-4DB2-BD59-A6C34878D82A}">
                    <a16:rowId xmlns:a16="http://schemas.microsoft.com/office/drawing/2014/main" val="3280442831"/>
                  </a:ext>
                </a:extLst>
              </a:tr>
              <a:tr h="236503">
                <a:tc>
                  <a:txBody>
                    <a:bodyPr/>
                    <a:lstStyle/>
                    <a:p>
                      <a:pPr algn="ctr"/>
                      <a:r>
                        <a:rPr lang="en-US" sz="1200" b="1" dirty="0"/>
                        <a:t>Replica</a:t>
                      </a:r>
                    </a:p>
                  </a:txBody>
                  <a:tcPr/>
                </a:tc>
                <a:tc>
                  <a:txBody>
                    <a:bodyPr/>
                    <a:lstStyle/>
                    <a:p>
                      <a:pPr algn="ctr"/>
                      <a:r>
                        <a:rPr lang="en-US" sz="1200" b="1" dirty="0"/>
                        <a:t>Pearson’s, </a:t>
                      </a:r>
                      <a:r>
                        <a:rPr lang="en-US" sz="1200" b="1" i="1" dirty="0"/>
                        <a:t>r</a:t>
                      </a:r>
                    </a:p>
                  </a:txBody>
                  <a:tcPr/>
                </a:tc>
                <a:tc>
                  <a:txBody>
                    <a:bodyPr/>
                    <a:lstStyle/>
                    <a:p>
                      <a:pPr algn="ctr"/>
                      <a:r>
                        <a:rPr lang="en-US" sz="1200" b="1" dirty="0"/>
                        <a:t>1</a:t>
                      </a:r>
                    </a:p>
                  </a:txBody>
                  <a:tcPr/>
                </a:tc>
                <a:tc>
                  <a:txBody>
                    <a:bodyPr/>
                    <a:lstStyle/>
                    <a:p>
                      <a:pPr algn="ctr"/>
                      <a:r>
                        <a:rPr lang="en-US" sz="1200" b="1" dirty="0"/>
                        <a:t>2</a:t>
                      </a:r>
                    </a:p>
                  </a:txBody>
                  <a:tcPr/>
                </a:tc>
                <a:tc>
                  <a:txBody>
                    <a:bodyPr/>
                    <a:lstStyle/>
                    <a:p>
                      <a:pPr algn="ctr"/>
                      <a:r>
                        <a:rPr lang="en-US" sz="1200" b="1" dirty="0">
                          <a:solidFill>
                            <a:schemeClr val="tx1"/>
                          </a:solidFill>
                        </a:rPr>
                        <a:t>3</a:t>
                      </a:r>
                    </a:p>
                  </a:txBody>
                  <a:tcPr>
                    <a:noFill/>
                  </a:tcPr>
                </a:tc>
                <a:tc>
                  <a:txBody>
                    <a:bodyPr/>
                    <a:lstStyle/>
                    <a:p>
                      <a:pPr algn="ctr"/>
                      <a:r>
                        <a:rPr lang="en-US" sz="1200" b="1" dirty="0"/>
                        <a:t>4</a:t>
                      </a:r>
                    </a:p>
                  </a:txBody>
                  <a:tcPr/>
                </a:tc>
                <a:tc>
                  <a:txBody>
                    <a:bodyPr/>
                    <a:lstStyle/>
                    <a:p>
                      <a:pPr algn="ctr"/>
                      <a:r>
                        <a:rPr lang="en-US" sz="1200" b="1" dirty="0"/>
                        <a:t>5</a:t>
                      </a:r>
                    </a:p>
                  </a:txBody>
                  <a:tcPr/>
                </a:tc>
                <a:tc>
                  <a:txBody>
                    <a:bodyPr/>
                    <a:lstStyle/>
                    <a:p>
                      <a:pPr algn="ctr"/>
                      <a:r>
                        <a:rPr lang="en-US" sz="1200" b="1" dirty="0"/>
                        <a:t>6</a:t>
                      </a:r>
                    </a:p>
                  </a:txBody>
                  <a:tcPr/>
                </a:tc>
                <a:extLst>
                  <a:ext uri="{0D108BD9-81ED-4DB2-BD59-A6C34878D82A}">
                    <a16:rowId xmlns:a16="http://schemas.microsoft.com/office/drawing/2014/main" val="3786070787"/>
                  </a:ext>
                </a:extLst>
              </a:tr>
              <a:tr h="312343">
                <a:tc>
                  <a:txBody>
                    <a:bodyPr/>
                    <a:lstStyle/>
                    <a:p>
                      <a:pPr algn="ctr"/>
                      <a:r>
                        <a:rPr lang="en-US" sz="1200" dirty="0"/>
                        <a:t>1</a:t>
                      </a:r>
                    </a:p>
                  </a:txBody>
                  <a:tcPr>
                    <a:solidFill>
                      <a:srgbClr val="00BFC4"/>
                    </a:solidFill>
                  </a:tcPr>
                </a:tc>
                <a:tc>
                  <a:txBody>
                    <a:bodyPr/>
                    <a:lstStyle/>
                    <a:p>
                      <a:pPr algn="ctr"/>
                      <a:r>
                        <a:rPr lang="en-US" sz="1200" dirty="0"/>
                        <a:t>0.9264508</a:t>
                      </a:r>
                    </a:p>
                  </a:txBody>
                  <a:tcPr>
                    <a:solidFill>
                      <a:srgbClr val="00BFC4"/>
                    </a:solidFill>
                  </a:tcPr>
                </a:tc>
                <a:tc>
                  <a:txBody>
                    <a:bodyPr/>
                    <a:lstStyle/>
                    <a:p>
                      <a:pPr algn="ctr"/>
                      <a:r>
                        <a:rPr lang="en-US" sz="1200" dirty="0"/>
                        <a:t>52.8</a:t>
                      </a:r>
                    </a:p>
                  </a:txBody>
                  <a:tcPr>
                    <a:solidFill>
                      <a:srgbClr val="00BFC4"/>
                    </a:solidFill>
                  </a:tcPr>
                </a:tc>
                <a:tc>
                  <a:txBody>
                    <a:bodyPr/>
                    <a:lstStyle/>
                    <a:p>
                      <a:pPr algn="ctr"/>
                      <a:r>
                        <a:rPr lang="en-US" sz="1200" dirty="0"/>
                        <a:t>27.0</a:t>
                      </a:r>
                    </a:p>
                  </a:txBody>
                  <a:tcPr>
                    <a:solidFill>
                      <a:srgbClr val="00BFC4"/>
                    </a:solidFill>
                  </a:tcPr>
                </a:tc>
                <a:tc>
                  <a:txBody>
                    <a:bodyPr/>
                    <a:lstStyle/>
                    <a:p>
                      <a:pPr algn="ctr"/>
                      <a:r>
                        <a:rPr lang="en-US" sz="1200" dirty="0">
                          <a:solidFill>
                            <a:schemeClr val="tx1"/>
                          </a:solidFill>
                        </a:rPr>
                        <a:t>0.0</a:t>
                      </a:r>
                    </a:p>
                  </a:txBody>
                  <a:tcPr>
                    <a:solidFill>
                      <a:srgbClr val="00BFC4"/>
                    </a:solidFill>
                  </a:tcPr>
                </a:tc>
                <a:tc>
                  <a:txBody>
                    <a:bodyPr/>
                    <a:lstStyle/>
                    <a:p>
                      <a:pPr algn="ctr"/>
                      <a:r>
                        <a:rPr lang="en-US" sz="1200" dirty="0"/>
                        <a:t>11.4</a:t>
                      </a:r>
                    </a:p>
                  </a:txBody>
                  <a:tcPr>
                    <a:solidFill>
                      <a:srgbClr val="00BFC4"/>
                    </a:solidFill>
                  </a:tcPr>
                </a:tc>
                <a:tc>
                  <a:txBody>
                    <a:bodyPr/>
                    <a:lstStyle/>
                    <a:p>
                      <a:pPr algn="ctr"/>
                      <a:r>
                        <a:rPr lang="en-US" sz="1200" dirty="0"/>
                        <a:t>18.5</a:t>
                      </a:r>
                    </a:p>
                  </a:txBody>
                  <a:tcPr>
                    <a:solidFill>
                      <a:srgbClr val="00BFC4"/>
                    </a:solidFill>
                  </a:tcPr>
                </a:tc>
                <a:tc>
                  <a:txBody>
                    <a:bodyPr/>
                    <a:lstStyle/>
                    <a:p>
                      <a:pPr algn="ctr"/>
                      <a:r>
                        <a:rPr lang="en-US" sz="1200" dirty="0"/>
                        <a:t>22.3</a:t>
                      </a:r>
                    </a:p>
                  </a:txBody>
                  <a:tcPr>
                    <a:solidFill>
                      <a:srgbClr val="00BFC4"/>
                    </a:solidFill>
                  </a:tcPr>
                </a:tc>
                <a:extLst>
                  <a:ext uri="{0D108BD9-81ED-4DB2-BD59-A6C34878D82A}">
                    <a16:rowId xmlns:a16="http://schemas.microsoft.com/office/drawing/2014/main" val="2490468478"/>
                  </a:ext>
                </a:extLst>
              </a:tr>
              <a:tr h="312343">
                <a:tc>
                  <a:txBody>
                    <a:bodyPr/>
                    <a:lstStyle/>
                    <a:p>
                      <a:pPr algn="ctr"/>
                      <a:r>
                        <a:rPr lang="en-US" sz="1200" dirty="0"/>
                        <a:t>2</a:t>
                      </a:r>
                    </a:p>
                  </a:txBody>
                  <a:tcPr>
                    <a:solidFill>
                      <a:srgbClr val="00BFC4"/>
                    </a:solidFill>
                  </a:tcPr>
                </a:tc>
                <a:tc>
                  <a:txBody>
                    <a:bodyPr/>
                    <a:lstStyle/>
                    <a:p>
                      <a:pPr algn="ctr"/>
                      <a:r>
                        <a:rPr lang="en-US" sz="1200" dirty="0"/>
                        <a:t> 0.9264508</a:t>
                      </a:r>
                    </a:p>
                  </a:txBody>
                  <a:tcPr>
                    <a:solidFill>
                      <a:srgbClr val="00BFC4"/>
                    </a:solidFill>
                  </a:tcPr>
                </a:tc>
                <a:tc>
                  <a:txBody>
                    <a:bodyPr/>
                    <a:lstStyle/>
                    <a:p>
                      <a:pPr algn="ctr"/>
                      <a:r>
                        <a:rPr lang="en-US" sz="1200" dirty="0"/>
                        <a:t>52.8</a:t>
                      </a:r>
                    </a:p>
                  </a:txBody>
                  <a:tcPr>
                    <a:solidFill>
                      <a:srgbClr val="00BFC4"/>
                    </a:solidFill>
                  </a:tcPr>
                </a:tc>
                <a:tc>
                  <a:txBody>
                    <a:bodyPr/>
                    <a:lstStyle/>
                    <a:p>
                      <a:pPr algn="ctr"/>
                      <a:r>
                        <a:rPr lang="en-US" sz="1200" dirty="0"/>
                        <a:t>27.0</a:t>
                      </a:r>
                    </a:p>
                  </a:txBody>
                  <a:tcPr>
                    <a:solidFill>
                      <a:srgbClr val="00BFC4"/>
                    </a:solidFill>
                  </a:tcPr>
                </a:tc>
                <a:tc>
                  <a:txBody>
                    <a:bodyPr/>
                    <a:lstStyle/>
                    <a:p>
                      <a:pPr algn="ctr"/>
                      <a:r>
                        <a:rPr lang="en-US" sz="1200" dirty="0">
                          <a:solidFill>
                            <a:schemeClr val="tx1"/>
                          </a:solidFill>
                        </a:rPr>
                        <a:t>0.0</a:t>
                      </a:r>
                    </a:p>
                  </a:txBody>
                  <a:tcPr>
                    <a:solidFill>
                      <a:srgbClr val="00BFC4"/>
                    </a:solidFill>
                  </a:tcPr>
                </a:tc>
                <a:tc>
                  <a:txBody>
                    <a:bodyPr/>
                    <a:lstStyle/>
                    <a:p>
                      <a:pPr algn="ctr"/>
                      <a:r>
                        <a:rPr lang="en-US" sz="1200" dirty="0"/>
                        <a:t>11.4</a:t>
                      </a:r>
                    </a:p>
                  </a:txBody>
                  <a:tcPr>
                    <a:solidFill>
                      <a:srgbClr val="00BFC4"/>
                    </a:solidFill>
                  </a:tcPr>
                </a:tc>
                <a:tc>
                  <a:txBody>
                    <a:bodyPr/>
                    <a:lstStyle/>
                    <a:p>
                      <a:pPr algn="ctr"/>
                      <a:r>
                        <a:rPr lang="en-US" sz="1200" dirty="0"/>
                        <a:t>18.5</a:t>
                      </a:r>
                    </a:p>
                  </a:txBody>
                  <a:tcPr>
                    <a:solidFill>
                      <a:srgbClr val="00BFC4"/>
                    </a:solidFill>
                  </a:tcPr>
                </a:tc>
                <a:tc>
                  <a:txBody>
                    <a:bodyPr/>
                    <a:lstStyle/>
                    <a:p>
                      <a:pPr algn="ctr"/>
                      <a:r>
                        <a:rPr lang="en-US" sz="1200" dirty="0"/>
                        <a:t>22.3</a:t>
                      </a:r>
                    </a:p>
                  </a:txBody>
                  <a:tcPr>
                    <a:solidFill>
                      <a:srgbClr val="00BFC4"/>
                    </a:solidFill>
                  </a:tcPr>
                </a:tc>
                <a:extLst>
                  <a:ext uri="{0D108BD9-81ED-4DB2-BD59-A6C34878D82A}">
                    <a16:rowId xmlns:a16="http://schemas.microsoft.com/office/drawing/2014/main" val="3252328692"/>
                  </a:ext>
                </a:extLst>
              </a:tr>
              <a:tr h="266771">
                <a:tc>
                  <a:txBody>
                    <a:bodyPr/>
                    <a:lstStyle/>
                    <a:p>
                      <a:pPr algn="ctr"/>
                      <a:r>
                        <a:rPr lang="en-US" sz="1200" dirty="0"/>
                        <a:t>3</a:t>
                      </a:r>
                    </a:p>
                  </a:txBody>
                  <a:tcPr>
                    <a:noFill/>
                  </a:tcPr>
                </a:tc>
                <a:tc>
                  <a:txBody>
                    <a:bodyPr/>
                    <a:lstStyle/>
                    <a:p>
                      <a:pPr algn="ctr"/>
                      <a:r>
                        <a:rPr lang="en-US" sz="1200" dirty="0"/>
                        <a:t>0.9264507</a:t>
                      </a:r>
                    </a:p>
                  </a:txBody>
                  <a:tcPr>
                    <a:noFill/>
                  </a:tcPr>
                </a:tc>
                <a:tc>
                  <a:txBody>
                    <a:bodyPr/>
                    <a:lstStyle/>
                    <a:p>
                      <a:pPr algn="ctr"/>
                      <a:r>
                        <a:rPr lang="en-US" sz="1200" dirty="0"/>
                        <a:t>41.7</a:t>
                      </a:r>
                    </a:p>
                  </a:txBody>
                  <a:tcPr>
                    <a:noFill/>
                  </a:tcPr>
                </a:tc>
                <a:tc>
                  <a:txBody>
                    <a:bodyPr/>
                    <a:lstStyle/>
                    <a:p>
                      <a:pPr algn="ctr"/>
                      <a:r>
                        <a:rPr lang="en-US" sz="1200" dirty="0"/>
                        <a:t>21.3</a:t>
                      </a:r>
                    </a:p>
                  </a:txBody>
                  <a:tcPr>
                    <a:noFill/>
                  </a:tcPr>
                </a:tc>
                <a:tc>
                  <a:txBody>
                    <a:bodyPr/>
                    <a:lstStyle/>
                    <a:p>
                      <a:pPr algn="ctr"/>
                      <a:r>
                        <a:rPr lang="en-US" sz="1200" dirty="0">
                          <a:solidFill>
                            <a:schemeClr val="tx1"/>
                          </a:solidFill>
                        </a:rPr>
                        <a:t>0.0</a:t>
                      </a:r>
                    </a:p>
                  </a:txBody>
                  <a:tcPr>
                    <a:noFill/>
                  </a:tcPr>
                </a:tc>
                <a:tc>
                  <a:txBody>
                    <a:bodyPr/>
                    <a:lstStyle/>
                    <a:p>
                      <a:pPr algn="ctr"/>
                      <a:r>
                        <a:rPr lang="en-US" sz="1200" dirty="0"/>
                        <a:t>9.0</a:t>
                      </a:r>
                    </a:p>
                  </a:txBody>
                  <a:tcPr>
                    <a:noFill/>
                  </a:tcPr>
                </a:tc>
                <a:tc>
                  <a:txBody>
                    <a:bodyPr/>
                    <a:lstStyle/>
                    <a:p>
                      <a:pPr algn="ctr"/>
                      <a:r>
                        <a:rPr lang="en-US" sz="1200" dirty="0"/>
                        <a:t>14.6</a:t>
                      </a:r>
                    </a:p>
                  </a:txBody>
                  <a:tcPr>
                    <a:noFill/>
                  </a:tcPr>
                </a:tc>
                <a:tc>
                  <a:txBody>
                    <a:bodyPr/>
                    <a:lstStyle/>
                    <a:p>
                      <a:pPr algn="ctr"/>
                      <a:r>
                        <a:rPr lang="en-US" sz="1200" dirty="0"/>
                        <a:t>17.6</a:t>
                      </a:r>
                    </a:p>
                  </a:txBody>
                  <a:tcPr>
                    <a:noFill/>
                  </a:tcPr>
                </a:tc>
                <a:extLst>
                  <a:ext uri="{0D108BD9-81ED-4DB2-BD59-A6C34878D82A}">
                    <a16:rowId xmlns:a16="http://schemas.microsoft.com/office/drawing/2014/main" val="3497067100"/>
                  </a:ext>
                </a:extLst>
              </a:tr>
            </a:tbl>
          </a:graphicData>
        </a:graphic>
      </p:graphicFrame>
      <p:sp>
        <p:nvSpPr>
          <p:cNvPr id="11" name="Content Placeholder 3">
            <a:extLst>
              <a:ext uri="{FF2B5EF4-FFF2-40B4-BE49-F238E27FC236}">
                <a16:creationId xmlns:a16="http://schemas.microsoft.com/office/drawing/2014/main" id="{9BCDED6C-DBAB-BF4E-B9F8-C950400F785C}"/>
              </a:ext>
            </a:extLst>
          </p:cNvPr>
          <p:cNvSpPr txBox="1">
            <a:spLocks/>
          </p:cNvSpPr>
          <p:nvPr/>
        </p:nvSpPr>
        <p:spPr>
          <a:xfrm>
            <a:off x="9455070" y="3289612"/>
            <a:ext cx="2554854" cy="404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rgbClr val="FF0000"/>
                </a:solidFill>
              </a:rPr>
              <a:t>Model: Replica 1 </a:t>
            </a:r>
          </a:p>
        </p:txBody>
      </p:sp>
      <p:sp>
        <p:nvSpPr>
          <p:cNvPr id="9" name="Content Placeholder 3">
            <a:extLst>
              <a:ext uri="{FF2B5EF4-FFF2-40B4-BE49-F238E27FC236}">
                <a16:creationId xmlns:a16="http://schemas.microsoft.com/office/drawing/2014/main" id="{5EE27BF0-E5C2-224E-A4B9-BED66E3F5B8C}"/>
              </a:ext>
            </a:extLst>
          </p:cNvPr>
          <p:cNvSpPr txBox="1">
            <a:spLocks/>
          </p:cNvSpPr>
          <p:nvPr/>
        </p:nvSpPr>
        <p:spPr>
          <a:xfrm>
            <a:off x="422467" y="1765052"/>
            <a:ext cx="5264743" cy="797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endParaRPr lang="en-US" sz="1800" dirty="0"/>
          </a:p>
        </p:txBody>
      </p:sp>
      <p:sp>
        <p:nvSpPr>
          <p:cNvPr id="15" name="TextBox 14">
            <a:extLst>
              <a:ext uri="{FF2B5EF4-FFF2-40B4-BE49-F238E27FC236}">
                <a16:creationId xmlns:a16="http://schemas.microsoft.com/office/drawing/2014/main" id="{154B37ED-FFD5-C048-835C-ABF3C7AC70D4}"/>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err="1">
                <a:solidFill>
                  <a:srgbClr val="FF0000"/>
                </a:solidFill>
              </a:rPr>
              <a:t>pH</a:t>
            </a:r>
            <a:r>
              <a:rPr lang="en-US" sz="3000" b="1" baseline="-25000" dirty="0" err="1">
                <a:solidFill>
                  <a:srgbClr val="FF0000"/>
                </a:solidFill>
              </a:rPr>
              <a:t>t</a:t>
            </a:r>
            <a:endParaRPr lang="en-US" sz="3000" b="1" baseline="-25000" dirty="0">
              <a:solidFill>
                <a:srgbClr val="FF0000"/>
              </a:solidFill>
            </a:endParaRPr>
          </a:p>
        </p:txBody>
      </p:sp>
      <p:cxnSp>
        <p:nvCxnSpPr>
          <p:cNvPr id="10" name="Straight Arrow Connector 9">
            <a:extLst>
              <a:ext uri="{FF2B5EF4-FFF2-40B4-BE49-F238E27FC236}">
                <a16:creationId xmlns:a16="http://schemas.microsoft.com/office/drawing/2014/main" id="{C5B71C71-4797-5A45-8060-53425265039B}"/>
              </a:ext>
            </a:extLst>
          </p:cNvPr>
          <p:cNvCxnSpPr>
            <a:cxnSpLocks/>
          </p:cNvCxnSpPr>
          <p:nvPr/>
        </p:nvCxnSpPr>
        <p:spPr>
          <a:xfrm flipV="1">
            <a:off x="2883217" y="2369316"/>
            <a:ext cx="6655419" cy="7238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463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9F92F3-98F8-DD47-98D1-67D52AA92580}"/>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A</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Optimising</a:t>
            </a:r>
            <a:r>
              <a:rPr lang="en-US" sz="3000" b="1" dirty="0">
                <a:solidFill>
                  <a:srgbClr val="000090"/>
                </a:solidFill>
                <a:latin typeface="Calibri" panose="020F0502020204030204" pitchFamily="34" charset="0"/>
                <a:cs typeface="Calibri" panose="020F0502020204030204" pitchFamily="34" charset="0"/>
              </a:rPr>
              <a:t> G4Hunter Coefficients to deal with </a:t>
            </a:r>
            <a:r>
              <a:rPr lang="en-US" sz="3000" b="1" dirty="0" err="1">
                <a:solidFill>
                  <a:srgbClr val="000090"/>
                </a:solidFill>
                <a:latin typeface="Calibri" panose="020F0502020204030204" pitchFamily="34" charset="0"/>
                <a:cs typeface="Calibri" panose="020F0502020204030204" pitchFamily="34" charset="0"/>
              </a:rPr>
              <a:t>i</a:t>
            </a:r>
            <a:r>
              <a:rPr lang="en-US" sz="3000" b="1" dirty="0">
                <a:solidFill>
                  <a:srgbClr val="000090"/>
                </a:solidFill>
                <a:latin typeface="Calibri" panose="020F0502020204030204" pitchFamily="34" charset="0"/>
                <a:cs typeface="Calibri" panose="020F0502020204030204" pitchFamily="34" charset="0"/>
              </a:rPr>
              <a:t>-motifs  </a:t>
            </a:r>
          </a:p>
        </p:txBody>
      </p:sp>
      <p:sp>
        <p:nvSpPr>
          <p:cNvPr id="13" name="Content Placeholder 3">
            <a:extLst>
              <a:ext uri="{FF2B5EF4-FFF2-40B4-BE49-F238E27FC236}">
                <a16:creationId xmlns:a16="http://schemas.microsoft.com/office/drawing/2014/main" id="{3134EF15-2FB7-0E4D-9FE5-153AB6F517E4}"/>
              </a:ext>
            </a:extLst>
          </p:cNvPr>
          <p:cNvSpPr txBox="1">
            <a:spLocks/>
          </p:cNvSpPr>
          <p:nvPr/>
        </p:nvSpPr>
        <p:spPr>
          <a:xfrm>
            <a:off x="418551" y="806228"/>
            <a:ext cx="5009234" cy="43167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r>
              <a:rPr lang="en-US" sz="2000" dirty="0" err="1"/>
              <a:t>Optimise</a:t>
            </a:r>
            <a:r>
              <a:rPr lang="en-US" sz="2000" dirty="0"/>
              <a:t> G4Hunter coefficients for </a:t>
            </a:r>
            <a:r>
              <a:rPr lang="en-US" sz="2000" dirty="0" err="1"/>
              <a:t>i</a:t>
            </a:r>
            <a:r>
              <a:rPr lang="en-US" sz="2000" dirty="0"/>
              <a:t>-motifs </a:t>
            </a:r>
          </a:p>
          <a:p>
            <a:pPr marL="0">
              <a:lnSpc>
                <a:spcPct val="100000"/>
              </a:lnSpc>
              <a:spcBef>
                <a:spcPts val="0"/>
              </a:spcBef>
            </a:pPr>
            <a:r>
              <a:rPr lang="en-US" sz="2000" dirty="0"/>
              <a:t>C – positive base, rest of bases are given a score of 0.</a:t>
            </a:r>
          </a:p>
          <a:p>
            <a:pPr marL="0" indent="0">
              <a:lnSpc>
                <a:spcPct val="100000"/>
              </a:lnSpc>
              <a:spcBef>
                <a:spcPts val="0"/>
              </a:spcBef>
              <a:buNone/>
            </a:pPr>
            <a:endParaRPr lang="en-US" sz="2000" dirty="0"/>
          </a:p>
          <a:p>
            <a:pPr marL="0">
              <a:lnSpc>
                <a:spcPct val="100000"/>
              </a:lnSpc>
              <a:spcBef>
                <a:spcPts val="0"/>
              </a:spcBef>
            </a:pPr>
            <a:r>
              <a:rPr lang="en-GB" sz="2000" dirty="0"/>
              <a:t>3 independent rounds (replicas) of optimisation were done for each method.</a:t>
            </a:r>
          </a:p>
          <a:p>
            <a:pPr marL="0">
              <a:lnSpc>
                <a:spcPct val="100000"/>
              </a:lnSpc>
              <a:spcBef>
                <a:spcPts val="0"/>
              </a:spcBef>
            </a:pPr>
            <a:endParaRPr lang="en-GB" sz="2000" dirty="0"/>
          </a:p>
          <a:p>
            <a:pPr marL="0">
              <a:lnSpc>
                <a:spcPct val="100000"/>
              </a:lnSpc>
              <a:spcBef>
                <a:spcPts val="0"/>
              </a:spcBef>
            </a:pPr>
            <a:r>
              <a:rPr lang="en-GB" sz="2000" dirty="0"/>
              <a:t>Interpreting the table: each C in CC-tract of </a:t>
            </a:r>
            <a:r>
              <a:rPr lang="en-GB" sz="2000" dirty="0" err="1"/>
              <a:t>i</a:t>
            </a:r>
            <a:r>
              <a:rPr lang="en-GB" sz="2000" dirty="0"/>
              <a:t>-motif (run length=4) is scored 24.1.</a:t>
            </a:r>
          </a:p>
          <a:p>
            <a:pPr marL="0">
              <a:lnSpc>
                <a:spcPct val="100000"/>
              </a:lnSpc>
              <a:spcBef>
                <a:spcPts val="0"/>
              </a:spcBef>
            </a:pPr>
            <a:endParaRPr lang="en-GB" sz="2000" dirty="0"/>
          </a:p>
          <a:p>
            <a:pPr marL="0">
              <a:lnSpc>
                <a:spcPct val="100000"/>
              </a:lnSpc>
              <a:spcBef>
                <a:spcPts val="0"/>
              </a:spcBef>
            </a:pPr>
            <a:r>
              <a:rPr lang="en-GB" sz="2000" dirty="0"/>
              <a:t>Note that in the given sub-universe of the C/T-based </a:t>
            </a:r>
            <a:r>
              <a:rPr lang="en-GB" sz="2000" dirty="0" err="1"/>
              <a:t>i</a:t>
            </a:r>
            <a:r>
              <a:rPr lang="en-GB" sz="2000" dirty="0"/>
              <a:t>-motifs, C-tract length range from 3 to 6 bases. Therefore the scores in the table for C-tract lengths less than 3 do not matter in this case. </a:t>
            </a:r>
          </a:p>
        </p:txBody>
      </p:sp>
      <p:graphicFrame>
        <p:nvGraphicFramePr>
          <p:cNvPr id="14" name="Table 13">
            <a:extLst>
              <a:ext uri="{FF2B5EF4-FFF2-40B4-BE49-F238E27FC236}">
                <a16:creationId xmlns:a16="http://schemas.microsoft.com/office/drawing/2014/main" id="{5195E30C-CA8B-AA49-A351-EB5AB7C8DCF3}"/>
              </a:ext>
            </a:extLst>
          </p:cNvPr>
          <p:cNvGraphicFramePr>
            <a:graphicFrameLocks noGrp="1"/>
          </p:cNvGraphicFramePr>
          <p:nvPr>
            <p:extLst>
              <p:ext uri="{D42A27DB-BD31-4B8C-83A1-F6EECF244321}">
                <p14:modId xmlns:p14="http://schemas.microsoft.com/office/powerpoint/2010/main" val="1575157095"/>
              </p:ext>
            </p:extLst>
          </p:nvPr>
        </p:nvGraphicFramePr>
        <p:xfrm>
          <a:off x="6265616" y="1125403"/>
          <a:ext cx="5767754" cy="2614274"/>
        </p:xfrm>
        <a:graphic>
          <a:graphicData uri="http://schemas.openxmlformats.org/drawingml/2006/table">
            <a:tbl>
              <a:tblPr firstRow="1" bandRow="1">
                <a:tableStyleId>{5940675A-B579-460E-94D1-54222C63F5DA}</a:tableStyleId>
              </a:tblPr>
              <a:tblGrid>
                <a:gridCol w="698282">
                  <a:extLst>
                    <a:ext uri="{9D8B030D-6E8A-4147-A177-3AD203B41FA5}">
                      <a16:colId xmlns:a16="http://schemas.microsoft.com/office/drawing/2014/main" val="3375373559"/>
                    </a:ext>
                  </a:extLst>
                </a:gridCol>
                <a:gridCol w="698282">
                  <a:extLst>
                    <a:ext uri="{9D8B030D-6E8A-4147-A177-3AD203B41FA5}">
                      <a16:colId xmlns:a16="http://schemas.microsoft.com/office/drawing/2014/main" val="1223451429"/>
                    </a:ext>
                  </a:extLst>
                </a:gridCol>
                <a:gridCol w="1086934">
                  <a:extLst>
                    <a:ext uri="{9D8B030D-6E8A-4147-A177-3AD203B41FA5}">
                      <a16:colId xmlns:a16="http://schemas.microsoft.com/office/drawing/2014/main" val="1987638088"/>
                    </a:ext>
                  </a:extLst>
                </a:gridCol>
                <a:gridCol w="552731">
                  <a:extLst>
                    <a:ext uri="{9D8B030D-6E8A-4147-A177-3AD203B41FA5}">
                      <a16:colId xmlns:a16="http://schemas.microsoft.com/office/drawing/2014/main" val="2552547691"/>
                    </a:ext>
                  </a:extLst>
                </a:gridCol>
                <a:gridCol w="546305">
                  <a:extLst>
                    <a:ext uri="{9D8B030D-6E8A-4147-A177-3AD203B41FA5}">
                      <a16:colId xmlns:a16="http://schemas.microsoft.com/office/drawing/2014/main" val="2109034917"/>
                    </a:ext>
                  </a:extLst>
                </a:gridCol>
                <a:gridCol w="546305">
                  <a:extLst>
                    <a:ext uri="{9D8B030D-6E8A-4147-A177-3AD203B41FA5}">
                      <a16:colId xmlns:a16="http://schemas.microsoft.com/office/drawing/2014/main" val="2478617234"/>
                    </a:ext>
                  </a:extLst>
                </a:gridCol>
                <a:gridCol w="546305">
                  <a:extLst>
                    <a:ext uri="{9D8B030D-6E8A-4147-A177-3AD203B41FA5}">
                      <a16:colId xmlns:a16="http://schemas.microsoft.com/office/drawing/2014/main" val="2137108918"/>
                    </a:ext>
                  </a:extLst>
                </a:gridCol>
                <a:gridCol w="546305">
                  <a:extLst>
                    <a:ext uri="{9D8B030D-6E8A-4147-A177-3AD203B41FA5}">
                      <a16:colId xmlns:a16="http://schemas.microsoft.com/office/drawing/2014/main" val="1141217339"/>
                    </a:ext>
                  </a:extLst>
                </a:gridCol>
                <a:gridCol w="546305">
                  <a:extLst>
                    <a:ext uri="{9D8B030D-6E8A-4147-A177-3AD203B41FA5}">
                      <a16:colId xmlns:a16="http://schemas.microsoft.com/office/drawing/2014/main" val="1990248953"/>
                    </a:ext>
                  </a:extLst>
                </a:gridCol>
              </a:tblGrid>
              <a:tr h="350147">
                <a:tc>
                  <a:txBody>
                    <a:bodyPr/>
                    <a:lstStyle/>
                    <a:p>
                      <a:pPr algn="ctr"/>
                      <a:endParaRPr lang="en-US" sz="1200" b="1" dirty="0"/>
                    </a:p>
                  </a:txBody>
                  <a:tcPr anchor="ctr"/>
                </a:tc>
                <a:tc>
                  <a:txBody>
                    <a:bodyPr/>
                    <a:lstStyle/>
                    <a:p>
                      <a:pPr algn="ctr"/>
                      <a:endParaRPr lang="en-US" sz="1200" b="1" dirty="0"/>
                    </a:p>
                  </a:txBody>
                  <a:tcPr anchor="ctr"/>
                </a:tc>
                <a:tc>
                  <a:txBody>
                    <a:bodyPr/>
                    <a:lstStyle/>
                    <a:p>
                      <a:pPr algn="ctr"/>
                      <a:endParaRPr lang="en-US" sz="1200" b="1" dirty="0"/>
                    </a:p>
                  </a:txBody>
                  <a:tcPr anchor="ctr"/>
                </a:tc>
                <a:tc gridSpan="6">
                  <a:txBody>
                    <a:bodyPr/>
                    <a:lstStyle/>
                    <a:p>
                      <a:pPr algn="ctr"/>
                      <a:r>
                        <a:rPr lang="en-US" sz="1200" b="1" dirty="0"/>
                        <a:t>SCORE OF POSITIVE BASE PER TRACT LENGTH</a:t>
                      </a:r>
                    </a:p>
                  </a:txBody>
                  <a:tcPr anchor="ct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extLst>
                  <a:ext uri="{0D108BD9-81ED-4DB2-BD59-A6C34878D82A}">
                    <a16:rowId xmlns:a16="http://schemas.microsoft.com/office/drawing/2014/main" val="3280442831"/>
                  </a:ext>
                </a:extLst>
              </a:tr>
              <a:tr h="492201">
                <a:tc>
                  <a:txBody>
                    <a:bodyPr/>
                    <a:lstStyle/>
                    <a:p>
                      <a:pPr algn="ctr"/>
                      <a:r>
                        <a:rPr lang="en-US" sz="1200" b="1" dirty="0"/>
                        <a:t>Method</a:t>
                      </a:r>
                    </a:p>
                  </a:txBody>
                  <a:tcPr anchor="ctr"/>
                </a:tc>
                <a:tc>
                  <a:txBody>
                    <a:bodyPr/>
                    <a:lstStyle/>
                    <a:p>
                      <a:pPr algn="ctr"/>
                      <a:r>
                        <a:rPr lang="en-US" sz="1200" b="1" dirty="0"/>
                        <a:t>Replica</a:t>
                      </a:r>
                    </a:p>
                  </a:txBody>
                  <a:tcPr anchor="ctr"/>
                </a:tc>
                <a:tc>
                  <a:txBody>
                    <a:bodyPr/>
                    <a:lstStyle/>
                    <a:p>
                      <a:pPr algn="ctr"/>
                      <a:r>
                        <a:rPr lang="en-US" sz="1200" b="1" dirty="0"/>
                        <a:t>Pearson’s, </a:t>
                      </a:r>
                      <a:r>
                        <a:rPr lang="en-US" sz="1200" b="1" i="1" dirty="0"/>
                        <a:t>r</a:t>
                      </a:r>
                    </a:p>
                  </a:txBody>
                  <a:tcPr anchor="ctr"/>
                </a:tc>
                <a:tc>
                  <a:txBody>
                    <a:bodyPr/>
                    <a:lstStyle/>
                    <a:p>
                      <a:pPr algn="ctr"/>
                      <a:r>
                        <a:rPr lang="en-US" sz="1200" b="1" dirty="0">
                          <a:solidFill>
                            <a:schemeClr val="tx1">
                              <a:lumMod val="50000"/>
                              <a:lumOff val="50000"/>
                            </a:schemeClr>
                          </a:solidFill>
                        </a:rPr>
                        <a:t>1</a:t>
                      </a:r>
                    </a:p>
                  </a:txBody>
                  <a:tcPr anchor="ctr"/>
                </a:tc>
                <a:tc>
                  <a:txBody>
                    <a:bodyPr/>
                    <a:lstStyle/>
                    <a:p>
                      <a:pPr algn="ctr"/>
                      <a:r>
                        <a:rPr lang="en-US" sz="1200" b="1" dirty="0">
                          <a:solidFill>
                            <a:schemeClr val="tx1">
                              <a:lumMod val="50000"/>
                              <a:lumOff val="50000"/>
                            </a:schemeClr>
                          </a:solidFill>
                        </a:rPr>
                        <a:t>2</a:t>
                      </a:r>
                    </a:p>
                  </a:txBody>
                  <a:tcPr anchor="ctr"/>
                </a:tc>
                <a:tc>
                  <a:txBody>
                    <a:bodyPr/>
                    <a:lstStyle/>
                    <a:p>
                      <a:pPr algn="ctr"/>
                      <a:r>
                        <a:rPr lang="en-US" sz="1200" b="1" dirty="0">
                          <a:solidFill>
                            <a:schemeClr val="tx1"/>
                          </a:solidFill>
                        </a:rPr>
                        <a:t>3</a:t>
                      </a:r>
                    </a:p>
                  </a:txBody>
                  <a:tcPr anchor="ctr">
                    <a:noFill/>
                  </a:tcPr>
                </a:tc>
                <a:tc>
                  <a:txBody>
                    <a:bodyPr/>
                    <a:lstStyle/>
                    <a:p>
                      <a:pPr algn="ctr"/>
                      <a:r>
                        <a:rPr lang="en-US" sz="1200" b="1" dirty="0"/>
                        <a:t>4</a:t>
                      </a:r>
                    </a:p>
                  </a:txBody>
                  <a:tcPr anchor="ctr"/>
                </a:tc>
                <a:tc>
                  <a:txBody>
                    <a:bodyPr/>
                    <a:lstStyle/>
                    <a:p>
                      <a:pPr algn="ctr"/>
                      <a:r>
                        <a:rPr lang="en-US" sz="1200" b="1" dirty="0"/>
                        <a:t>5</a:t>
                      </a:r>
                    </a:p>
                  </a:txBody>
                  <a:tcPr anchor="ctr"/>
                </a:tc>
                <a:tc>
                  <a:txBody>
                    <a:bodyPr/>
                    <a:lstStyle/>
                    <a:p>
                      <a:pPr algn="ctr"/>
                      <a:r>
                        <a:rPr lang="en-US" sz="1200" b="1" dirty="0"/>
                        <a:t>6</a:t>
                      </a:r>
                    </a:p>
                  </a:txBody>
                  <a:tcPr anchor="ctr"/>
                </a:tc>
                <a:extLst>
                  <a:ext uri="{0D108BD9-81ED-4DB2-BD59-A6C34878D82A}">
                    <a16:rowId xmlns:a16="http://schemas.microsoft.com/office/drawing/2014/main" val="3786070787"/>
                  </a:ext>
                </a:extLst>
              </a:tr>
              <a:tr h="295321">
                <a:tc rowSpan="3">
                  <a:txBody>
                    <a:bodyPr/>
                    <a:lstStyle/>
                    <a:p>
                      <a:pPr algn="ctr"/>
                      <a:r>
                        <a:rPr lang="en-US" sz="1200" b="1" dirty="0"/>
                        <a:t>Trad. G4</a:t>
                      </a:r>
                    </a:p>
                  </a:txBody>
                  <a:tcPr anchor="ctr">
                    <a:noFill/>
                  </a:tcPr>
                </a:tc>
                <a:tc>
                  <a:txBody>
                    <a:bodyPr/>
                    <a:lstStyle/>
                    <a:p>
                      <a:pPr algn="ctr"/>
                      <a:r>
                        <a:rPr lang="en-US" sz="1200" dirty="0"/>
                        <a:t>1</a:t>
                      </a:r>
                    </a:p>
                  </a:txBody>
                  <a:tcPr anchor="ctr">
                    <a:noFill/>
                  </a:tcPr>
                </a:tc>
                <a:tc>
                  <a:txBody>
                    <a:bodyPr/>
                    <a:lstStyle/>
                    <a:p>
                      <a:pPr algn="ctr"/>
                      <a:r>
                        <a:rPr lang="en-US" sz="1200" dirty="0"/>
                        <a:t>0.8317956</a:t>
                      </a:r>
                    </a:p>
                  </a:txBody>
                  <a:tcPr anchor="ctr">
                    <a:solidFill>
                      <a:srgbClr val="00BFC4"/>
                    </a:solidFill>
                  </a:tcPr>
                </a:tc>
                <a:tc>
                  <a:txBody>
                    <a:bodyPr/>
                    <a:lstStyle/>
                    <a:p>
                      <a:pPr algn="ctr"/>
                      <a:r>
                        <a:rPr lang="en-US" sz="1200" dirty="0">
                          <a:solidFill>
                            <a:schemeClr val="tx1">
                              <a:lumMod val="50000"/>
                              <a:lumOff val="50000"/>
                            </a:schemeClr>
                          </a:solidFill>
                        </a:rPr>
                        <a:t>0</a:t>
                      </a:r>
                    </a:p>
                  </a:txBody>
                  <a:tcPr anchor="ctr">
                    <a:solidFill>
                      <a:srgbClr val="00BFC4"/>
                    </a:solidFill>
                  </a:tcPr>
                </a:tc>
                <a:tc>
                  <a:txBody>
                    <a:bodyPr/>
                    <a:lstStyle/>
                    <a:p>
                      <a:pPr algn="ctr"/>
                      <a:r>
                        <a:rPr lang="en-US" sz="1200" dirty="0">
                          <a:solidFill>
                            <a:schemeClr val="tx1">
                              <a:lumMod val="50000"/>
                              <a:lumOff val="50000"/>
                            </a:schemeClr>
                          </a:solidFill>
                        </a:rPr>
                        <a:t>0</a:t>
                      </a:r>
                    </a:p>
                  </a:txBody>
                  <a:tcPr anchor="ctr">
                    <a:solidFill>
                      <a:srgbClr val="00BFC4"/>
                    </a:solidFill>
                  </a:tcPr>
                </a:tc>
                <a:tc>
                  <a:txBody>
                    <a:bodyPr/>
                    <a:lstStyle/>
                    <a:p>
                      <a:pPr algn="ctr"/>
                      <a:r>
                        <a:rPr lang="en-US" sz="1200" dirty="0">
                          <a:solidFill>
                            <a:schemeClr val="tx1"/>
                          </a:solidFill>
                        </a:rPr>
                        <a:t>0</a:t>
                      </a:r>
                    </a:p>
                  </a:txBody>
                  <a:tcPr anchor="ctr">
                    <a:solidFill>
                      <a:srgbClr val="00BFC4"/>
                    </a:solidFill>
                  </a:tcPr>
                </a:tc>
                <a:tc>
                  <a:txBody>
                    <a:bodyPr/>
                    <a:lstStyle/>
                    <a:p>
                      <a:pPr algn="ctr"/>
                      <a:r>
                        <a:rPr lang="en-US" sz="1200" dirty="0"/>
                        <a:t>7</a:t>
                      </a:r>
                    </a:p>
                  </a:txBody>
                  <a:tcPr anchor="ctr">
                    <a:solidFill>
                      <a:srgbClr val="00BFC4"/>
                    </a:solidFill>
                  </a:tcPr>
                </a:tc>
                <a:tc>
                  <a:txBody>
                    <a:bodyPr/>
                    <a:lstStyle/>
                    <a:p>
                      <a:pPr algn="ctr"/>
                      <a:endParaRPr lang="en-US" sz="1200" dirty="0"/>
                    </a:p>
                  </a:txBody>
                  <a:tcPr anchor="ctr">
                    <a:solidFill>
                      <a:srgbClr val="00BFC4"/>
                    </a:solidFill>
                  </a:tcPr>
                </a:tc>
                <a:tc>
                  <a:txBody>
                    <a:bodyPr/>
                    <a:lstStyle/>
                    <a:p>
                      <a:pPr algn="ctr"/>
                      <a:endParaRPr lang="en-US" sz="1200" dirty="0"/>
                    </a:p>
                  </a:txBody>
                  <a:tcPr anchor="ctr">
                    <a:solidFill>
                      <a:srgbClr val="00BFC4"/>
                    </a:solidFill>
                  </a:tcPr>
                </a:tc>
                <a:extLst>
                  <a:ext uri="{0D108BD9-81ED-4DB2-BD59-A6C34878D82A}">
                    <a16:rowId xmlns:a16="http://schemas.microsoft.com/office/drawing/2014/main" val="2490468478"/>
                  </a:ext>
                </a:extLst>
              </a:tr>
              <a:tr h="295321">
                <a:tc vMerge="1">
                  <a:txBody>
                    <a:bodyPr/>
                    <a:lstStyle/>
                    <a:p>
                      <a:pPr algn="ctr"/>
                      <a:endParaRPr lang="en-US" sz="1200" dirty="0"/>
                    </a:p>
                  </a:txBody>
                  <a:tcPr>
                    <a:noFill/>
                  </a:tcPr>
                </a:tc>
                <a:tc>
                  <a:txBody>
                    <a:bodyPr/>
                    <a:lstStyle/>
                    <a:p>
                      <a:pPr algn="ctr"/>
                      <a:r>
                        <a:rPr lang="en-US" sz="1200" dirty="0"/>
                        <a:t>2</a:t>
                      </a:r>
                    </a:p>
                  </a:txBody>
                  <a:tcPr anchor="ctr">
                    <a:noFill/>
                  </a:tcPr>
                </a:tc>
                <a:tc>
                  <a:txBody>
                    <a:bodyPr/>
                    <a:lstStyle/>
                    <a:p>
                      <a:pPr algn="ctr"/>
                      <a:r>
                        <a:rPr lang="en-US" sz="1200" dirty="0"/>
                        <a:t>0.8317956</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solidFill>
                            <a:schemeClr val="tx1"/>
                          </a:solidFill>
                        </a:rPr>
                        <a:t>0</a:t>
                      </a:r>
                    </a:p>
                  </a:txBody>
                  <a:tcPr anchor="ctr">
                    <a:noFill/>
                  </a:tcPr>
                </a:tc>
                <a:tc>
                  <a:txBody>
                    <a:bodyPr/>
                    <a:lstStyle/>
                    <a:p>
                      <a:pPr algn="ctr"/>
                      <a:r>
                        <a:rPr lang="en-US" sz="1200" dirty="0"/>
                        <a:t>7</a:t>
                      </a:r>
                    </a:p>
                  </a:txBody>
                  <a:tcPr anchor="ctr">
                    <a:noFill/>
                  </a:tcPr>
                </a:tc>
                <a:tc>
                  <a:txBody>
                    <a:bodyPr/>
                    <a:lstStyle/>
                    <a:p>
                      <a:pPr algn="ctr"/>
                      <a:endParaRPr lang="en-US" sz="1200" dirty="0"/>
                    </a:p>
                  </a:txBody>
                  <a:tcPr anchor="ctr">
                    <a:noFill/>
                  </a:tcPr>
                </a:tc>
                <a:tc>
                  <a:txBody>
                    <a:bodyPr/>
                    <a:lstStyle/>
                    <a:p>
                      <a:pPr algn="ctr"/>
                      <a:endParaRPr lang="en-US" sz="1200" dirty="0"/>
                    </a:p>
                  </a:txBody>
                  <a:tcPr anchor="ctr">
                    <a:noFill/>
                  </a:tcPr>
                </a:tc>
                <a:extLst>
                  <a:ext uri="{0D108BD9-81ED-4DB2-BD59-A6C34878D82A}">
                    <a16:rowId xmlns:a16="http://schemas.microsoft.com/office/drawing/2014/main" val="3252328692"/>
                  </a:ext>
                </a:extLst>
              </a:tr>
              <a:tr h="295321">
                <a:tc vMerge="1">
                  <a:txBody>
                    <a:bodyPr/>
                    <a:lstStyle/>
                    <a:p>
                      <a:pPr algn="ctr"/>
                      <a:endParaRPr lang="en-US" sz="1200" dirty="0"/>
                    </a:p>
                  </a:txBody>
                  <a:tcPr>
                    <a:noFill/>
                  </a:tcPr>
                </a:tc>
                <a:tc>
                  <a:txBody>
                    <a:bodyPr/>
                    <a:lstStyle/>
                    <a:p>
                      <a:pPr algn="ctr"/>
                      <a:r>
                        <a:rPr lang="en-US" sz="1200" dirty="0"/>
                        <a:t>3</a:t>
                      </a:r>
                    </a:p>
                  </a:txBody>
                  <a:tcPr anchor="ctr">
                    <a:noFill/>
                  </a:tcPr>
                </a:tc>
                <a:tc>
                  <a:txBody>
                    <a:bodyPr/>
                    <a:lstStyle/>
                    <a:p>
                      <a:pPr algn="ctr"/>
                      <a:r>
                        <a:rPr lang="en-US" sz="1200" dirty="0"/>
                        <a:t>0.8317956</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solidFill>
                            <a:schemeClr val="tx1"/>
                          </a:solidFill>
                        </a:rPr>
                        <a:t>0</a:t>
                      </a:r>
                    </a:p>
                  </a:txBody>
                  <a:tcPr anchor="ctr">
                    <a:noFill/>
                  </a:tcPr>
                </a:tc>
                <a:tc>
                  <a:txBody>
                    <a:bodyPr/>
                    <a:lstStyle/>
                    <a:p>
                      <a:pPr algn="ctr"/>
                      <a:r>
                        <a:rPr lang="en-US" sz="1200" dirty="0"/>
                        <a:t>7</a:t>
                      </a:r>
                    </a:p>
                  </a:txBody>
                  <a:tcPr anchor="ctr">
                    <a:noFill/>
                  </a:tcPr>
                </a:tc>
                <a:tc>
                  <a:txBody>
                    <a:bodyPr/>
                    <a:lstStyle/>
                    <a:p>
                      <a:pPr algn="ctr"/>
                      <a:endParaRPr lang="en-US" sz="1200" dirty="0"/>
                    </a:p>
                  </a:txBody>
                  <a:tcPr anchor="ctr">
                    <a:noFill/>
                  </a:tcPr>
                </a:tc>
                <a:tc>
                  <a:txBody>
                    <a:bodyPr/>
                    <a:lstStyle/>
                    <a:p>
                      <a:pPr algn="ctr"/>
                      <a:endParaRPr lang="en-US" sz="1200" dirty="0"/>
                    </a:p>
                  </a:txBody>
                  <a:tcPr anchor="ctr">
                    <a:noFill/>
                  </a:tcPr>
                </a:tc>
                <a:extLst>
                  <a:ext uri="{0D108BD9-81ED-4DB2-BD59-A6C34878D82A}">
                    <a16:rowId xmlns:a16="http://schemas.microsoft.com/office/drawing/2014/main" val="3497067100"/>
                  </a:ext>
                </a:extLst>
              </a:tr>
              <a:tr h="295321">
                <a:tc rowSpan="3">
                  <a:txBody>
                    <a:bodyPr/>
                    <a:lstStyle/>
                    <a:p>
                      <a:pPr algn="ctr"/>
                      <a:r>
                        <a:rPr lang="en-US" sz="1200" b="1" dirty="0"/>
                        <a:t>Ext.</a:t>
                      </a:r>
                    </a:p>
                    <a:p>
                      <a:pPr algn="ctr"/>
                      <a:r>
                        <a:rPr lang="en-US" sz="1200" b="1" dirty="0"/>
                        <a:t>G4</a:t>
                      </a:r>
                    </a:p>
                  </a:txBody>
                  <a:tcPr anchor="ctr">
                    <a:noFill/>
                  </a:tcPr>
                </a:tc>
                <a:tc>
                  <a:txBody>
                    <a:bodyPr/>
                    <a:lstStyle/>
                    <a:p>
                      <a:pPr algn="ctr"/>
                      <a:r>
                        <a:rPr lang="en-US" sz="1200" dirty="0"/>
                        <a:t>1</a:t>
                      </a:r>
                    </a:p>
                  </a:txBody>
                  <a:tcPr anchor="ctr">
                    <a:noFill/>
                  </a:tcPr>
                </a:tc>
                <a:tc>
                  <a:txBody>
                    <a:bodyPr/>
                    <a:lstStyle/>
                    <a:p>
                      <a:pPr algn="ctr"/>
                      <a:r>
                        <a:rPr lang="en-US" sz="1200" dirty="0"/>
                        <a:t>0.9150095</a:t>
                      </a:r>
                    </a:p>
                  </a:txBody>
                  <a:tcPr anchor="ctr">
                    <a:solidFill>
                      <a:srgbClr val="00BFC4"/>
                    </a:solidFill>
                  </a:tcPr>
                </a:tc>
                <a:tc>
                  <a:txBody>
                    <a:bodyPr/>
                    <a:lstStyle/>
                    <a:p>
                      <a:pPr algn="ctr"/>
                      <a:r>
                        <a:rPr lang="en-US" sz="1200" dirty="0">
                          <a:solidFill>
                            <a:schemeClr val="tx1">
                              <a:lumMod val="50000"/>
                              <a:lumOff val="50000"/>
                            </a:schemeClr>
                          </a:solidFill>
                        </a:rPr>
                        <a:t>0</a:t>
                      </a:r>
                    </a:p>
                  </a:txBody>
                  <a:tcPr anchor="ctr">
                    <a:solidFill>
                      <a:srgbClr val="00BFC4"/>
                    </a:solidFill>
                  </a:tcPr>
                </a:tc>
                <a:tc>
                  <a:txBody>
                    <a:bodyPr/>
                    <a:lstStyle/>
                    <a:p>
                      <a:pPr algn="ctr"/>
                      <a:r>
                        <a:rPr lang="en-US" sz="1200" dirty="0">
                          <a:solidFill>
                            <a:schemeClr val="tx1">
                              <a:lumMod val="50000"/>
                              <a:lumOff val="50000"/>
                            </a:schemeClr>
                          </a:solidFill>
                        </a:rPr>
                        <a:t>0</a:t>
                      </a:r>
                    </a:p>
                  </a:txBody>
                  <a:tcPr anchor="ctr">
                    <a:solidFill>
                      <a:srgbClr val="00BFC4"/>
                    </a:solidFill>
                  </a:tcPr>
                </a:tc>
                <a:tc>
                  <a:txBody>
                    <a:bodyPr/>
                    <a:lstStyle/>
                    <a:p>
                      <a:pPr algn="ctr"/>
                      <a:r>
                        <a:rPr lang="en-US" sz="1200" dirty="0">
                          <a:solidFill>
                            <a:schemeClr val="tx1"/>
                          </a:solidFill>
                        </a:rPr>
                        <a:t>0</a:t>
                      </a:r>
                    </a:p>
                  </a:txBody>
                  <a:tcPr anchor="ctr">
                    <a:solidFill>
                      <a:srgbClr val="00BFC4"/>
                    </a:solidFill>
                  </a:tcPr>
                </a:tc>
                <a:tc>
                  <a:txBody>
                    <a:bodyPr/>
                    <a:lstStyle/>
                    <a:p>
                      <a:pPr algn="ctr"/>
                      <a:r>
                        <a:rPr lang="en-US" sz="1200" dirty="0"/>
                        <a:t>20.2</a:t>
                      </a:r>
                    </a:p>
                  </a:txBody>
                  <a:tcPr anchor="ctr">
                    <a:solidFill>
                      <a:srgbClr val="00BFC4"/>
                    </a:solidFill>
                  </a:tcPr>
                </a:tc>
                <a:tc>
                  <a:txBody>
                    <a:bodyPr/>
                    <a:lstStyle/>
                    <a:p>
                      <a:pPr algn="ctr"/>
                      <a:r>
                        <a:rPr lang="en-US" sz="1200" dirty="0"/>
                        <a:t>31.4</a:t>
                      </a:r>
                    </a:p>
                  </a:txBody>
                  <a:tcPr anchor="ctr">
                    <a:solidFill>
                      <a:srgbClr val="00BFC4"/>
                    </a:solidFill>
                  </a:tcPr>
                </a:tc>
                <a:tc>
                  <a:txBody>
                    <a:bodyPr/>
                    <a:lstStyle/>
                    <a:p>
                      <a:pPr algn="ctr"/>
                      <a:r>
                        <a:rPr lang="en-US" sz="1200" dirty="0"/>
                        <a:t>38.3</a:t>
                      </a:r>
                    </a:p>
                  </a:txBody>
                  <a:tcPr anchor="ctr">
                    <a:solidFill>
                      <a:srgbClr val="00BFC4"/>
                    </a:solidFill>
                  </a:tcPr>
                </a:tc>
                <a:extLst>
                  <a:ext uri="{0D108BD9-81ED-4DB2-BD59-A6C34878D82A}">
                    <a16:rowId xmlns:a16="http://schemas.microsoft.com/office/drawing/2014/main" val="180294564"/>
                  </a:ext>
                </a:extLst>
              </a:tr>
              <a:tr h="295321">
                <a:tc vMerge="1">
                  <a:txBody>
                    <a:bodyPr/>
                    <a:lstStyle/>
                    <a:p>
                      <a:pPr algn="ctr"/>
                      <a:endParaRPr lang="en-US" sz="1200" dirty="0"/>
                    </a:p>
                  </a:txBody>
                  <a:tcPr>
                    <a:noFill/>
                  </a:tcPr>
                </a:tc>
                <a:tc>
                  <a:txBody>
                    <a:bodyPr/>
                    <a:lstStyle/>
                    <a:p>
                      <a:pPr algn="ctr"/>
                      <a:r>
                        <a:rPr lang="en-US" sz="1200" dirty="0"/>
                        <a:t>2</a:t>
                      </a:r>
                    </a:p>
                  </a:txBody>
                  <a:tcPr anchor="ctr">
                    <a:noFill/>
                  </a:tcPr>
                </a:tc>
                <a:tc>
                  <a:txBody>
                    <a:bodyPr/>
                    <a:lstStyle/>
                    <a:p>
                      <a:pPr algn="ctr"/>
                      <a:r>
                        <a:rPr lang="en-US" sz="1200" dirty="0"/>
                        <a:t> 0.9150094</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solidFill>
                            <a:schemeClr val="tx1"/>
                          </a:solidFill>
                        </a:rPr>
                        <a:t>0</a:t>
                      </a:r>
                    </a:p>
                  </a:txBody>
                  <a:tcPr anchor="ctr">
                    <a:noFill/>
                  </a:tcPr>
                </a:tc>
                <a:tc>
                  <a:txBody>
                    <a:bodyPr/>
                    <a:lstStyle/>
                    <a:p>
                      <a:pPr algn="ctr"/>
                      <a:r>
                        <a:rPr lang="en-US" sz="1200" dirty="0"/>
                        <a:t>11.7</a:t>
                      </a:r>
                    </a:p>
                  </a:txBody>
                  <a:tcPr anchor="ctr">
                    <a:noFill/>
                  </a:tcPr>
                </a:tc>
                <a:tc>
                  <a:txBody>
                    <a:bodyPr/>
                    <a:lstStyle/>
                    <a:p>
                      <a:pPr algn="ctr"/>
                      <a:r>
                        <a:rPr lang="en-US" sz="1200" dirty="0"/>
                        <a:t>18.2</a:t>
                      </a:r>
                    </a:p>
                  </a:txBody>
                  <a:tcPr anchor="ctr">
                    <a:noFill/>
                  </a:tcPr>
                </a:tc>
                <a:tc>
                  <a:txBody>
                    <a:bodyPr/>
                    <a:lstStyle/>
                    <a:p>
                      <a:pPr algn="ctr"/>
                      <a:r>
                        <a:rPr lang="en-US" sz="1200" dirty="0"/>
                        <a:t>22.2</a:t>
                      </a:r>
                    </a:p>
                  </a:txBody>
                  <a:tcPr anchor="ctr">
                    <a:noFill/>
                  </a:tcPr>
                </a:tc>
                <a:extLst>
                  <a:ext uri="{0D108BD9-81ED-4DB2-BD59-A6C34878D82A}">
                    <a16:rowId xmlns:a16="http://schemas.microsoft.com/office/drawing/2014/main" val="1683066470"/>
                  </a:ext>
                </a:extLst>
              </a:tr>
              <a:tr h="295321">
                <a:tc vMerge="1">
                  <a:txBody>
                    <a:bodyPr/>
                    <a:lstStyle/>
                    <a:p>
                      <a:pPr algn="ctr"/>
                      <a:endParaRPr lang="en-US" sz="1200" dirty="0"/>
                    </a:p>
                  </a:txBody>
                  <a:tcPr>
                    <a:noFill/>
                  </a:tcPr>
                </a:tc>
                <a:tc>
                  <a:txBody>
                    <a:bodyPr/>
                    <a:lstStyle/>
                    <a:p>
                      <a:pPr algn="ctr"/>
                      <a:r>
                        <a:rPr lang="en-US" sz="1200" dirty="0"/>
                        <a:t>3</a:t>
                      </a:r>
                    </a:p>
                  </a:txBody>
                  <a:tcPr anchor="ctr">
                    <a:noFill/>
                  </a:tcPr>
                </a:tc>
                <a:tc>
                  <a:txBody>
                    <a:bodyPr/>
                    <a:lstStyle/>
                    <a:p>
                      <a:pPr algn="ctr"/>
                      <a:r>
                        <a:rPr lang="en-US" sz="1200" dirty="0"/>
                        <a:t>0.9150095</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solidFill>
                            <a:schemeClr val="tx1"/>
                          </a:solidFill>
                        </a:rPr>
                        <a:t>0</a:t>
                      </a:r>
                    </a:p>
                  </a:txBody>
                  <a:tcPr anchor="ctr">
                    <a:noFill/>
                  </a:tcPr>
                </a:tc>
                <a:tc>
                  <a:txBody>
                    <a:bodyPr/>
                    <a:lstStyle/>
                    <a:p>
                      <a:pPr algn="ctr"/>
                      <a:r>
                        <a:rPr lang="en-US" sz="1200" dirty="0"/>
                        <a:t>19.3</a:t>
                      </a:r>
                    </a:p>
                  </a:txBody>
                  <a:tcPr anchor="ctr">
                    <a:noFill/>
                  </a:tcPr>
                </a:tc>
                <a:tc>
                  <a:txBody>
                    <a:bodyPr/>
                    <a:lstStyle/>
                    <a:p>
                      <a:pPr algn="ctr"/>
                      <a:r>
                        <a:rPr lang="en-US" sz="1200" dirty="0"/>
                        <a:t>30.0</a:t>
                      </a:r>
                    </a:p>
                  </a:txBody>
                  <a:tcPr anchor="ctr">
                    <a:noFill/>
                  </a:tcPr>
                </a:tc>
                <a:tc>
                  <a:txBody>
                    <a:bodyPr/>
                    <a:lstStyle/>
                    <a:p>
                      <a:pPr algn="ctr"/>
                      <a:r>
                        <a:rPr lang="en-US" sz="1200" dirty="0"/>
                        <a:t>36.6</a:t>
                      </a:r>
                    </a:p>
                  </a:txBody>
                  <a:tcPr anchor="ctr">
                    <a:noFill/>
                  </a:tcPr>
                </a:tc>
                <a:extLst>
                  <a:ext uri="{0D108BD9-81ED-4DB2-BD59-A6C34878D82A}">
                    <a16:rowId xmlns:a16="http://schemas.microsoft.com/office/drawing/2014/main" val="762211330"/>
                  </a:ext>
                </a:extLst>
              </a:tr>
            </a:tbl>
          </a:graphicData>
        </a:graphic>
      </p:graphicFrame>
      <p:sp>
        <p:nvSpPr>
          <p:cNvPr id="9" name="Content Placeholder 3">
            <a:extLst>
              <a:ext uri="{FF2B5EF4-FFF2-40B4-BE49-F238E27FC236}">
                <a16:creationId xmlns:a16="http://schemas.microsoft.com/office/drawing/2014/main" id="{5EE27BF0-E5C2-224E-A4B9-BED66E3F5B8C}"/>
              </a:ext>
            </a:extLst>
          </p:cNvPr>
          <p:cNvSpPr txBox="1">
            <a:spLocks/>
          </p:cNvSpPr>
          <p:nvPr/>
        </p:nvSpPr>
        <p:spPr>
          <a:xfrm>
            <a:off x="422467" y="1765052"/>
            <a:ext cx="5264743" cy="797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endParaRPr lang="en-US" sz="1800" dirty="0"/>
          </a:p>
        </p:txBody>
      </p:sp>
      <p:cxnSp>
        <p:nvCxnSpPr>
          <p:cNvPr id="6" name="Straight Arrow Connector 5">
            <a:extLst>
              <a:ext uri="{FF2B5EF4-FFF2-40B4-BE49-F238E27FC236}">
                <a16:creationId xmlns:a16="http://schemas.microsoft.com/office/drawing/2014/main" id="{3899EECF-30BA-2641-82D3-B52E0DBF9CAF}"/>
              </a:ext>
            </a:extLst>
          </p:cNvPr>
          <p:cNvCxnSpPr>
            <a:cxnSpLocks/>
          </p:cNvCxnSpPr>
          <p:nvPr/>
        </p:nvCxnSpPr>
        <p:spPr>
          <a:xfrm flipV="1">
            <a:off x="4715838" y="3025166"/>
            <a:ext cx="5776316" cy="1392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A6FF3B-D6BA-1742-BB01-CA97378F0BAC}"/>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err="1">
                <a:solidFill>
                  <a:srgbClr val="FF0000"/>
                </a:solidFill>
              </a:rPr>
              <a:t>pH</a:t>
            </a:r>
            <a:r>
              <a:rPr lang="en-US" sz="3000" b="1" baseline="-25000" dirty="0" err="1">
                <a:solidFill>
                  <a:srgbClr val="FF0000"/>
                </a:solidFill>
              </a:rPr>
              <a:t>t</a:t>
            </a:r>
            <a:endParaRPr lang="en-US" sz="3000" b="1" baseline="-25000" dirty="0">
              <a:solidFill>
                <a:srgbClr val="FF0000"/>
              </a:solidFill>
            </a:endParaRPr>
          </a:p>
        </p:txBody>
      </p:sp>
    </p:spTree>
    <p:extLst>
      <p:ext uri="{BB962C8B-B14F-4D97-AF65-F5344CB8AC3E}">
        <p14:creationId xmlns:p14="http://schemas.microsoft.com/office/powerpoint/2010/main" val="263160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9F92F3-98F8-DD47-98D1-67D52AA92580}"/>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A</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Optimising</a:t>
            </a:r>
            <a:r>
              <a:rPr lang="en-US" sz="3000" b="1" dirty="0">
                <a:solidFill>
                  <a:srgbClr val="000090"/>
                </a:solidFill>
                <a:latin typeface="Calibri" panose="020F0502020204030204" pitchFamily="34" charset="0"/>
                <a:cs typeface="Calibri" panose="020F0502020204030204" pitchFamily="34" charset="0"/>
              </a:rPr>
              <a:t> G4Hunter Coefficients to deal with </a:t>
            </a:r>
            <a:r>
              <a:rPr lang="en-US" sz="3000" b="1" dirty="0" err="1">
                <a:solidFill>
                  <a:srgbClr val="000090"/>
                </a:solidFill>
                <a:latin typeface="Calibri" panose="020F0502020204030204" pitchFamily="34" charset="0"/>
                <a:cs typeface="Calibri" panose="020F0502020204030204" pitchFamily="34" charset="0"/>
              </a:rPr>
              <a:t>i</a:t>
            </a:r>
            <a:r>
              <a:rPr lang="en-US" sz="3000" b="1" dirty="0">
                <a:solidFill>
                  <a:srgbClr val="000090"/>
                </a:solidFill>
                <a:latin typeface="Calibri" panose="020F0502020204030204" pitchFamily="34" charset="0"/>
                <a:cs typeface="Calibri" panose="020F0502020204030204" pitchFamily="34" charset="0"/>
              </a:rPr>
              <a:t>-motifs  </a:t>
            </a:r>
          </a:p>
        </p:txBody>
      </p:sp>
      <p:sp>
        <p:nvSpPr>
          <p:cNvPr id="19" name="TextBox 18">
            <a:extLst>
              <a:ext uri="{FF2B5EF4-FFF2-40B4-BE49-F238E27FC236}">
                <a16:creationId xmlns:a16="http://schemas.microsoft.com/office/drawing/2014/main" id="{F2A6FF3B-D6BA-1742-BB01-CA97378F0BAC}"/>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err="1">
                <a:solidFill>
                  <a:srgbClr val="FF0000"/>
                </a:solidFill>
              </a:rPr>
              <a:t>pH</a:t>
            </a:r>
            <a:r>
              <a:rPr lang="en-US" sz="3000" b="1" baseline="-25000" dirty="0" err="1">
                <a:solidFill>
                  <a:srgbClr val="FF0000"/>
                </a:solidFill>
              </a:rPr>
              <a:t>t</a:t>
            </a:r>
            <a:endParaRPr lang="en-US" sz="3000" b="1" baseline="-25000" dirty="0">
              <a:solidFill>
                <a:srgbClr val="FF0000"/>
              </a:solidFill>
            </a:endParaRPr>
          </a:p>
        </p:txBody>
      </p:sp>
      <p:pic>
        <p:nvPicPr>
          <p:cNvPr id="5" name="Picture 4">
            <a:extLst>
              <a:ext uri="{FF2B5EF4-FFF2-40B4-BE49-F238E27FC236}">
                <a16:creationId xmlns:a16="http://schemas.microsoft.com/office/drawing/2014/main" id="{EEC6D912-8769-174D-B79A-E2547C7DA8AF}"/>
              </a:ext>
            </a:extLst>
          </p:cNvPr>
          <p:cNvPicPr>
            <a:picLocks noChangeAspect="1"/>
          </p:cNvPicPr>
          <p:nvPr/>
        </p:nvPicPr>
        <p:blipFill rotWithShape="1">
          <a:blip r:embed="rId3"/>
          <a:srcRect l="5064" b="50000"/>
          <a:stretch/>
        </p:blipFill>
        <p:spPr>
          <a:xfrm>
            <a:off x="2537716" y="908050"/>
            <a:ext cx="6928349" cy="2918337"/>
          </a:xfrm>
          <a:prstGeom prst="rect">
            <a:avLst/>
          </a:prstGeom>
        </p:spPr>
      </p:pic>
      <p:pic>
        <p:nvPicPr>
          <p:cNvPr id="3" name="Picture 2">
            <a:extLst>
              <a:ext uri="{FF2B5EF4-FFF2-40B4-BE49-F238E27FC236}">
                <a16:creationId xmlns:a16="http://schemas.microsoft.com/office/drawing/2014/main" id="{11419C45-4BDA-9E40-8A49-BE7DE942BDD1}"/>
              </a:ext>
            </a:extLst>
          </p:cNvPr>
          <p:cNvPicPr>
            <a:picLocks noChangeAspect="1"/>
          </p:cNvPicPr>
          <p:nvPr/>
        </p:nvPicPr>
        <p:blipFill rotWithShape="1">
          <a:blip r:embed="rId4"/>
          <a:srcRect b="50000"/>
          <a:stretch/>
        </p:blipFill>
        <p:spPr>
          <a:xfrm>
            <a:off x="2168113" y="3860255"/>
            <a:ext cx="7297952" cy="2918336"/>
          </a:xfrm>
          <a:prstGeom prst="rect">
            <a:avLst/>
          </a:prstGeom>
        </p:spPr>
      </p:pic>
      <p:sp>
        <p:nvSpPr>
          <p:cNvPr id="7" name="Rectangle 6">
            <a:extLst>
              <a:ext uri="{FF2B5EF4-FFF2-40B4-BE49-F238E27FC236}">
                <a16:creationId xmlns:a16="http://schemas.microsoft.com/office/drawing/2014/main" id="{176CA296-0C7A-A249-A612-C482842D969F}"/>
              </a:ext>
            </a:extLst>
          </p:cNvPr>
          <p:cNvSpPr/>
          <p:nvPr/>
        </p:nvSpPr>
        <p:spPr>
          <a:xfrm>
            <a:off x="6106751" y="3570920"/>
            <a:ext cx="3369732" cy="32076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13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E6F98A-7EA6-4245-BEB1-01889FEDDEDF}"/>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Feature Importance with Gradient Boosting Machines</a:t>
            </a:r>
          </a:p>
        </p:txBody>
      </p:sp>
      <p:sp>
        <p:nvSpPr>
          <p:cNvPr id="3" name="Content Placeholder 3">
            <a:extLst>
              <a:ext uri="{FF2B5EF4-FFF2-40B4-BE49-F238E27FC236}">
                <a16:creationId xmlns:a16="http://schemas.microsoft.com/office/drawing/2014/main" id="{BC767D74-4389-BB4C-9A8F-092AE5653ACA}"/>
              </a:ext>
            </a:extLst>
          </p:cNvPr>
          <p:cNvSpPr txBox="1">
            <a:spLocks/>
          </p:cNvSpPr>
          <p:nvPr/>
        </p:nvSpPr>
        <p:spPr>
          <a:xfrm>
            <a:off x="421041" y="1152881"/>
            <a:ext cx="11427890" cy="3894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t>The following features were used for the other modelling methods</a:t>
            </a:r>
          </a:p>
          <a:p>
            <a:pPr lvl="1">
              <a:lnSpc>
                <a:spcPct val="100000"/>
              </a:lnSpc>
            </a:pPr>
            <a:r>
              <a:rPr lang="en-US" sz="2000" b="1" dirty="0"/>
              <a:t>C – </a:t>
            </a:r>
            <a:r>
              <a:rPr lang="en-US" sz="2000" dirty="0"/>
              <a:t>length of C tract; [3,6]; </a:t>
            </a:r>
            <a:r>
              <a:rPr lang="en-US" sz="2000" dirty="0">
                <a:solidFill>
                  <a:srgbClr val="FF0000"/>
                </a:solidFill>
              </a:rPr>
              <a:t>per sequence the length of the 4 C tracts are equal </a:t>
            </a:r>
          </a:p>
          <a:p>
            <a:pPr lvl="1">
              <a:lnSpc>
                <a:spcPct val="100000"/>
              </a:lnSpc>
            </a:pPr>
            <a:r>
              <a:rPr lang="en-US" sz="2000" b="1" dirty="0"/>
              <a:t>T1 – </a:t>
            </a:r>
            <a:r>
              <a:rPr lang="en-US" sz="2000" dirty="0"/>
              <a:t>length of 1</a:t>
            </a:r>
            <a:r>
              <a:rPr lang="en-US" sz="2000" baseline="30000" dirty="0"/>
              <a:t>st</a:t>
            </a:r>
            <a:r>
              <a:rPr lang="en-US" sz="2000" dirty="0"/>
              <a:t> T loop; [1,6]</a:t>
            </a:r>
          </a:p>
          <a:p>
            <a:pPr lvl="1">
              <a:lnSpc>
                <a:spcPct val="100000"/>
              </a:lnSpc>
            </a:pPr>
            <a:r>
              <a:rPr lang="en-US" sz="2000" b="1" dirty="0"/>
              <a:t>T2 – </a:t>
            </a:r>
            <a:r>
              <a:rPr lang="en-US" sz="2000" dirty="0"/>
              <a:t>length of 2</a:t>
            </a:r>
            <a:r>
              <a:rPr lang="en-US" sz="2000" baseline="30000" dirty="0"/>
              <a:t>nd</a:t>
            </a:r>
            <a:r>
              <a:rPr lang="en-US" sz="2000" dirty="0"/>
              <a:t> T loop; [1,6]</a:t>
            </a:r>
          </a:p>
          <a:p>
            <a:pPr lvl="1">
              <a:lnSpc>
                <a:spcPct val="100000"/>
              </a:lnSpc>
            </a:pPr>
            <a:r>
              <a:rPr lang="en-US" sz="2000" b="1" dirty="0"/>
              <a:t>T3 – </a:t>
            </a:r>
            <a:r>
              <a:rPr lang="en-US" sz="2000" dirty="0"/>
              <a:t>length of 3</a:t>
            </a:r>
            <a:r>
              <a:rPr lang="en-US" sz="2000" baseline="30000" dirty="0"/>
              <a:t>rd</a:t>
            </a:r>
            <a:r>
              <a:rPr lang="en-US" sz="2000" dirty="0"/>
              <a:t> T loop; [1,6]</a:t>
            </a:r>
          </a:p>
          <a:p>
            <a:pPr lvl="1">
              <a:lnSpc>
                <a:spcPct val="100000"/>
              </a:lnSpc>
            </a:pPr>
            <a:r>
              <a:rPr lang="en-US" sz="2000" b="1" dirty="0"/>
              <a:t>length</a:t>
            </a:r>
            <a:r>
              <a:rPr lang="en-US" sz="2000" dirty="0"/>
              <a:t> – total sequence length; [15,36]</a:t>
            </a:r>
          </a:p>
          <a:p>
            <a:pPr>
              <a:lnSpc>
                <a:spcPct val="150000"/>
              </a:lnSpc>
            </a:pPr>
            <a:r>
              <a:rPr lang="en-US" sz="2000" dirty="0"/>
              <a:t>Dependent variable: </a:t>
            </a:r>
            <a:r>
              <a:rPr lang="en-US" sz="2000" b="1" dirty="0" err="1"/>
              <a:t>pHt</a:t>
            </a:r>
            <a:r>
              <a:rPr lang="en-US" sz="2000" dirty="0"/>
              <a:t> [5.96, 6.9]</a:t>
            </a:r>
          </a:p>
          <a:p>
            <a:pPr marL="0" indent="0">
              <a:lnSpc>
                <a:spcPct val="150000"/>
              </a:lnSpc>
              <a:buNone/>
            </a:pPr>
            <a:endParaRPr lang="en-US" sz="2000" dirty="0"/>
          </a:p>
        </p:txBody>
      </p:sp>
      <p:sp>
        <p:nvSpPr>
          <p:cNvPr id="2" name="Rectangle 1"/>
          <p:cNvSpPr/>
          <p:nvPr/>
        </p:nvSpPr>
        <p:spPr>
          <a:xfrm>
            <a:off x="421041" y="785491"/>
            <a:ext cx="4917821" cy="461665"/>
          </a:xfrm>
          <a:prstGeom prst="rect">
            <a:avLst/>
          </a:prstGeom>
        </p:spPr>
        <p:txBody>
          <a:bodyPr wrap="none">
            <a:spAutoFit/>
          </a:bodyPr>
          <a:lstStyle/>
          <a:p>
            <a:r>
              <a:rPr lang="en-US" sz="2400" b="1" dirty="0">
                <a:solidFill>
                  <a:srgbClr val="000090"/>
                </a:solidFill>
                <a:latin typeface="Calibri" panose="020F0502020204030204" pitchFamily="34" charset="0"/>
                <a:ea typeface="+mj-ea"/>
                <a:cs typeface="Calibri" panose="020F0502020204030204" pitchFamily="34" charset="0"/>
              </a:rPr>
              <a:t>Chosen features of </a:t>
            </a:r>
            <a:r>
              <a:rPr lang="en-US" sz="2400" b="1" dirty="0" err="1">
                <a:solidFill>
                  <a:srgbClr val="000090"/>
                </a:solidFill>
                <a:latin typeface="Calibri" panose="020F0502020204030204" pitchFamily="34" charset="0"/>
                <a:ea typeface="+mj-ea"/>
                <a:cs typeface="Calibri" panose="020F0502020204030204" pitchFamily="34" charset="0"/>
              </a:rPr>
              <a:t>i</a:t>
            </a:r>
            <a:r>
              <a:rPr lang="en-US" sz="2400" b="1" dirty="0">
                <a:solidFill>
                  <a:srgbClr val="000090"/>
                </a:solidFill>
                <a:latin typeface="Calibri" panose="020F0502020204030204" pitchFamily="34" charset="0"/>
                <a:ea typeface="+mj-ea"/>
                <a:cs typeface="Calibri" panose="020F0502020204030204" pitchFamily="34" charset="0"/>
              </a:rPr>
              <a:t>-motif sequences</a:t>
            </a:r>
          </a:p>
        </p:txBody>
      </p:sp>
      <p:sp>
        <p:nvSpPr>
          <p:cNvPr id="5" name="TextBox 4">
            <a:extLst>
              <a:ext uri="{FF2B5EF4-FFF2-40B4-BE49-F238E27FC236}">
                <a16:creationId xmlns:a16="http://schemas.microsoft.com/office/drawing/2014/main" id="{C333C7A1-5508-884D-A71E-D3B44B4BE7A3}"/>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err="1">
                <a:solidFill>
                  <a:srgbClr val="FF0000"/>
                </a:solidFill>
              </a:rPr>
              <a:t>pH</a:t>
            </a:r>
            <a:r>
              <a:rPr lang="en-US" sz="3000" b="1" baseline="-25000" dirty="0" err="1">
                <a:solidFill>
                  <a:srgbClr val="FF0000"/>
                </a:solidFill>
              </a:rPr>
              <a:t>t</a:t>
            </a:r>
            <a:endParaRPr lang="en-US" sz="3000" b="1" baseline="-25000" dirty="0">
              <a:solidFill>
                <a:srgbClr val="FF0000"/>
              </a:solidFill>
            </a:endParaRPr>
          </a:p>
        </p:txBody>
      </p:sp>
    </p:spTree>
    <p:extLst>
      <p:ext uri="{BB962C8B-B14F-4D97-AF65-F5344CB8AC3E}">
        <p14:creationId xmlns:p14="http://schemas.microsoft.com/office/powerpoint/2010/main" val="820861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CD52A6-76D7-EF4C-8EC2-2122274739E7}"/>
              </a:ext>
            </a:extLst>
          </p:cNvPr>
          <p:cNvSpPr/>
          <p:nvPr/>
        </p:nvSpPr>
        <p:spPr>
          <a:xfrm>
            <a:off x="7180164" y="954232"/>
            <a:ext cx="1497303" cy="18639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3">
            <a:extLst>
              <a:ext uri="{FF2B5EF4-FFF2-40B4-BE49-F238E27FC236}">
                <a16:creationId xmlns:a16="http://schemas.microsoft.com/office/drawing/2014/main" id="{1E6CA62B-3CAE-4B44-9976-4389A32FEB2E}"/>
              </a:ext>
            </a:extLst>
          </p:cNvPr>
          <p:cNvSpPr txBox="1">
            <a:spLocks/>
          </p:cNvSpPr>
          <p:nvPr/>
        </p:nvSpPr>
        <p:spPr>
          <a:xfrm>
            <a:off x="464073" y="4254464"/>
            <a:ext cx="4494155" cy="466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*No </a:t>
            </a:r>
            <a:r>
              <a:rPr lang="en-US" sz="1200" dirty="0" err="1">
                <a:solidFill>
                  <a:srgbClr val="FF0000"/>
                </a:solidFill>
              </a:rPr>
              <a:t>regularisation</a:t>
            </a:r>
            <a:r>
              <a:rPr lang="en-US" sz="1200" dirty="0">
                <a:solidFill>
                  <a:srgbClr val="FF0000"/>
                </a:solidFill>
              </a:rPr>
              <a:t> (gamma=0, default)</a:t>
            </a:r>
          </a:p>
          <a:p>
            <a:pPr marL="0" indent="0">
              <a:lnSpc>
                <a:spcPct val="100000"/>
              </a:lnSpc>
              <a:spcBef>
                <a:spcPts val="0"/>
              </a:spcBef>
              <a:buNone/>
            </a:pPr>
            <a:r>
              <a:rPr lang="en-US" sz="1200" dirty="0">
                <a:solidFill>
                  <a:srgbClr val="FF0000"/>
                </a:solidFill>
              </a:rPr>
              <a:t>**All features used by every tree (</a:t>
            </a:r>
            <a:r>
              <a:rPr lang="en-US" sz="1200" dirty="0" err="1">
                <a:solidFill>
                  <a:srgbClr val="FF0000"/>
                </a:solidFill>
              </a:rPr>
              <a:t>colsample_bytree</a:t>
            </a:r>
            <a:r>
              <a:rPr lang="en-US" sz="1200" dirty="0">
                <a:solidFill>
                  <a:srgbClr val="FF0000"/>
                </a:solidFill>
              </a:rPr>
              <a:t>=1, default)</a:t>
            </a:r>
          </a:p>
        </p:txBody>
      </p:sp>
      <p:sp>
        <p:nvSpPr>
          <p:cNvPr id="4" name="Title 1">
            <a:extLst>
              <a:ext uri="{FF2B5EF4-FFF2-40B4-BE49-F238E27FC236}">
                <a16:creationId xmlns:a16="http://schemas.microsoft.com/office/drawing/2014/main" id="{DA42929B-5595-2A42-8904-D4D9D2895BA1}"/>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XGBoost</a:t>
            </a:r>
            <a:r>
              <a:rPr lang="en-US" sz="3000" b="1" dirty="0">
                <a:solidFill>
                  <a:srgbClr val="000090"/>
                </a:solidFill>
                <a:latin typeface="Calibri" panose="020F0502020204030204" pitchFamily="34" charset="0"/>
                <a:cs typeface="Calibri" panose="020F0502020204030204" pitchFamily="34" charset="0"/>
              </a:rPr>
              <a:t> Hyperparameter/Architecture </a:t>
            </a:r>
            <a:r>
              <a:rPr lang="en-US" sz="3000" b="1" dirty="0" err="1">
                <a:solidFill>
                  <a:srgbClr val="000090"/>
                </a:solidFill>
                <a:latin typeface="Calibri" panose="020F0502020204030204" pitchFamily="34" charset="0"/>
                <a:cs typeface="Calibri" panose="020F0502020204030204" pitchFamily="34" charset="0"/>
              </a:rPr>
              <a:t>Optimisation</a:t>
            </a:r>
            <a:r>
              <a:rPr lang="en-US" sz="3000" b="1" dirty="0">
                <a:solidFill>
                  <a:srgbClr val="000090"/>
                </a:solidFill>
                <a:latin typeface="Calibri" panose="020F0502020204030204" pitchFamily="34" charset="0"/>
                <a:cs typeface="Calibri" panose="020F0502020204030204" pitchFamily="34" charset="0"/>
              </a:rPr>
              <a:t>  </a:t>
            </a:r>
            <a:r>
              <a:rPr lang="en-US" sz="3000" b="1" dirty="0">
                <a:solidFill>
                  <a:srgbClr val="FF0000"/>
                </a:solidFill>
                <a:latin typeface="Calibri" panose="020F0502020204030204" pitchFamily="34" charset="0"/>
                <a:cs typeface="Calibri" panose="020F0502020204030204" pitchFamily="34" charset="0"/>
              </a:rPr>
              <a:t> </a:t>
            </a:r>
            <a:endParaRPr lang="en-US" sz="3000" b="1" dirty="0">
              <a:solidFill>
                <a:srgbClr val="000090"/>
              </a:solidFill>
              <a:latin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095951D4-B482-6B44-AA7C-E16ACB3A24BF}"/>
              </a:ext>
            </a:extLst>
          </p:cNvPr>
          <p:cNvGraphicFramePr>
            <a:graphicFrameLocks noGrp="1"/>
          </p:cNvGraphicFramePr>
          <p:nvPr>
            <p:extLst>
              <p:ext uri="{D42A27DB-BD31-4B8C-83A1-F6EECF244321}">
                <p14:modId xmlns:p14="http://schemas.microsoft.com/office/powerpoint/2010/main" val="3087366575"/>
              </p:ext>
            </p:extLst>
          </p:nvPr>
        </p:nvGraphicFramePr>
        <p:xfrm>
          <a:off x="603640" y="1816864"/>
          <a:ext cx="3944915" cy="2438400"/>
        </p:xfrm>
        <a:graphic>
          <a:graphicData uri="http://schemas.openxmlformats.org/drawingml/2006/table">
            <a:tbl>
              <a:tblPr firstRow="1" bandRow="1">
                <a:tableStyleId>{7E9639D4-E3E2-4D34-9284-5A2195B3D0D7}</a:tableStyleId>
              </a:tblPr>
              <a:tblGrid>
                <a:gridCol w="1841177">
                  <a:extLst>
                    <a:ext uri="{9D8B030D-6E8A-4147-A177-3AD203B41FA5}">
                      <a16:colId xmlns:a16="http://schemas.microsoft.com/office/drawing/2014/main" val="1193739698"/>
                    </a:ext>
                  </a:extLst>
                </a:gridCol>
                <a:gridCol w="1099031">
                  <a:extLst>
                    <a:ext uri="{9D8B030D-6E8A-4147-A177-3AD203B41FA5}">
                      <a16:colId xmlns:a16="http://schemas.microsoft.com/office/drawing/2014/main" val="2713049253"/>
                    </a:ext>
                  </a:extLst>
                </a:gridCol>
                <a:gridCol w="1004707">
                  <a:extLst>
                    <a:ext uri="{9D8B030D-6E8A-4147-A177-3AD203B41FA5}">
                      <a16:colId xmlns:a16="http://schemas.microsoft.com/office/drawing/2014/main" val="3320873822"/>
                    </a:ext>
                  </a:extLst>
                </a:gridCol>
              </a:tblGrid>
              <a:tr h="230461">
                <a:tc>
                  <a:txBody>
                    <a:bodyPr/>
                    <a:lstStyle/>
                    <a:p>
                      <a:pPr algn="l"/>
                      <a:r>
                        <a:rPr lang="en-US" sz="1400" dirty="0"/>
                        <a:t>Hyperparameter</a:t>
                      </a:r>
                    </a:p>
                  </a:txBody>
                  <a:tcPr/>
                </a:tc>
                <a:tc>
                  <a:txBody>
                    <a:bodyPr/>
                    <a:lstStyle/>
                    <a:p>
                      <a:pPr algn="ctr"/>
                      <a:r>
                        <a:rPr lang="en-US" sz="1400" dirty="0"/>
                        <a:t>All features</a:t>
                      </a:r>
                    </a:p>
                  </a:txBody>
                  <a:tcPr/>
                </a:tc>
                <a:tc>
                  <a:txBody>
                    <a:bodyPr/>
                    <a:lstStyle/>
                    <a:p>
                      <a:pPr algn="ctr"/>
                      <a:r>
                        <a:rPr lang="en-US" sz="1400" dirty="0"/>
                        <a:t>No length</a:t>
                      </a:r>
                    </a:p>
                  </a:txBody>
                  <a:tcPr/>
                </a:tc>
                <a:extLst>
                  <a:ext uri="{0D108BD9-81ED-4DB2-BD59-A6C34878D82A}">
                    <a16:rowId xmlns:a16="http://schemas.microsoft.com/office/drawing/2014/main" val="1396957842"/>
                  </a:ext>
                </a:extLst>
              </a:tr>
              <a:tr h="230461">
                <a:tc>
                  <a:txBody>
                    <a:bodyPr/>
                    <a:lstStyle/>
                    <a:p>
                      <a:pPr algn="l"/>
                      <a:r>
                        <a:rPr lang="en-US" sz="1400" b="1" dirty="0"/>
                        <a:t>eta</a:t>
                      </a:r>
                    </a:p>
                  </a:txBody>
                  <a:tcPr/>
                </a:tc>
                <a:tc>
                  <a:txBody>
                    <a:bodyPr/>
                    <a:lstStyle/>
                    <a:p>
                      <a:pPr algn="ctr"/>
                      <a:r>
                        <a:rPr lang="en-US" sz="1400" dirty="0"/>
                        <a:t>0.01</a:t>
                      </a:r>
                    </a:p>
                  </a:txBody>
                  <a:tcPr/>
                </a:tc>
                <a:tc>
                  <a:txBody>
                    <a:bodyPr/>
                    <a:lstStyle/>
                    <a:p>
                      <a:pPr algn="ctr"/>
                      <a:r>
                        <a:rPr lang="en-US" sz="1400" dirty="0"/>
                        <a:t>0.01</a:t>
                      </a:r>
                    </a:p>
                  </a:txBody>
                  <a:tcPr/>
                </a:tc>
                <a:extLst>
                  <a:ext uri="{0D108BD9-81ED-4DB2-BD59-A6C34878D82A}">
                    <a16:rowId xmlns:a16="http://schemas.microsoft.com/office/drawing/2014/main" val="1585369137"/>
                  </a:ext>
                </a:extLst>
              </a:tr>
              <a:tr h="230461">
                <a:tc>
                  <a:txBody>
                    <a:bodyPr/>
                    <a:lstStyle/>
                    <a:p>
                      <a:pPr algn="l"/>
                      <a:r>
                        <a:rPr lang="en-US" sz="1400" b="1" dirty="0" err="1"/>
                        <a:t>max_depth</a:t>
                      </a:r>
                      <a:endParaRPr lang="en-US" sz="1400" b="1" dirty="0"/>
                    </a:p>
                  </a:txBody>
                  <a:tcPr/>
                </a:tc>
                <a:tc>
                  <a:txBody>
                    <a:bodyPr/>
                    <a:lstStyle/>
                    <a:p>
                      <a:pPr algn="ctr"/>
                      <a:r>
                        <a:rPr lang="en-US" sz="1400" dirty="0"/>
                        <a:t>8</a:t>
                      </a:r>
                    </a:p>
                  </a:txBody>
                  <a:tcPr/>
                </a:tc>
                <a:tc>
                  <a:txBody>
                    <a:bodyPr/>
                    <a:lstStyle/>
                    <a:p>
                      <a:pPr algn="ctr"/>
                      <a:r>
                        <a:rPr lang="en-US" sz="1400" dirty="0"/>
                        <a:t>6</a:t>
                      </a:r>
                    </a:p>
                  </a:txBody>
                  <a:tcPr/>
                </a:tc>
                <a:extLst>
                  <a:ext uri="{0D108BD9-81ED-4DB2-BD59-A6C34878D82A}">
                    <a16:rowId xmlns:a16="http://schemas.microsoft.com/office/drawing/2014/main" val="3275847770"/>
                  </a:ext>
                </a:extLst>
              </a:tr>
              <a:tr h="230461">
                <a:tc>
                  <a:txBody>
                    <a:bodyPr/>
                    <a:lstStyle/>
                    <a:p>
                      <a:pPr algn="l"/>
                      <a:r>
                        <a:rPr lang="en-US" sz="1400" b="1" dirty="0"/>
                        <a:t>Gamma</a:t>
                      </a:r>
                      <a:r>
                        <a:rPr lang="en-US" sz="1400" b="1" dirty="0">
                          <a:solidFill>
                            <a:srgbClr val="C00000"/>
                          </a:solidFill>
                        </a:rPr>
                        <a:t>*</a:t>
                      </a:r>
                    </a:p>
                  </a:txBody>
                  <a:tcPr/>
                </a:tc>
                <a:tc>
                  <a:txBody>
                    <a:bodyPr/>
                    <a:lstStyle/>
                    <a:p>
                      <a:pPr algn="ctr"/>
                      <a:r>
                        <a:rPr lang="en-US" sz="1400" dirty="0"/>
                        <a:t>0</a:t>
                      </a:r>
                    </a:p>
                  </a:txBody>
                  <a:tcPr/>
                </a:tc>
                <a:tc>
                  <a:txBody>
                    <a:bodyPr/>
                    <a:lstStyle/>
                    <a:p>
                      <a:pPr algn="ctr"/>
                      <a:r>
                        <a:rPr lang="en-US" sz="1400" dirty="0"/>
                        <a:t>0</a:t>
                      </a:r>
                    </a:p>
                  </a:txBody>
                  <a:tcPr/>
                </a:tc>
                <a:extLst>
                  <a:ext uri="{0D108BD9-81ED-4DB2-BD59-A6C34878D82A}">
                    <a16:rowId xmlns:a16="http://schemas.microsoft.com/office/drawing/2014/main" val="3297366288"/>
                  </a:ext>
                </a:extLst>
              </a:tr>
              <a:tr h="264828">
                <a:tc>
                  <a:txBody>
                    <a:bodyPr/>
                    <a:lstStyle/>
                    <a:p>
                      <a:pPr algn="l"/>
                      <a:r>
                        <a:rPr lang="en-US" sz="1400" b="1" dirty="0" err="1"/>
                        <a:t>colsample_bytree</a:t>
                      </a:r>
                      <a:r>
                        <a:rPr lang="en-US" sz="1400" b="1" dirty="0">
                          <a:solidFill>
                            <a:srgbClr val="C00000"/>
                          </a:solidFill>
                        </a:rPr>
                        <a:t>**</a:t>
                      </a:r>
                    </a:p>
                  </a:txBody>
                  <a:tcPr/>
                </a:tc>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3563384249"/>
                  </a:ext>
                </a:extLst>
              </a:tr>
              <a:tr h="230461">
                <a:tc>
                  <a:txBody>
                    <a:bodyPr/>
                    <a:lstStyle/>
                    <a:p>
                      <a:pPr algn="l"/>
                      <a:r>
                        <a:rPr lang="en-US" sz="1400" b="1" dirty="0" err="1"/>
                        <a:t>min_child_weight</a:t>
                      </a:r>
                      <a:endParaRPr lang="en-US" sz="1400" b="1" dirty="0"/>
                    </a:p>
                  </a:txBody>
                  <a:tcPr/>
                </a:tc>
                <a:tc>
                  <a:txBody>
                    <a:bodyPr/>
                    <a:lstStyle/>
                    <a:p>
                      <a:pPr algn="ctr"/>
                      <a:r>
                        <a:rPr lang="en-US" sz="1400" dirty="0"/>
                        <a:t>3</a:t>
                      </a:r>
                    </a:p>
                  </a:txBody>
                  <a:tcPr/>
                </a:tc>
                <a:tc>
                  <a:txBody>
                    <a:bodyPr/>
                    <a:lstStyle/>
                    <a:p>
                      <a:pPr algn="ctr"/>
                      <a:r>
                        <a:rPr lang="en-US" sz="1400" dirty="0"/>
                        <a:t>10</a:t>
                      </a:r>
                    </a:p>
                  </a:txBody>
                  <a:tcPr/>
                </a:tc>
                <a:extLst>
                  <a:ext uri="{0D108BD9-81ED-4DB2-BD59-A6C34878D82A}">
                    <a16:rowId xmlns:a16="http://schemas.microsoft.com/office/drawing/2014/main" val="3516134267"/>
                  </a:ext>
                </a:extLst>
              </a:tr>
              <a:tr h="230461">
                <a:tc>
                  <a:txBody>
                    <a:bodyPr/>
                    <a:lstStyle/>
                    <a:p>
                      <a:pPr algn="l"/>
                      <a:r>
                        <a:rPr lang="en-US" sz="1400" b="1" dirty="0"/>
                        <a:t>subsample</a:t>
                      </a:r>
                    </a:p>
                  </a:txBody>
                  <a:tcPr/>
                </a:tc>
                <a:tc>
                  <a:txBody>
                    <a:bodyPr/>
                    <a:lstStyle/>
                    <a:p>
                      <a:pPr algn="ctr"/>
                      <a:r>
                        <a:rPr lang="en-US" sz="1400" dirty="0"/>
                        <a:t>0.6</a:t>
                      </a:r>
                    </a:p>
                  </a:txBody>
                  <a:tcPr/>
                </a:tc>
                <a:tc>
                  <a:txBody>
                    <a:bodyPr/>
                    <a:lstStyle/>
                    <a:p>
                      <a:pPr algn="ctr"/>
                      <a:r>
                        <a:rPr lang="en-US" sz="1400" dirty="0"/>
                        <a:t>0.6</a:t>
                      </a:r>
                    </a:p>
                  </a:txBody>
                  <a:tcPr/>
                </a:tc>
                <a:extLst>
                  <a:ext uri="{0D108BD9-81ED-4DB2-BD59-A6C34878D82A}">
                    <a16:rowId xmlns:a16="http://schemas.microsoft.com/office/drawing/2014/main" val="659035071"/>
                  </a:ext>
                </a:extLst>
              </a:tr>
              <a:tr h="230461">
                <a:tc>
                  <a:txBody>
                    <a:bodyPr/>
                    <a:lstStyle/>
                    <a:p>
                      <a:pPr algn="l"/>
                      <a:r>
                        <a:rPr lang="en-US" sz="1400" b="1" dirty="0" err="1"/>
                        <a:t>nrounds</a:t>
                      </a:r>
                      <a:endParaRPr lang="en-US" sz="1400" b="1" dirty="0"/>
                    </a:p>
                  </a:txBody>
                  <a:tcPr/>
                </a:tc>
                <a:tc>
                  <a:txBody>
                    <a:bodyPr/>
                    <a:lstStyle/>
                    <a:p>
                      <a:pPr algn="ctr"/>
                      <a:r>
                        <a:rPr lang="en-US" sz="1400" dirty="0"/>
                        <a:t>750</a:t>
                      </a:r>
                    </a:p>
                  </a:txBody>
                  <a:tcPr/>
                </a:tc>
                <a:tc>
                  <a:txBody>
                    <a:bodyPr/>
                    <a:lstStyle/>
                    <a:p>
                      <a:pPr algn="ctr"/>
                      <a:r>
                        <a:rPr lang="en-US" sz="1400" dirty="0"/>
                        <a:t>1500</a:t>
                      </a:r>
                    </a:p>
                  </a:txBody>
                  <a:tcPr/>
                </a:tc>
                <a:extLst>
                  <a:ext uri="{0D108BD9-81ED-4DB2-BD59-A6C34878D82A}">
                    <a16:rowId xmlns:a16="http://schemas.microsoft.com/office/drawing/2014/main" val="1992863124"/>
                  </a:ext>
                </a:extLst>
              </a:tr>
            </a:tbl>
          </a:graphicData>
        </a:graphic>
      </p:graphicFrame>
      <p:sp>
        <p:nvSpPr>
          <p:cNvPr id="12" name="Content Placeholder 3">
            <a:extLst>
              <a:ext uri="{FF2B5EF4-FFF2-40B4-BE49-F238E27FC236}">
                <a16:creationId xmlns:a16="http://schemas.microsoft.com/office/drawing/2014/main" id="{727349CB-A821-A84C-BCF1-94D469CE0A8F}"/>
              </a:ext>
            </a:extLst>
          </p:cNvPr>
          <p:cNvSpPr txBox="1">
            <a:spLocks/>
          </p:cNvSpPr>
          <p:nvPr/>
        </p:nvSpPr>
        <p:spPr>
          <a:xfrm>
            <a:off x="485546" y="1576871"/>
            <a:ext cx="3258842" cy="2813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t>Hyperparameter of optimal model architecture</a:t>
            </a:r>
          </a:p>
        </p:txBody>
      </p:sp>
      <p:sp>
        <p:nvSpPr>
          <p:cNvPr id="14" name="Content Placeholder 3">
            <a:extLst>
              <a:ext uri="{FF2B5EF4-FFF2-40B4-BE49-F238E27FC236}">
                <a16:creationId xmlns:a16="http://schemas.microsoft.com/office/drawing/2014/main" id="{2F4BD02D-1DD6-8E45-B221-BC7FD2C55DF6}"/>
              </a:ext>
            </a:extLst>
          </p:cNvPr>
          <p:cNvSpPr txBox="1">
            <a:spLocks/>
          </p:cNvSpPr>
          <p:nvPr/>
        </p:nvSpPr>
        <p:spPr>
          <a:xfrm>
            <a:off x="425867" y="833354"/>
            <a:ext cx="5264923" cy="790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GB" sz="2000" dirty="0"/>
              <a:t>All 196 sequences were used for this step.</a:t>
            </a:r>
          </a:p>
          <a:p>
            <a:pPr marL="0">
              <a:spcBef>
                <a:spcPts val="0"/>
              </a:spcBef>
            </a:pPr>
            <a:r>
              <a:rPr lang="en-GB" sz="2000" dirty="0"/>
              <a:t>Features: C, T1, T2, T3, length </a:t>
            </a:r>
            <a:endParaRPr lang="en-US" sz="2000" dirty="0"/>
          </a:p>
        </p:txBody>
      </p:sp>
      <p:pic>
        <p:nvPicPr>
          <p:cNvPr id="3" name="Picture 2">
            <a:extLst>
              <a:ext uri="{FF2B5EF4-FFF2-40B4-BE49-F238E27FC236}">
                <a16:creationId xmlns:a16="http://schemas.microsoft.com/office/drawing/2014/main" id="{FECF9F80-5556-1D44-9509-F364BA21523A}"/>
              </a:ext>
            </a:extLst>
          </p:cNvPr>
          <p:cNvPicPr>
            <a:picLocks noChangeAspect="1"/>
          </p:cNvPicPr>
          <p:nvPr/>
        </p:nvPicPr>
        <p:blipFill rotWithShape="1">
          <a:blip r:embed="rId3"/>
          <a:srcRect t="13915" b="12151"/>
          <a:stretch/>
        </p:blipFill>
        <p:spPr>
          <a:xfrm>
            <a:off x="5369509" y="633941"/>
            <a:ext cx="6241160" cy="6152477"/>
          </a:xfrm>
          <a:prstGeom prst="rect">
            <a:avLst/>
          </a:prstGeom>
        </p:spPr>
      </p:pic>
      <p:sp>
        <p:nvSpPr>
          <p:cNvPr id="16" name="Rectangle 15">
            <a:extLst>
              <a:ext uri="{FF2B5EF4-FFF2-40B4-BE49-F238E27FC236}">
                <a16:creationId xmlns:a16="http://schemas.microsoft.com/office/drawing/2014/main" id="{D6D7BF90-8A8E-3143-AFCE-7F189E2D7618}"/>
              </a:ext>
            </a:extLst>
          </p:cNvPr>
          <p:cNvSpPr/>
          <p:nvPr/>
        </p:nvSpPr>
        <p:spPr>
          <a:xfrm>
            <a:off x="5682861" y="926239"/>
            <a:ext cx="1497303" cy="18639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B5E411-E3F9-2049-ABDD-72E7691831E4}"/>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err="1">
                <a:solidFill>
                  <a:srgbClr val="FF0000"/>
                </a:solidFill>
              </a:rPr>
              <a:t>pH</a:t>
            </a:r>
            <a:r>
              <a:rPr lang="en-US" sz="3000" b="1" baseline="-25000" dirty="0" err="1">
                <a:solidFill>
                  <a:srgbClr val="FF0000"/>
                </a:solidFill>
              </a:rPr>
              <a:t>t</a:t>
            </a:r>
            <a:endParaRPr lang="en-US" sz="3000" b="1" baseline="-25000" dirty="0">
              <a:solidFill>
                <a:srgbClr val="FF0000"/>
              </a:solidFill>
            </a:endParaRPr>
          </a:p>
        </p:txBody>
      </p:sp>
    </p:spTree>
    <p:extLst>
      <p:ext uri="{BB962C8B-B14F-4D97-AF65-F5344CB8AC3E}">
        <p14:creationId xmlns:p14="http://schemas.microsoft.com/office/powerpoint/2010/main" val="251742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B61FB5-1FAF-984D-A42B-4580624C9359}"/>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XGBoost</a:t>
            </a:r>
            <a:r>
              <a:rPr lang="en-US" sz="3000" b="1" dirty="0">
                <a:solidFill>
                  <a:srgbClr val="000090"/>
                </a:solidFill>
                <a:latin typeface="Calibri" panose="020F0502020204030204" pitchFamily="34" charset="0"/>
                <a:cs typeface="Calibri" panose="020F0502020204030204" pitchFamily="34" charset="0"/>
              </a:rPr>
              <a:t> (Re)training, Performance and Feature Importance </a:t>
            </a:r>
          </a:p>
        </p:txBody>
      </p:sp>
      <p:graphicFrame>
        <p:nvGraphicFramePr>
          <p:cNvPr id="14" name="Table 13">
            <a:extLst>
              <a:ext uri="{FF2B5EF4-FFF2-40B4-BE49-F238E27FC236}">
                <a16:creationId xmlns:a16="http://schemas.microsoft.com/office/drawing/2014/main" id="{3A64D544-C6F9-174C-9971-617C73402DE2}"/>
              </a:ext>
            </a:extLst>
          </p:cNvPr>
          <p:cNvGraphicFramePr>
            <a:graphicFrameLocks noGrp="1"/>
          </p:cNvGraphicFramePr>
          <p:nvPr>
            <p:extLst>
              <p:ext uri="{D42A27DB-BD31-4B8C-83A1-F6EECF244321}">
                <p14:modId xmlns:p14="http://schemas.microsoft.com/office/powerpoint/2010/main" val="1979134741"/>
              </p:ext>
            </p:extLst>
          </p:nvPr>
        </p:nvGraphicFramePr>
        <p:xfrm>
          <a:off x="515938" y="3949747"/>
          <a:ext cx="1852124" cy="1566553"/>
        </p:xfrm>
        <a:graphic>
          <a:graphicData uri="http://schemas.openxmlformats.org/drawingml/2006/table">
            <a:tbl>
              <a:tblPr firstRow="1" bandRow="1">
                <a:tableStyleId>{7E9639D4-E3E2-4D34-9284-5A2195B3D0D7}</a:tableStyleId>
              </a:tblPr>
              <a:tblGrid>
                <a:gridCol w="654573">
                  <a:extLst>
                    <a:ext uri="{9D8B030D-6E8A-4147-A177-3AD203B41FA5}">
                      <a16:colId xmlns:a16="http://schemas.microsoft.com/office/drawing/2014/main" val="1193739698"/>
                    </a:ext>
                  </a:extLst>
                </a:gridCol>
                <a:gridCol w="1197551">
                  <a:extLst>
                    <a:ext uri="{9D8B030D-6E8A-4147-A177-3AD203B41FA5}">
                      <a16:colId xmlns:a16="http://schemas.microsoft.com/office/drawing/2014/main" val="2713049253"/>
                    </a:ext>
                  </a:extLst>
                </a:gridCol>
              </a:tblGrid>
              <a:tr h="271153">
                <a:tc>
                  <a:txBody>
                    <a:bodyPr/>
                    <a:lstStyle/>
                    <a:p>
                      <a:pPr algn="ctr"/>
                      <a:r>
                        <a:rPr lang="en-US" sz="1100" dirty="0">
                          <a:latin typeface="Calibri" panose="020F0502020204030204" pitchFamily="34" charset="0"/>
                          <a:cs typeface="Calibri" panose="020F0502020204030204" pitchFamily="34" charset="0"/>
                        </a:rPr>
                        <a:t>Feature</a:t>
                      </a:r>
                    </a:p>
                  </a:txBody>
                  <a:tcPr/>
                </a:tc>
                <a:tc>
                  <a:txBody>
                    <a:bodyPr/>
                    <a:lstStyle/>
                    <a:p>
                      <a:pPr algn="ctr"/>
                      <a:r>
                        <a:rPr lang="en-US" sz="1100" dirty="0"/>
                        <a:t>All features</a:t>
                      </a:r>
                    </a:p>
                  </a:txBody>
                  <a:tcPr/>
                </a:tc>
                <a:extLst>
                  <a:ext uri="{0D108BD9-81ED-4DB2-BD59-A6C34878D82A}">
                    <a16:rowId xmlns:a16="http://schemas.microsoft.com/office/drawing/2014/main" val="1396957842"/>
                  </a:ext>
                </a:extLst>
              </a:tr>
              <a:tr h="192067">
                <a:tc>
                  <a:txBody>
                    <a:bodyPr/>
                    <a:lstStyle/>
                    <a:p>
                      <a:pPr algn="ctr"/>
                      <a:r>
                        <a:rPr lang="en-US" sz="1100" b="1" dirty="0">
                          <a:latin typeface="Calibri" panose="020F0502020204030204" pitchFamily="34" charset="0"/>
                          <a:cs typeface="Calibri" panose="020F0502020204030204" pitchFamily="34" charset="0"/>
                        </a:rPr>
                        <a:t>C</a:t>
                      </a:r>
                    </a:p>
                  </a:txBody>
                  <a:tcPr/>
                </a:tc>
                <a:tc>
                  <a:txBody>
                    <a:bodyPr/>
                    <a:lstStyle/>
                    <a:p>
                      <a:pPr algn="ctr"/>
                      <a:r>
                        <a:rPr lang="en-US" sz="1100" dirty="0">
                          <a:latin typeface="Calibri" panose="020F0502020204030204" pitchFamily="34" charset="0"/>
                          <a:cs typeface="Calibri" panose="020F0502020204030204" pitchFamily="34" charset="0"/>
                        </a:rPr>
                        <a:t>100</a:t>
                      </a:r>
                    </a:p>
                  </a:txBody>
                  <a:tcPr/>
                </a:tc>
                <a:extLst>
                  <a:ext uri="{0D108BD9-81ED-4DB2-BD59-A6C34878D82A}">
                    <a16:rowId xmlns:a16="http://schemas.microsoft.com/office/drawing/2014/main" val="1585369137"/>
                  </a:ext>
                </a:extLst>
              </a:tr>
              <a:tr h="192067">
                <a:tc>
                  <a:txBody>
                    <a:bodyPr/>
                    <a:lstStyle/>
                    <a:p>
                      <a:pPr algn="ctr"/>
                      <a:r>
                        <a:rPr lang="en-US" sz="1100" b="1" dirty="0">
                          <a:latin typeface="Calibri" panose="020F0502020204030204" pitchFamily="34" charset="0"/>
                          <a:cs typeface="Calibri" panose="020F0502020204030204" pitchFamily="34" charset="0"/>
                        </a:rPr>
                        <a:t>length</a:t>
                      </a:r>
                    </a:p>
                  </a:txBody>
                  <a:tcPr>
                    <a:noFill/>
                  </a:tcPr>
                </a:tc>
                <a:tc>
                  <a:txBody>
                    <a:bodyPr/>
                    <a:lstStyle/>
                    <a:p>
                      <a:pPr algn="ctr"/>
                      <a:r>
                        <a:rPr lang="en-GB" sz="1100" dirty="0">
                          <a:effectLst/>
                          <a:latin typeface="Calibri" panose="020F0502020204030204" pitchFamily="34" charset="0"/>
                          <a:cs typeface="Calibri" panose="020F0502020204030204" pitchFamily="34" charset="0"/>
                        </a:rPr>
                        <a:t>53.124830</a:t>
                      </a:r>
                    </a:p>
                  </a:txBody>
                  <a:tcPr>
                    <a:noFill/>
                  </a:tcPr>
                </a:tc>
                <a:extLst>
                  <a:ext uri="{0D108BD9-81ED-4DB2-BD59-A6C34878D82A}">
                    <a16:rowId xmlns:a16="http://schemas.microsoft.com/office/drawing/2014/main" val="3275847770"/>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T1</a:t>
                      </a:r>
                    </a:p>
                  </a:txBody>
                  <a:tcPr>
                    <a:noFill/>
                  </a:tcPr>
                </a:tc>
                <a:tc>
                  <a:txBody>
                    <a:bodyPr/>
                    <a:lstStyle/>
                    <a:p>
                      <a:pPr algn="ctr"/>
                      <a:r>
                        <a:rPr lang="en-GB" sz="1100" dirty="0">
                          <a:effectLst/>
                          <a:latin typeface="Calibri" panose="020F0502020204030204" pitchFamily="34" charset="0"/>
                          <a:cs typeface="Calibri" panose="020F0502020204030204" pitchFamily="34" charset="0"/>
                        </a:rPr>
                        <a:t>11.133761</a:t>
                      </a:r>
                    </a:p>
                  </a:txBody>
                  <a:tcPr>
                    <a:noFill/>
                  </a:tcPr>
                </a:tc>
                <a:extLst>
                  <a:ext uri="{0D108BD9-81ED-4DB2-BD59-A6C34878D82A}">
                    <a16:rowId xmlns:a16="http://schemas.microsoft.com/office/drawing/2014/main" val="3297366288"/>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T3</a:t>
                      </a:r>
                    </a:p>
                  </a:txBody>
                  <a:tcPr/>
                </a:tc>
                <a:tc>
                  <a:txBody>
                    <a:bodyPr/>
                    <a:lstStyle/>
                    <a:p>
                      <a:pPr algn="ctr"/>
                      <a:r>
                        <a:rPr lang="en-GB" sz="1100" dirty="0">
                          <a:effectLst/>
                          <a:latin typeface="Calibri" panose="020F0502020204030204" pitchFamily="34" charset="0"/>
                          <a:cs typeface="Calibri" panose="020F0502020204030204" pitchFamily="34" charset="0"/>
                        </a:rPr>
                        <a:t>10.844397</a:t>
                      </a:r>
                    </a:p>
                  </a:txBody>
                  <a:tcPr/>
                </a:tc>
                <a:extLst>
                  <a:ext uri="{0D108BD9-81ED-4DB2-BD59-A6C34878D82A}">
                    <a16:rowId xmlns:a16="http://schemas.microsoft.com/office/drawing/2014/main" val="3563384249"/>
                  </a:ext>
                </a:extLst>
              </a:tr>
              <a:tr h="192067">
                <a:tc>
                  <a:txBody>
                    <a:bodyPr/>
                    <a:lstStyle/>
                    <a:p>
                      <a:pPr algn="ctr"/>
                      <a:r>
                        <a:rPr lang="en-US" sz="1100" b="1" dirty="0">
                          <a:latin typeface="Calibri" panose="020F0502020204030204" pitchFamily="34" charset="0"/>
                          <a:cs typeface="Calibri" panose="020F0502020204030204" pitchFamily="34" charset="0"/>
                        </a:rPr>
                        <a:t>T2</a:t>
                      </a:r>
                    </a:p>
                  </a:txBody>
                  <a:tcPr/>
                </a:tc>
                <a:tc>
                  <a:txBody>
                    <a:bodyPr/>
                    <a:lstStyle/>
                    <a:p>
                      <a:pPr algn="ctr"/>
                      <a:r>
                        <a:rPr lang="en-GB" sz="1100" dirty="0">
                          <a:effectLst/>
                          <a:latin typeface="Calibri" panose="020F0502020204030204" pitchFamily="34" charset="0"/>
                          <a:cs typeface="Calibri" panose="020F0502020204030204" pitchFamily="34" charset="0"/>
                        </a:rPr>
                        <a:t>8.921195</a:t>
                      </a:r>
                    </a:p>
                  </a:txBody>
                  <a:tcPr/>
                </a:tc>
                <a:extLst>
                  <a:ext uri="{0D108BD9-81ED-4DB2-BD59-A6C34878D82A}">
                    <a16:rowId xmlns:a16="http://schemas.microsoft.com/office/drawing/2014/main" val="3516134267"/>
                  </a:ext>
                </a:extLst>
              </a:tr>
            </a:tbl>
          </a:graphicData>
        </a:graphic>
      </p:graphicFrame>
      <p:sp>
        <p:nvSpPr>
          <p:cNvPr id="20" name="Content Placeholder 3">
            <a:extLst>
              <a:ext uri="{FF2B5EF4-FFF2-40B4-BE49-F238E27FC236}">
                <a16:creationId xmlns:a16="http://schemas.microsoft.com/office/drawing/2014/main" id="{CBD826CD-7586-D44A-818F-30E4EFEE2D4F}"/>
              </a:ext>
            </a:extLst>
          </p:cNvPr>
          <p:cNvSpPr txBox="1">
            <a:spLocks/>
          </p:cNvSpPr>
          <p:nvPr/>
        </p:nvSpPr>
        <p:spPr>
          <a:xfrm>
            <a:off x="425573" y="830037"/>
            <a:ext cx="10602033" cy="6862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Using the identified optimal hyperparameters, the model was tuned using 80% of data for training (randomly chosen). The retrained </a:t>
            </a:r>
            <a:r>
              <a:rPr lang="en-US" sz="2000" dirty="0"/>
              <a:t>model was then tested on remaining 20%.</a:t>
            </a:r>
            <a:endParaRPr lang="en-GB" sz="2000" dirty="0"/>
          </a:p>
        </p:txBody>
      </p:sp>
      <p:graphicFrame>
        <p:nvGraphicFramePr>
          <p:cNvPr id="10" name="Table 9">
            <a:extLst>
              <a:ext uri="{FF2B5EF4-FFF2-40B4-BE49-F238E27FC236}">
                <a16:creationId xmlns:a16="http://schemas.microsoft.com/office/drawing/2014/main" id="{9BD5FCDE-E99A-BE4C-A24C-2FC903144AEF}"/>
              </a:ext>
            </a:extLst>
          </p:cNvPr>
          <p:cNvGraphicFramePr>
            <a:graphicFrameLocks noGrp="1"/>
          </p:cNvGraphicFramePr>
          <p:nvPr>
            <p:extLst>
              <p:ext uri="{D42A27DB-BD31-4B8C-83A1-F6EECF244321}">
                <p14:modId xmlns:p14="http://schemas.microsoft.com/office/powerpoint/2010/main" val="2106925563"/>
              </p:ext>
            </p:extLst>
          </p:nvPr>
        </p:nvGraphicFramePr>
        <p:xfrm>
          <a:off x="515938" y="1904539"/>
          <a:ext cx="3773988" cy="1828800"/>
        </p:xfrm>
        <a:graphic>
          <a:graphicData uri="http://schemas.openxmlformats.org/drawingml/2006/table">
            <a:tbl>
              <a:tblPr firstRow="1" bandRow="1">
                <a:tableStyleId>{7E9639D4-E3E2-4D34-9284-5A2195B3D0D7}</a:tableStyleId>
              </a:tblPr>
              <a:tblGrid>
                <a:gridCol w="1216544">
                  <a:extLst>
                    <a:ext uri="{9D8B030D-6E8A-4147-A177-3AD203B41FA5}">
                      <a16:colId xmlns:a16="http://schemas.microsoft.com/office/drawing/2014/main" val="1193739698"/>
                    </a:ext>
                  </a:extLst>
                </a:gridCol>
                <a:gridCol w="1278722">
                  <a:extLst>
                    <a:ext uri="{9D8B030D-6E8A-4147-A177-3AD203B41FA5}">
                      <a16:colId xmlns:a16="http://schemas.microsoft.com/office/drawing/2014/main" val="2713049253"/>
                    </a:ext>
                  </a:extLst>
                </a:gridCol>
                <a:gridCol w="1278722">
                  <a:extLst>
                    <a:ext uri="{9D8B030D-6E8A-4147-A177-3AD203B41FA5}">
                      <a16:colId xmlns:a16="http://schemas.microsoft.com/office/drawing/2014/main" val="1687008141"/>
                    </a:ext>
                  </a:extLst>
                </a:gridCol>
              </a:tblGrid>
              <a:tr h="189869">
                <a:tc>
                  <a:txBody>
                    <a:bodyPr/>
                    <a:lstStyle/>
                    <a:p>
                      <a:pPr algn="l"/>
                      <a:r>
                        <a:rPr lang="en-US" sz="1200" dirty="0"/>
                        <a:t>Metric</a:t>
                      </a:r>
                    </a:p>
                  </a:txBody>
                  <a:tcPr/>
                </a:tc>
                <a:tc>
                  <a:txBody>
                    <a:bodyPr/>
                    <a:lstStyle/>
                    <a:p>
                      <a:pPr algn="ctr"/>
                      <a:r>
                        <a:rPr lang="en-US" sz="1200" dirty="0"/>
                        <a:t>All features</a:t>
                      </a:r>
                    </a:p>
                  </a:txBody>
                  <a:tcPr/>
                </a:tc>
                <a:tc>
                  <a:txBody>
                    <a:bodyPr/>
                    <a:lstStyle/>
                    <a:p>
                      <a:pPr algn="ctr"/>
                      <a:r>
                        <a:rPr lang="en-US" sz="1200" dirty="0"/>
                        <a:t>No length</a:t>
                      </a:r>
                    </a:p>
                  </a:txBody>
                  <a:tcPr/>
                </a:tc>
                <a:extLst>
                  <a:ext uri="{0D108BD9-81ED-4DB2-BD59-A6C34878D82A}">
                    <a16:rowId xmlns:a16="http://schemas.microsoft.com/office/drawing/2014/main" val="1396957842"/>
                  </a:ext>
                </a:extLst>
              </a:tr>
              <a:tr h="179320">
                <a:tc>
                  <a:txBody>
                    <a:bodyPr/>
                    <a:lstStyle/>
                    <a:p>
                      <a:pPr algn="l"/>
                      <a:r>
                        <a:rPr lang="en-US" sz="1100" b="1" dirty="0"/>
                        <a:t>RMSE</a:t>
                      </a:r>
                    </a:p>
                  </a:txBody>
                  <a:tcPr/>
                </a:tc>
                <a:tc>
                  <a:txBody>
                    <a:bodyPr/>
                    <a:lstStyle/>
                    <a:p>
                      <a:pPr algn="ctr"/>
                      <a:r>
                        <a:rPr lang="en-US" sz="1100" dirty="0"/>
                        <a:t>0.05632807</a:t>
                      </a:r>
                    </a:p>
                  </a:txBody>
                  <a:tcPr/>
                </a:tc>
                <a:tc>
                  <a:txBody>
                    <a:bodyPr/>
                    <a:lstStyle/>
                    <a:p>
                      <a:pPr algn="ctr"/>
                      <a:r>
                        <a:rPr lang="en-US" sz="1100" dirty="0"/>
                        <a:t>0.05399737</a:t>
                      </a:r>
                    </a:p>
                  </a:txBody>
                  <a:tcPr/>
                </a:tc>
                <a:extLst>
                  <a:ext uri="{0D108BD9-81ED-4DB2-BD59-A6C34878D82A}">
                    <a16:rowId xmlns:a16="http://schemas.microsoft.com/office/drawing/2014/main" val="1585369137"/>
                  </a:ext>
                </a:extLst>
              </a:tr>
              <a:tr h="179320">
                <a:tc>
                  <a:txBody>
                    <a:bodyPr/>
                    <a:lstStyle/>
                    <a:p>
                      <a:pPr algn="l"/>
                      <a:r>
                        <a:rPr lang="en-US" sz="1100" b="1" dirty="0"/>
                        <a:t>r</a:t>
                      </a:r>
                      <a:r>
                        <a:rPr lang="en-US" sz="1100" b="1" baseline="30000" dirty="0"/>
                        <a:t>2</a:t>
                      </a:r>
                      <a:endParaRPr lang="en-US" sz="1100" b="1" dirty="0"/>
                    </a:p>
                  </a:txBody>
                  <a:tcPr/>
                </a:tc>
                <a:tc>
                  <a:txBody>
                    <a:bodyPr/>
                    <a:lstStyle/>
                    <a:p>
                      <a:pPr algn="ctr"/>
                      <a:r>
                        <a:rPr lang="en-US" sz="1100" dirty="0"/>
                        <a:t>0.9424578 </a:t>
                      </a:r>
                    </a:p>
                  </a:txBody>
                  <a:tcPr/>
                </a:tc>
                <a:tc>
                  <a:txBody>
                    <a:bodyPr/>
                    <a:lstStyle/>
                    <a:p>
                      <a:pPr algn="ctr"/>
                      <a:r>
                        <a:rPr lang="en-US" sz="1100" dirty="0"/>
                        <a:t>0.9464987</a:t>
                      </a:r>
                    </a:p>
                  </a:txBody>
                  <a:tcPr/>
                </a:tc>
                <a:extLst>
                  <a:ext uri="{0D108BD9-81ED-4DB2-BD59-A6C34878D82A}">
                    <a16:rowId xmlns:a16="http://schemas.microsoft.com/office/drawing/2014/main" val="3275847770"/>
                  </a:ext>
                </a:extLst>
              </a:tr>
              <a:tr h="179320">
                <a:tc>
                  <a:txBody>
                    <a:bodyPr/>
                    <a:lstStyle/>
                    <a:p>
                      <a:pPr algn="l"/>
                      <a:r>
                        <a:rPr lang="en-US" sz="1100" b="1" dirty="0"/>
                        <a:t>MAE</a:t>
                      </a:r>
                    </a:p>
                  </a:txBody>
                  <a:tcPr/>
                </a:tc>
                <a:tc>
                  <a:txBody>
                    <a:bodyPr/>
                    <a:lstStyle/>
                    <a:p>
                      <a:pPr algn="ctr"/>
                      <a:r>
                        <a:rPr lang="en-US" sz="1100" dirty="0"/>
                        <a:t>0.04353706</a:t>
                      </a:r>
                    </a:p>
                  </a:txBody>
                  <a:tcPr/>
                </a:tc>
                <a:tc>
                  <a:txBody>
                    <a:bodyPr/>
                    <a:lstStyle/>
                    <a:p>
                      <a:pPr algn="ctr"/>
                      <a:r>
                        <a:rPr lang="en-US" sz="1100" dirty="0"/>
                        <a:t>0.04250962</a:t>
                      </a:r>
                    </a:p>
                  </a:txBody>
                  <a:tcPr/>
                </a:tc>
                <a:extLst>
                  <a:ext uri="{0D108BD9-81ED-4DB2-BD59-A6C34878D82A}">
                    <a16:rowId xmlns:a16="http://schemas.microsoft.com/office/drawing/2014/main" val="3297366288"/>
                  </a:ext>
                </a:extLst>
              </a:tr>
              <a:tr h="179320">
                <a:tc>
                  <a:txBody>
                    <a:bodyPr/>
                    <a:lstStyle/>
                    <a:p>
                      <a:pPr algn="l"/>
                      <a:r>
                        <a:rPr lang="en-US" sz="1100" b="1" dirty="0"/>
                        <a:t>RMSESD</a:t>
                      </a:r>
                    </a:p>
                  </a:txBody>
                  <a:tcPr/>
                </a:tc>
                <a:tc>
                  <a:txBody>
                    <a:bodyPr/>
                    <a:lstStyle/>
                    <a:p>
                      <a:pPr algn="ctr"/>
                      <a:r>
                        <a:rPr lang="en-US" sz="1100" dirty="0"/>
                        <a:t>0.008222115</a:t>
                      </a:r>
                    </a:p>
                  </a:txBody>
                  <a:tcPr/>
                </a:tc>
                <a:tc>
                  <a:txBody>
                    <a:bodyPr/>
                    <a:lstStyle/>
                    <a:p>
                      <a:pPr algn="ctr"/>
                      <a:r>
                        <a:rPr lang="en-US" sz="1100" dirty="0"/>
                        <a:t>0.007408617</a:t>
                      </a:r>
                    </a:p>
                  </a:txBody>
                  <a:tcPr/>
                </a:tc>
                <a:extLst>
                  <a:ext uri="{0D108BD9-81ED-4DB2-BD59-A6C34878D82A}">
                    <a16:rowId xmlns:a16="http://schemas.microsoft.com/office/drawing/2014/main" val="3563384249"/>
                  </a:ext>
                </a:extLst>
              </a:tr>
              <a:tr h="179320">
                <a:tc>
                  <a:txBody>
                    <a:bodyPr/>
                    <a:lstStyle/>
                    <a:p>
                      <a:pPr algn="l"/>
                      <a:r>
                        <a:rPr lang="en-US" sz="1100" b="1" dirty="0"/>
                        <a:t>r</a:t>
                      </a:r>
                      <a:r>
                        <a:rPr lang="en-US" sz="1100" b="1" baseline="30000" dirty="0"/>
                        <a:t>2</a:t>
                      </a:r>
                      <a:r>
                        <a:rPr lang="en-US" sz="1100" b="1" dirty="0"/>
                        <a:t>SD</a:t>
                      </a:r>
                    </a:p>
                  </a:txBody>
                  <a:tcPr/>
                </a:tc>
                <a:tc>
                  <a:txBody>
                    <a:bodyPr/>
                    <a:lstStyle/>
                    <a:p>
                      <a:pPr algn="ctr"/>
                      <a:r>
                        <a:rPr lang="en-US" sz="1100" dirty="0"/>
                        <a:t>0.0180082</a:t>
                      </a:r>
                    </a:p>
                  </a:txBody>
                  <a:tcPr/>
                </a:tc>
                <a:tc>
                  <a:txBody>
                    <a:bodyPr/>
                    <a:lstStyle/>
                    <a:p>
                      <a:pPr algn="ctr"/>
                      <a:r>
                        <a:rPr lang="en-US" sz="1100" dirty="0"/>
                        <a:t>0.01318266</a:t>
                      </a:r>
                    </a:p>
                  </a:txBody>
                  <a:tcPr/>
                </a:tc>
                <a:extLst>
                  <a:ext uri="{0D108BD9-81ED-4DB2-BD59-A6C34878D82A}">
                    <a16:rowId xmlns:a16="http://schemas.microsoft.com/office/drawing/2014/main" val="3516134267"/>
                  </a:ext>
                </a:extLst>
              </a:tr>
              <a:tr h="179320">
                <a:tc>
                  <a:txBody>
                    <a:bodyPr/>
                    <a:lstStyle/>
                    <a:p>
                      <a:pPr algn="l"/>
                      <a:r>
                        <a:rPr lang="en-US" sz="1100" b="1" dirty="0"/>
                        <a:t>MAESD</a:t>
                      </a:r>
                    </a:p>
                  </a:txBody>
                  <a:tcPr/>
                </a:tc>
                <a:tc>
                  <a:txBody>
                    <a:bodyPr/>
                    <a:lstStyle/>
                    <a:p>
                      <a:pPr algn="ctr"/>
                      <a:r>
                        <a:rPr lang="en-US" sz="1100" dirty="0"/>
                        <a:t>0.007648299</a:t>
                      </a:r>
                    </a:p>
                  </a:txBody>
                  <a:tcPr/>
                </a:tc>
                <a:tc>
                  <a:txBody>
                    <a:bodyPr/>
                    <a:lstStyle/>
                    <a:p>
                      <a:pPr algn="ctr"/>
                      <a:r>
                        <a:rPr lang="en-US" sz="1100" dirty="0"/>
                        <a:t>0.005437334</a:t>
                      </a:r>
                    </a:p>
                  </a:txBody>
                  <a:tcPr/>
                </a:tc>
                <a:extLst>
                  <a:ext uri="{0D108BD9-81ED-4DB2-BD59-A6C34878D82A}">
                    <a16:rowId xmlns:a16="http://schemas.microsoft.com/office/drawing/2014/main" val="659035071"/>
                  </a:ext>
                </a:extLst>
              </a:tr>
            </a:tbl>
          </a:graphicData>
        </a:graphic>
      </p:graphicFrame>
      <p:pic>
        <p:nvPicPr>
          <p:cNvPr id="3" name="Picture 2">
            <a:extLst>
              <a:ext uri="{FF2B5EF4-FFF2-40B4-BE49-F238E27FC236}">
                <a16:creationId xmlns:a16="http://schemas.microsoft.com/office/drawing/2014/main" id="{74603DF3-CCB2-3446-99C9-56DBE1442561}"/>
              </a:ext>
            </a:extLst>
          </p:cNvPr>
          <p:cNvPicPr>
            <a:picLocks noChangeAspect="1"/>
          </p:cNvPicPr>
          <p:nvPr/>
        </p:nvPicPr>
        <p:blipFill rotWithShape="1">
          <a:blip r:embed="rId3"/>
          <a:srcRect t="10291"/>
          <a:stretch/>
        </p:blipFill>
        <p:spPr>
          <a:xfrm>
            <a:off x="4199773" y="1814915"/>
            <a:ext cx="4276998" cy="3836848"/>
          </a:xfrm>
          <a:prstGeom prst="rect">
            <a:avLst/>
          </a:prstGeom>
        </p:spPr>
      </p:pic>
      <p:pic>
        <p:nvPicPr>
          <p:cNvPr id="7" name="Picture 6">
            <a:extLst>
              <a:ext uri="{FF2B5EF4-FFF2-40B4-BE49-F238E27FC236}">
                <a16:creationId xmlns:a16="http://schemas.microsoft.com/office/drawing/2014/main" id="{A1CFC7E0-774B-D34F-B46F-81BAE381AE3C}"/>
              </a:ext>
            </a:extLst>
          </p:cNvPr>
          <p:cNvPicPr>
            <a:picLocks noChangeAspect="1"/>
          </p:cNvPicPr>
          <p:nvPr/>
        </p:nvPicPr>
        <p:blipFill rotWithShape="1">
          <a:blip r:embed="rId4"/>
          <a:srcRect t="10291"/>
          <a:stretch/>
        </p:blipFill>
        <p:spPr>
          <a:xfrm>
            <a:off x="8043501" y="1814915"/>
            <a:ext cx="4276998" cy="3836848"/>
          </a:xfrm>
          <a:prstGeom prst="rect">
            <a:avLst/>
          </a:prstGeom>
        </p:spPr>
      </p:pic>
      <p:sp>
        <p:nvSpPr>
          <p:cNvPr id="11" name="Content Placeholder 3">
            <a:extLst>
              <a:ext uri="{FF2B5EF4-FFF2-40B4-BE49-F238E27FC236}">
                <a16:creationId xmlns:a16="http://schemas.microsoft.com/office/drawing/2014/main" id="{DC54ADC0-3A0B-2C4A-B16B-EF1D7EAB2203}"/>
              </a:ext>
            </a:extLst>
          </p:cNvPr>
          <p:cNvSpPr txBox="1">
            <a:spLocks/>
          </p:cNvSpPr>
          <p:nvPr/>
        </p:nvSpPr>
        <p:spPr>
          <a:xfrm>
            <a:off x="5324476" y="5804659"/>
            <a:ext cx="6543674" cy="404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rgbClr val="FF0000"/>
                </a:solidFill>
              </a:rPr>
              <a:t>Model with all features            &lt;             Model without length</a:t>
            </a:r>
          </a:p>
        </p:txBody>
      </p:sp>
      <p:graphicFrame>
        <p:nvGraphicFramePr>
          <p:cNvPr id="13" name="Table 12">
            <a:extLst>
              <a:ext uri="{FF2B5EF4-FFF2-40B4-BE49-F238E27FC236}">
                <a16:creationId xmlns:a16="http://schemas.microsoft.com/office/drawing/2014/main" id="{6CF6DAB6-3673-D644-9376-C9C0BEAD8AA4}"/>
              </a:ext>
            </a:extLst>
          </p:cNvPr>
          <p:cNvGraphicFramePr>
            <a:graphicFrameLocks noGrp="1"/>
          </p:cNvGraphicFramePr>
          <p:nvPr>
            <p:extLst>
              <p:ext uri="{D42A27DB-BD31-4B8C-83A1-F6EECF244321}">
                <p14:modId xmlns:p14="http://schemas.microsoft.com/office/powerpoint/2010/main" val="613442798"/>
              </p:ext>
            </p:extLst>
          </p:nvPr>
        </p:nvGraphicFramePr>
        <p:xfrm>
          <a:off x="2437802" y="3949747"/>
          <a:ext cx="1852124" cy="1566553"/>
        </p:xfrm>
        <a:graphic>
          <a:graphicData uri="http://schemas.openxmlformats.org/drawingml/2006/table">
            <a:tbl>
              <a:tblPr firstRow="1" bandRow="1">
                <a:tableStyleId>{7E9639D4-E3E2-4D34-9284-5A2195B3D0D7}</a:tableStyleId>
              </a:tblPr>
              <a:tblGrid>
                <a:gridCol w="654573">
                  <a:extLst>
                    <a:ext uri="{9D8B030D-6E8A-4147-A177-3AD203B41FA5}">
                      <a16:colId xmlns:a16="http://schemas.microsoft.com/office/drawing/2014/main" val="1193739698"/>
                    </a:ext>
                  </a:extLst>
                </a:gridCol>
                <a:gridCol w="1197551">
                  <a:extLst>
                    <a:ext uri="{9D8B030D-6E8A-4147-A177-3AD203B41FA5}">
                      <a16:colId xmlns:a16="http://schemas.microsoft.com/office/drawing/2014/main" val="2713049253"/>
                    </a:ext>
                  </a:extLst>
                </a:gridCol>
              </a:tblGrid>
              <a:tr h="271153">
                <a:tc>
                  <a:txBody>
                    <a:bodyPr/>
                    <a:lstStyle/>
                    <a:p>
                      <a:pPr algn="ctr"/>
                      <a:r>
                        <a:rPr lang="en-US" sz="1100" dirty="0">
                          <a:latin typeface="Calibri" panose="020F0502020204030204" pitchFamily="34" charset="0"/>
                          <a:cs typeface="Calibri" panose="020F0502020204030204" pitchFamily="34" charset="0"/>
                        </a:rPr>
                        <a:t>Feature</a:t>
                      </a:r>
                    </a:p>
                  </a:txBody>
                  <a:tcPr/>
                </a:tc>
                <a:tc>
                  <a:txBody>
                    <a:bodyPr/>
                    <a:lstStyle/>
                    <a:p>
                      <a:pPr algn="ctr"/>
                      <a:r>
                        <a:rPr lang="en-US" sz="1100" dirty="0"/>
                        <a:t>No length</a:t>
                      </a:r>
                    </a:p>
                  </a:txBody>
                  <a:tcPr/>
                </a:tc>
                <a:extLst>
                  <a:ext uri="{0D108BD9-81ED-4DB2-BD59-A6C34878D82A}">
                    <a16:rowId xmlns:a16="http://schemas.microsoft.com/office/drawing/2014/main" val="1396957842"/>
                  </a:ext>
                </a:extLst>
              </a:tr>
              <a:tr h="192067">
                <a:tc>
                  <a:txBody>
                    <a:bodyPr/>
                    <a:lstStyle/>
                    <a:p>
                      <a:pPr algn="ctr"/>
                      <a:r>
                        <a:rPr lang="en-US" sz="1100" b="1" dirty="0">
                          <a:latin typeface="Calibri" panose="020F0502020204030204" pitchFamily="34" charset="0"/>
                          <a:cs typeface="Calibri" panose="020F0502020204030204" pitchFamily="34" charset="0"/>
                        </a:rPr>
                        <a:t>C</a:t>
                      </a:r>
                    </a:p>
                  </a:txBody>
                  <a:tcPr/>
                </a:tc>
                <a:tc>
                  <a:txBody>
                    <a:bodyPr/>
                    <a:lstStyle/>
                    <a:p>
                      <a:pPr algn="ctr"/>
                      <a:r>
                        <a:rPr lang="en-US" sz="1100" dirty="0">
                          <a:latin typeface="Calibri" panose="020F0502020204030204" pitchFamily="34" charset="0"/>
                          <a:cs typeface="Calibri" panose="020F0502020204030204" pitchFamily="34" charset="0"/>
                        </a:rPr>
                        <a:t>100</a:t>
                      </a:r>
                    </a:p>
                  </a:txBody>
                  <a:tcPr/>
                </a:tc>
                <a:extLst>
                  <a:ext uri="{0D108BD9-81ED-4DB2-BD59-A6C34878D82A}">
                    <a16:rowId xmlns:a16="http://schemas.microsoft.com/office/drawing/2014/main" val="1585369137"/>
                  </a:ext>
                </a:extLst>
              </a:tr>
              <a:tr h="192067">
                <a:tc>
                  <a:txBody>
                    <a:bodyPr/>
                    <a:lstStyle/>
                    <a:p>
                      <a:pPr algn="ctr"/>
                      <a:r>
                        <a:rPr lang="en-US" sz="1100" b="1" dirty="0">
                          <a:latin typeface="Calibri" panose="020F0502020204030204" pitchFamily="34" charset="0"/>
                          <a:cs typeface="Calibri" panose="020F0502020204030204" pitchFamily="34" charset="0"/>
                        </a:rPr>
                        <a:t>---</a:t>
                      </a:r>
                    </a:p>
                  </a:txBody>
                  <a:tcPr>
                    <a:noFill/>
                  </a:tcPr>
                </a:tc>
                <a:tc>
                  <a:txBody>
                    <a:bodyPr/>
                    <a:lstStyle/>
                    <a:p>
                      <a:pPr algn="ctr"/>
                      <a:r>
                        <a:rPr lang="en-US" sz="1100" b="1" dirty="0">
                          <a:latin typeface="Calibri" panose="020F0502020204030204" pitchFamily="34" charset="0"/>
                          <a:cs typeface="Calibri" panose="020F0502020204030204" pitchFamily="34" charset="0"/>
                        </a:rPr>
                        <a:t>---</a:t>
                      </a:r>
                      <a:endParaRPr lang="en-GB" sz="1100" dirty="0">
                        <a:effectLst/>
                        <a:latin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3275847770"/>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T2</a:t>
                      </a:r>
                    </a:p>
                  </a:txBody>
                  <a:tcPr>
                    <a:noFill/>
                  </a:tcPr>
                </a:tc>
                <a:tc>
                  <a:txBody>
                    <a:bodyPr/>
                    <a:lstStyle/>
                    <a:p>
                      <a:pPr algn="ctr"/>
                      <a:r>
                        <a:rPr lang="en-GB" sz="1100" dirty="0">
                          <a:effectLst/>
                          <a:latin typeface="Calibri" panose="020F0502020204030204" pitchFamily="34" charset="0"/>
                          <a:cs typeface="Calibri" panose="020F0502020204030204" pitchFamily="34" charset="0"/>
                        </a:rPr>
                        <a:t>12.234725</a:t>
                      </a:r>
                    </a:p>
                  </a:txBody>
                  <a:tcPr>
                    <a:noFill/>
                  </a:tcPr>
                </a:tc>
                <a:extLst>
                  <a:ext uri="{0D108BD9-81ED-4DB2-BD59-A6C34878D82A}">
                    <a16:rowId xmlns:a16="http://schemas.microsoft.com/office/drawing/2014/main" val="3297366288"/>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T1</a:t>
                      </a:r>
                    </a:p>
                  </a:txBody>
                  <a:tcPr/>
                </a:tc>
                <a:tc>
                  <a:txBody>
                    <a:bodyPr/>
                    <a:lstStyle/>
                    <a:p>
                      <a:pPr algn="ctr"/>
                      <a:r>
                        <a:rPr lang="en-GB" sz="1100" dirty="0">
                          <a:effectLst/>
                          <a:latin typeface="Calibri" panose="020F0502020204030204" pitchFamily="34" charset="0"/>
                          <a:cs typeface="Calibri" panose="020F0502020204030204" pitchFamily="34" charset="0"/>
                        </a:rPr>
                        <a:t>11.778001</a:t>
                      </a:r>
                    </a:p>
                  </a:txBody>
                  <a:tcPr/>
                </a:tc>
                <a:extLst>
                  <a:ext uri="{0D108BD9-81ED-4DB2-BD59-A6C34878D82A}">
                    <a16:rowId xmlns:a16="http://schemas.microsoft.com/office/drawing/2014/main" val="3563384249"/>
                  </a:ext>
                </a:extLst>
              </a:tr>
              <a:tr h="192067">
                <a:tc>
                  <a:txBody>
                    <a:bodyPr/>
                    <a:lstStyle/>
                    <a:p>
                      <a:pPr algn="ctr"/>
                      <a:r>
                        <a:rPr lang="en-US" sz="1100" b="1" dirty="0">
                          <a:latin typeface="Calibri" panose="020F0502020204030204" pitchFamily="34" charset="0"/>
                          <a:cs typeface="Calibri" panose="020F0502020204030204" pitchFamily="34" charset="0"/>
                        </a:rPr>
                        <a:t>T3</a:t>
                      </a:r>
                    </a:p>
                  </a:txBody>
                  <a:tcPr/>
                </a:tc>
                <a:tc>
                  <a:txBody>
                    <a:bodyPr/>
                    <a:lstStyle/>
                    <a:p>
                      <a:pPr algn="ctr"/>
                      <a:r>
                        <a:rPr lang="en-GB" sz="1100" dirty="0">
                          <a:effectLst/>
                          <a:latin typeface="Calibri" panose="020F0502020204030204" pitchFamily="34" charset="0"/>
                          <a:cs typeface="Calibri" panose="020F0502020204030204" pitchFamily="34" charset="0"/>
                        </a:rPr>
                        <a:t>9.140414</a:t>
                      </a:r>
                    </a:p>
                  </a:txBody>
                  <a:tcPr/>
                </a:tc>
                <a:extLst>
                  <a:ext uri="{0D108BD9-81ED-4DB2-BD59-A6C34878D82A}">
                    <a16:rowId xmlns:a16="http://schemas.microsoft.com/office/drawing/2014/main" val="3516134267"/>
                  </a:ext>
                </a:extLst>
              </a:tr>
            </a:tbl>
          </a:graphicData>
        </a:graphic>
      </p:graphicFrame>
      <p:sp>
        <p:nvSpPr>
          <p:cNvPr id="15" name="Content Placeholder 3">
            <a:extLst>
              <a:ext uri="{FF2B5EF4-FFF2-40B4-BE49-F238E27FC236}">
                <a16:creationId xmlns:a16="http://schemas.microsoft.com/office/drawing/2014/main" id="{8B17C05B-32F6-D643-AA1B-8E7C0FC91EA3}"/>
              </a:ext>
            </a:extLst>
          </p:cNvPr>
          <p:cNvSpPr txBox="1">
            <a:spLocks/>
          </p:cNvSpPr>
          <p:nvPr/>
        </p:nvSpPr>
        <p:spPr>
          <a:xfrm>
            <a:off x="445023" y="1606813"/>
            <a:ext cx="3276262" cy="2518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rgbClr val="FF0000"/>
                </a:solidFill>
              </a:rPr>
              <a:t>Values based on training with 80% of data:</a:t>
            </a:r>
          </a:p>
        </p:txBody>
      </p:sp>
      <p:sp>
        <p:nvSpPr>
          <p:cNvPr id="12" name="Content Placeholder 3">
            <a:extLst>
              <a:ext uri="{FF2B5EF4-FFF2-40B4-BE49-F238E27FC236}">
                <a16:creationId xmlns:a16="http://schemas.microsoft.com/office/drawing/2014/main" id="{AF30209E-3E38-5F4A-AE78-22830C27A4D6}"/>
              </a:ext>
            </a:extLst>
          </p:cNvPr>
          <p:cNvSpPr txBox="1">
            <a:spLocks/>
          </p:cNvSpPr>
          <p:nvPr/>
        </p:nvSpPr>
        <p:spPr>
          <a:xfrm>
            <a:off x="6455425" y="4292189"/>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16" name="Content Placeholder 3">
            <a:extLst>
              <a:ext uri="{FF2B5EF4-FFF2-40B4-BE49-F238E27FC236}">
                <a16:creationId xmlns:a16="http://schemas.microsoft.com/office/drawing/2014/main" id="{9FCA944C-7F6D-0E42-BBA5-EF8365139153}"/>
              </a:ext>
            </a:extLst>
          </p:cNvPr>
          <p:cNvSpPr txBox="1">
            <a:spLocks/>
          </p:cNvSpPr>
          <p:nvPr/>
        </p:nvSpPr>
        <p:spPr>
          <a:xfrm>
            <a:off x="10308482" y="4292189"/>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17" name="TextBox 16">
            <a:extLst>
              <a:ext uri="{FF2B5EF4-FFF2-40B4-BE49-F238E27FC236}">
                <a16:creationId xmlns:a16="http://schemas.microsoft.com/office/drawing/2014/main" id="{CF01DFFF-588A-6249-8C59-D161BE293A68}"/>
              </a:ext>
            </a:extLst>
          </p:cNvPr>
          <p:cNvSpPr txBox="1"/>
          <p:nvPr/>
        </p:nvSpPr>
        <p:spPr>
          <a:xfrm>
            <a:off x="11558765" y="-8548"/>
            <a:ext cx="633235" cy="477054"/>
          </a:xfrm>
          <a:prstGeom prst="rect">
            <a:avLst/>
          </a:prstGeom>
          <a:solidFill>
            <a:schemeClr val="bg1">
              <a:lumMod val="95000"/>
            </a:schemeClr>
          </a:solidFill>
        </p:spPr>
        <p:txBody>
          <a:bodyPr wrap="square" rtlCol="0">
            <a:spAutoFit/>
          </a:bodyPr>
          <a:lstStyle/>
          <a:p>
            <a:pPr algn="ctr"/>
            <a:r>
              <a:rPr lang="en-US" sz="2500" b="1" dirty="0" err="1">
                <a:solidFill>
                  <a:srgbClr val="FF0000"/>
                </a:solidFill>
              </a:rPr>
              <a:t>pH</a:t>
            </a:r>
            <a:r>
              <a:rPr lang="en-US" sz="2500" b="1" baseline="-25000" dirty="0" err="1">
                <a:solidFill>
                  <a:srgbClr val="FF0000"/>
                </a:solidFill>
              </a:rPr>
              <a:t>t</a:t>
            </a:r>
            <a:endParaRPr lang="en-US" sz="2500" b="1" baseline="-25000" dirty="0">
              <a:solidFill>
                <a:srgbClr val="FF0000"/>
              </a:solidFill>
            </a:endParaRPr>
          </a:p>
        </p:txBody>
      </p:sp>
    </p:spTree>
    <p:extLst>
      <p:ext uri="{BB962C8B-B14F-4D97-AF65-F5344CB8AC3E}">
        <p14:creationId xmlns:p14="http://schemas.microsoft.com/office/powerpoint/2010/main" val="2314497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F553C9-CAA2-6C41-BDBE-F832907AEA9E}"/>
              </a:ext>
            </a:extLst>
          </p:cNvPr>
          <p:cNvPicPr>
            <a:picLocks noChangeAspect="1"/>
          </p:cNvPicPr>
          <p:nvPr/>
        </p:nvPicPr>
        <p:blipFill rotWithShape="1">
          <a:blip r:embed="rId3"/>
          <a:srcRect t="9514"/>
          <a:stretch/>
        </p:blipFill>
        <p:spPr>
          <a:xfrm>
            <a:off x="6485631" y="1558139"/>
            <a:ext cx="5569906" cy="50400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244F15A-CF04-944E-B5F6-CA37AB5A0AD5}"/>
              </a:ext>
            </a:extLst>
          </p:cNvPr>
          <p:cNvPicPr>
            <a:picLocks noChangeAspect="1"/>
          </p:cNvPicPr>
          <p:nvPr/>
        </p:nvPicPr>
        <p:blipFill rotWithShape="1">
          <a:blip r:embed="rId4"/>
          <a:srcRect b="2770"/>
          <a:stretch/>
        </p:blipFill>
        <p:spPr>
          <a:xfrm>
            <a:off x="601206" y="4078139"/>
            <a:ext cx="3385520" cy="1846005"/>
          </a:xfrm>
          <a:prstGeom prst="rect">
            <a:avLst/>
          </a:prstGeom>
        </p:spPr>
      </p:pic>
      <p:sp>
        <p:nvSpPr>
          <p:cNvPr id="6" name="Title 1">
            <a:extLst>
              <a:ext uri="{FF2B5EF4-FFF2-40B4-BE49-F238E27FC236}">
                <a16:creationId xmlns:a16="http://schemas.microsoft.com/office/drawing/2014/main" id="{E3E6F98A-7EA6-4245-BEB1-01889FEDDEDF}"/>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C</a:t>
            </a:r>
            <a:r>
              <a:rPr lang="en-US" sz="3000" b="1" dirty="0">
                <a:solidFill>
                  <a:srgbClr val="000090"/>
                </a:solidFill>
                <a:latin typeface="Calibri" panose="020F0502020204030204" pitchFamily="34" charset="0"/>
                <a:cs typeface="Calibri" panose="020F0502020204030204" pitchFamily="34" charset="0"/>
              </a:rPr>
              <a:t>:  Developing Non-Linear Analytical Equation that Explains </a:t>
            </a:r>
            <a:r>
              <a:rPr lang="en-US" sz="3000" b="1" dirty="0">
                <a:solidFill>
                  <a:srgbClr val="FF0000"/>
                </a:solidFill>
                <a:latin typeface="Calibri" panose="020F0502020204030204" pitchFamily="34" charset="0"/>
                <a:cs typeface="Calibri" panose="020F0502020204030204" pitchFamily="34" charset="0"/>
              </a:rPr>
              <a:t>pH</a:t>
            </a:r>
            <a:r>
              <a:rPr lang="en-US" sz="3000" b="1" baseline="-25000" dirty="0">
                <a:solidFill>
                  <a:srgbClr val="FF0000"/>
                </a:solidFill>
                <a:latin typeface="Calibri" panose="020F0502020204030204" pitchFamily="34" charset="0"/>
                <a:cs typeface="Calibri" panose="020F0502020204030204" pitchFamily="34" charset="0"/>
              </a:rPr>
              <a:t>t</a:t>
            </a:r>
          </a:p>
        </p:txBody>
      </p:sp>
      <p:sp>
        <p:nvSpPr>
          <p:cNvPr id="7" name="Content Placeholder 3">
            <a:extLst>
              <a:ext uri="{FF2B5EF4-FFF2-40B4-BE49-F238E27FC236}">
                <a16:creationId xmlns:a16="http://schemas.microsoft.com/office/drawing/2014/main" id="{BF5752D4-DA61-E245-9D6C-E77CA99A09B4}"/>
              </a:ext>
            </a:extLst>
          </p:cNvPr>
          <p:cNvSpPr txBox="1">
            <a:spLocks/>
          </p:cNvSpPr>
          <p:nvPr/>
        </p:nvSpPr>
        <p:spPr>
          <a:xfrm>
            <a:off x="425573" y="830038"/>
            <a:ext cx="11427890" cy="11870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GB" sz="2000" dirty="0"/>
              <a:t>Allowed forms: Basic (constant, input variable, ±, x, ÷)</a:t>
            </a:r>
          </a:p>
          <a:p>
            <a:pPr marL="0">
              <a:spcBef>
                <a:spcPts val="0"/>
              </a:spcBef>
            </a:pPr>
            <a:r>
              <a:rPr lang="en-GB" sz="2000" dirty="0"/>
              <a:t>Error metric is absolute error (default)</a:t>
            </a:r>
          </a:p>
          <a:p>
            <a:pPr marL="0">
              <a:spcBef>
                <a:spcPts val="0"/>
              </a:spcBef>
            </a:pPr>
            <a:r>
              <a:rPr lang="en-GB" sz="2000" dirty="0"/>
              <a:t>Target expression:</a:t>
            </a:r>
            <a:endParaRPr lang="en-US" sz="2000" dirty="0"/>
          </a:p>
        </p:txBody>
      </p:sp>
      <p:sp>
        <p:nvSpPr>
          <p:cNvPr id="13" name="Content Placeholder 3">
            <a:extLst>
              <a:ext uri="{FF2B5EF4-FFF2-40B4-BE49-F238E27FC236}">
                <a16:creationId xmlns:a16="http://schemas.microsoft.com/office/drawing/2014/main" id="{C43B35AB-25F5-3C43-8ABC-4C8829C50D7F}"/>
              </a:ext>
            </a:extLst>
          </p:cNvPr>
          <p:cNvSpPr txBox="1">
            <a:spLocks/>
          </p:cNvSpPr>
          <p:nvPr/>
        </p:nvSpPr>
        <p:spPr>
          <a:xfrm>
            <a:off x="2468769" y="4213033"/>
            <a:ext cx="1554356" cy="360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200" dirty="0">
                <a:solidFill>
                  <a:srgbClr val="FF0000"/>
                </a:solidFill>
              </a:rPr>
              <a:t>25 models generated</a:t>
            </a:r>
          </a:p>
        </p:txBody>
      </p:sp>
      <p:sp>
        <p:nvSpPr>
          <p:cNvPr id="20" name="Content Placeholder 3">
            <a:extLst>
              <a:ext uri="{FF2B5EF4-FFF2-40B4-BE49-F238E27FC236}">
                <a16:creationId xmlns:a16="http://schemas.microsoft.com/office/drawing/2014/main" id="{8BDE0A12-5CA0-0D4A-ADB3-542BCD3E95BA}"/>
              </a:ext>
            </a:extLst>
          </p:cNvPr>
          <p:cNvSpPr txBox="1">
            <a:spLocks/>
          </p:cNvSpPr>
          <p:nvPr/>
        </p:nvSpPr>
        <p:spPr>
          <a:xfrm>
            <a:off x="461721" y="3617974"/>
            <a:ext cx="5874329" cy="575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2000" dirty="0"/>
              <a:t>C-run length (C) appears in almost all models obtained.</a:t>
            </a:r>
          </a:p>
        </p:txBody>
      </p:sp>
      <p:sp>
        <p:nvSpPr>
          <p:cNvPr id="21" name="Content Placeholder 3">
            <a:extLst>
              <a:ext uri="{FF2B5EF4-FFF2-40B4-BE49-F238E27FC236}">
                <a16:creationId xmlns:a16="http://schemas.microsoft.com/office/drawing/2014/main" id="{350DBDE3-45EF-7F42-B555-7A47AE704F6E}"/>
              </a:ext>
            </a:extLst>
          </p:cNvPr>
          <p:cNvSpPr txBox="1">
            <a:spLocks/>
          </p:cNvSpPr>
          <p:nvPr/>
        </p:nvSpPr>
        <p:spPr>
          <a:xfrm>
            <a:off x="471053" y="2116554"/>
            <a:ext cx="2422002" cy="434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2000" dirty="0"/>
              <a:t>SAMPLE MODEL: </a:t>
            </a:r>
          </a:p>
        </p:txBody>
      </p:sp>
      <p:sp>
        <p:nvSpPr>
          <p:cNvPr id="33" name="Content Placeholder 3">
            <a:extLst>
              <a:ext uri="{FF2B5EF4-FFF2-40B4-BE49-F238E27FC236}">
                <a16:creationId xmlns:a16="http://schemas.microsoft.com/office/drawing/2014/main" id="{EE33A372-429E-F643-8CB2-6B589FA1AC55}"/>
              </a:ext>
            </a:extLst>
          </p:cNvPr>
          <p:cNvSpPr txBox="1">
            <a:spLocks/>
          </p:cNvSpPr>
          <p:nvPr/>
        </p:nvSpPr>
        <p:spPr>
          <a:xfrm>
            <a:off x="9673547" y="4910813"/>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16" name="Content Placeholder 3">
            <a:extLst>
              <a:ext uri="{FF2B5EF4-FFF2-40B4-BE49-F238E27FC236}">
                <a16:creationId xmlns:a16="http://schemas.microsoft.com/office/drawing/2014/main" id="{CD9D6E61-58BE-D749-ACD4-BB81B3FC8743}"/>
              </a:ext>
            </a:extLst>
          </p:cNvPr>
          <p:cNvSpPr txBox="1">
            <a:spLocks/>
          </p:cNvSpPr>
          <p:nvPr/>
        </p:nvSpPr>
        <p:spPr>
          <a:xfrm>
            <a:off x="8368863" y="1874478"/>
            <a:ext cx="3025445" cy="3847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Same training and test data as </a:t>
            </a:r>
            <a:r>
              <a:rPr lang="en-US" sz="1200" dirty="0" err="1">
                <a:solidFill>
                  <a:srgbClr val="FF0000"/>
                </a:solidFill>
              </a:rPr>
              <a:t>xgbTree’s</a:t>
            </a:r>
            <a:endParaRPr lang="en-US" sz="1200" dirty="0">
              <a:solidFill>
                <a:srgbClr val="FF00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2FFFFD6-84B7-BF4F-8D95-9FB8A175CB09}"/>
                  </a:ext>
                </a:extLst>
              </p:cNvPr>
              <p:cNvSpPr txBox="1"/>
              <p:nvPr/>
            </p:nvSpPr>
            <p:spPr>
              <a:xfrm>
                <a:off x="840813" y="2890876"/>
                <a:ext cx="5116144" cy="541110"/>
              </a:xfrm>
              <a:prstGeom prst="rect">
                <a:avLst/>
              </a:prstGeom>
              <a:noFill/>
            </p:spPr>
            <p:txBody>
              <a:bodyPr wrap="square" lIns="0" tIns="0" rIns="0" bIns="0" rtlCol="0">
                <a:spAutoFit/>
              </a:bodyPr>
              <a:lstStyle/>
              <a:p>
                <a:r>
                  <a:rPr lang="en-US" sz="2400" dirty="0">
                    <a:solidFill>
                      <a:schemeClr val="bg1"/>
                    </a:solidFill>
                  </a:rPr>
                  <a:t>pH</a:t>
                </a:r>
                <a:r>
                  <a:rPr lang="en-US" sz="2400" baseline="-25000" dirty="0">
                    <a:solidFill>
                      <a:schemeClr val="bg1"/>
                    </a:solidFill>
                  </a:rPr>
                  <a:t>t</a:t>
                </a:r>
                <a14:m>
                  <m:oMath xmlns:m="http://schemas.openxmlformats.org/officeDocument/2006/math">
                    <m:r>
                      <a:rPr lang="en-US" sz="2400" i="1" smtClean="0">
                        <a:solidFill>
                          <a:schemeClr val="bg1"/>
                        </a:solidFill>
                        <a:latin typeface="Cambria Math" panose="02040503050406030204" pitchFamily="18" charset="0"/>
                      </a:rPr>
                      <m:t>=</m:t>
                    </m:r>
                    <m:r>
                      <a:rPr lang="en-GB" sz="2400" b="0" i="1" smtClean="0">
                        <a:solidFill>
                          <a:schemeClr val="bg1"/>
                        </a:solidFill>
                        <a:latin typeface="Cambria Math" panose="02040503050406030204" pitchFamily="18" charset="0"/>
                      </a:rPr>
                      <m:t>7.37− </m:t>
                    </m:r>
                    <m:f>
                      <m:fPr>
                        <m:ctrlPr>
                          <a:rPr lang="en-GB" sz="2400" b="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3.69</m:t>
                        </m:r>
                      </m:num>
                      <m:den>
                        <m:r>
                          <a:rPr lang="en-GB" sz="2400" b="0" i="1" smtClean="0">
                            <a:solidFill>
                              <a:schemeClr val="bg1"/>
                            </a:solidFill>
                            <a:latin typeface="Cambria Math" panose="02040503050406030204" pitchFamily="18" charset="0"/>
                          </a:rPr>
                          <m:t>𝐶</m:t>
                        </m:r>
                      </m:den>
                    </m:f>
                    <m:r>
                      <a:rPr lang="en-GB" sz="2400" b="0" i="1" smtClean="0">
                        <a:solidFill>
                          <a:schemeClr val="bg1"/>
                        </a:solidFill>
                        <a:latin typeface="Cambria Math" panose="02040503050406030204" pitchFamily="18" charset="0"/>
                      </a:rPr>
                      <m:t>−</m:t>
                    </m:r>
                    <m:f>
                      <m:fPr>
                        <m:ctrlPr>
                          <a:rPr lang="en-GB" sz="2400" b="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0.00549∗</m:t>
                        </m:r>
                        <m:r>
                          <a:rPr lang="en-GB" sz="2400" b="0" i="1" smtClean="0">
                            <a:solidFill>
                              <a:schemeClr val="bg1"/>
                            </a:solidFill>
                            <a:latin typeface="Cambria Math" panose="02040503050406030204" pitchFamily="18" charset="0"/>
                          </a:rPr>
                          <m:t>𝑙𝑒𝑛𝑔𝑡h</m:t>
                        </m:r>
                      </m:num>
                      <m:den>
                        <m:r>
                          <a:rPr lang="en-GB" sz="2400" b="0" i="1" smtClean="0">
                            <a:solidFill>
                              <a:schemeClr val="bg1"/>
                            </a:solidFill>
                            <a:latin typeface="Cambria Math" panose="02040503050406030204" pitchFamily="18" charset="0"/>
                          </a:rPr>
                          <m:t>𝑇</m:t>
                        </m:r>
                        <m:r>
                          <a:rPr lang="en-GB" sz="2400" b="0" i="1" smtClean="0">
                            <a:solidFill>
                              <a:schemeClr val="bg1"/>
                            </a:solidFill>
                            <a:latin typeface="Cambria Math" panose="02040503050406030204" pitchFamily="18" charset="0"/>
                          </a:rPr>
                          <m:t>2</m:t>
                        </m:r>
                      </m:den>
                    </m:f>
                  </m:oMath>
                </a14:m>
                <a:endParaRPr lang="en-US" sz="2400" dirty="0">
                  <a:solidFill>
                    <a:schemeClr val="bg1"/>
                  </a:solidFill>
                </a:endParaRPr>
              </a:p>
            </p:txBody>
          </p:sp>
        </mc:Choice>
        <mc:Fallback xmlns="">
          <p:sp>
            <p:nvSpPr>
              <p:cNvPr id="2" name="TextBox 1">
                <a:extLst>
                  <a:ext uri="{FF2B5EF4-FFF2-40B4-BE49-F238E27FC236}">
                    <a16:creationId xmlns:a16="http://schemas.microsoft.com/office/drawing/2014/main" id="{72FFFFD6-84B7-BF4F-8D95-9FB8A175CB09}"/>
                  </a:ext>
                </a:extLst>
              </p:cNvPr>
              <p:cNvSpPr txBox="1">
                <a:spLocks noRot="1" noChangeAspect="1" noMove="1" noResize="1" noEditPoints="1" noAdjustHandles="1" noChangeArrowheads="1" noChangeShapeType="1" noTextEdit="1"/>
              </p:cNvSpPr>
              <p:nvPr/>
            </p:nvSpPr>
            <p:spPr>
              <a:xfrm>
                <a:off x="840813" y="2890876"/>
                <a:ext cx="5116144" cy="541110"/>
              </a:xfrm>
              <a:prstGeom prst="rect">
                <a:avLst/>
              </a:prstGeom>
              <a:blipFill>
                <a:blip r:embed="rId6"/>
                <a:stretch>
                  <a:fillRect l="-3465" t="-4762" b="-16667"/>
                </a:stretch>
              </a:blipFill>
            </p:spPr>
            <p:txBody>
              <a:bodyPr/>
              <a:lstStyle/>
              <a:p>
                <a:r>
                  <a:rPr lang="en-US">
                    <a:noFill/>
                  </a:rPr>
                  <a:t> </a:t>
                </a:r>
              </a:p>
            </p:txBody>
          </p:sp>
        </mc:Fallback>
      </mc:AlternateContent>
      <p:sp>
        <p:nvSpPr>
          <p:cNvPr id="19" name="Content Placeholder 3">
            <a:extLst>
              <a:ext uri="{FF2B5EF4-FFF2-40B4-BE49-F238E27FC236}">
                <a16:creationId xmlns:a16="http://schemas.microsoft.com/office/drawing/2014/main" id="{A626506B-5A31-124E-92AB-B9E27BF485B4}"/>
              </a:ext>
            </a:extLst>
          </p:cNvPr>
          <p:cNvSpPr txBox="1">
            <a:spLocks/>
          </p:cNvSpPr>
          <p:nvPr/>
        </p:nvSpPr>
        <p:spPr>
          <a:xfrm>
            <a:off x="3686556" y="2257546"/>
            <a:ext cx="1953156" cy="360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200" dirty="0">
                <a:solidFill>
                  <a:srgbClr val="FF0000"/>
                </a:solidFill>
              </a:rPr>
              <a:t>length = 4*C + T1 + T2 + T3</a:t>
            </a:r>
          </a:p>
        </p:txBody>
      </p:sp>
      <p:cxnSp>
        <p:nvCxnSpPr>
          <p:cNvPr id="23" name="Straight Arrow Connector 22">
            <a:extLst>
              <a:ext uri="{FF2B5EF4-FFF2-40B4-BE49-F238E27FC236}">
                <a16:creationId xmlns:a16="http://schemas.microsoft.com/office/drawing/2014/main" id="{450717CF-76DC-954E-9E02-FBE666E16160}"/>
              </a:ext>
            </a:extLst>
          </p:cNvPr>
          <p:cNvCxnSpPr>
            <a:cxnSpLocks/>
          </p:cNvCxnSpPr>
          <p:nvPr/>
        </p:nvCxnSpPr>
        <p:spPr>
          <a:xfrm>
            <a:off x="4663134" y="2529038"/>
            <a:ext cx="0" cy="3157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3">
            <a:extLst>
              <a:ext uri="{FF2B5EF4-FFF2-40B4-BE49-F238E27FC236}">
                <a16:creationId xmlns:a16="http://schemas.microsoft.com/office/drawing/2014/main" id="{19BCB735-F9DF-7F49-A9A7-44171C53C0EB}"/>
              </a:ext>
            </a:extLst>
          </p:cNvPr>
          <p:cNvSpPr txBox="1">
            <a:spLocks/>
          </p:cNvSpPr>
          <p:nvPr/>
        </p:nvSpPr>
        <p:spPr>
          <a:xfrm>
            <a:off x="471053" y="5924144"/>
            <a:ext cx="5444556" cy="575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Features are unscaled in this case,  sample model complexity=13. More complex equations were also obtained using C-tract and all 3 loop lengths.</a:t>
            </a:r>
          </a:p>
        </p:txBody>
      </p:sp>
      <p:pic>
        <p:nvPicPr>
          <p:cNvPr id="11" name="Picture 10">
            <a:extLst>
              <a:ext uri="{FF2B5EF4-FFF2-40B4-BE49-F238E27FC236}">
                <a16:creationId xmlns:a16="http://schemas.microsoft.com/office/drawing/2014/main" id="{6049DE12-AD32-D841-913A-A84D14BAE35E}"/>
              </a:ext>
            </a:extLst>
          </p:cNvPr>
          <p:cNvPicPr>
            <a:picLocks noChangeAspect="1"/>
          </p:cNvPicPr>
          <p:nvPr/>
        </p:nvPicPr>
        <p:blipFill>
          <a:blip r:embed="rId7"/>
          <a:stretch>
            <a:fillRect/>
          </a:stretch>
        </p:blipFill>
        <p:spPr>
          <a:xfrm>
            <a:off x="854090" y="2907617"/>
            <a:ext cx="4413673" cy="660400"/>
          </a:xfrm>
          <a:prstGeom prst="rect">
            <a:avLst/>
          </a:prstGeom>
        </p:spPr>
      </p:pic>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89C12FA-0731-2148-B810-13AF18D9F0AE}"/>
                  </a:ext>
                </a:extLst>
              </p:cNvPr>
              <p:cNvSpPr txBox="1"/>
              <p:nvPr/>
            </p:nvSpPr>
            <p:spPr>
              <a:xfrm>
                <a:off x="3639259" y="1556730"/>
                <a:ext cx="4000906" cy="369332"/>
              </a:xfrm>
              <a:prstGeom prst="rect">
                <a:avLst/>
              </a:prstGeom>
              <a:noFill/>
            </p:spPr>
            <p:txBody>
              <a:bodyPr wrap="square" lIns="0" tIns="0" rIns="0" bIns="0" rtlCol="0">
                <a:spAutoFit/>
              </a:bodyPr>
              <a:lstStyle/>
              <a:p>
                <a:r>
                  <a:rPr lang="en-US" sz="2400" dirty="0">
                    <a:solidFill>
                      <a:schemeClr val="bg1"/>
                    </a:solidFill>
                    <a:latin typeface="Cambria Math" panose="02040503050406030204" pitchFamily="18" charset="0"/>
                    <a:ea typeface="Cambria Math" panose="02040503050406030204" pitchFamily="18" charset="0"/>
                  </a:rPr>
                  <a:t>pH</a:t>
                </a:r>
                <a:r>
                  <a:rPr lang="en-US" sz="2400" baseline="-25000" dirty="0">
                    <a:solidFill>
                      <a:schemeClr val="bg1"/>
                    </a:solidFill>
                    <a:latin typeface="Cambria Math" panose="02040503050406030204" pitchFamily="18" charset="0"/>
                    <a:ea typeface="Cambria Math" panose="02040503050406030204" pitchFamily="18" charset="0"/>
                  </a:rPr>
                  <a:t>t</a:t>
                </a:r>
                <a14:m>
                  <m:oMath xmlns:m="http://schemas.openxmlformats.org/officeDocument/2006/math">
                    <m:r>
                      <a:rPr lang="en-US" sz="2400" i="1" smtClean="0">
                        <a:solidFill>
                          <a:schemeClr val="bg1"/>
                        </a:solidFill>
                        <a:latin typeface="Cambria Math" panose="02040503050406030204" pitchFamily="18" charset="0"/>
                        <a:ea typeface="Cambria Math" panose="02040503050406030204" pitchFamily="18" charset="0"/>
                      </a:rPr>
                      <m:t>=</m:t>
                    </m:r>
                    <m:r>
                      <a:rPr lang="en-GB" sz="2400" b="0" i="1" smtClean="0">
                        <a:solidFill>
                          <a:schemeClr val="bg1"/>
                        </a:solidFill>
                        <a:latin typeface="Cambria Math" panose="02040503050406030204" pitchFamily="18" charset="0"/>
                        <a:ea typeface="Cambria Math" panose="02040503050406030204" pitchFamily="18" charset="0"/>
                      </a:rPr>
                      <m:t>𝑓</m:t>
                    </m:r>
                    <m:r>
                      <a:rPr lang="en-GB" sz="2400" b="0" i="1" smtClean="0">
                        <a:solidFill>
                          <a:schemeClr val="bg1"/>
                        </a:solidFill>
                        <a:latin typeface="Cambria Math" panose="02040503050406030204" pitchFamily="18" charset="0"/>
                        <a:ea typeface="Cambria Math" panose="02040503050406030204" pitchFamily="18" charset="0"/>
                      </a:rPr>
                      <m:t>(</m:t>
                    </m:r>
                    <m:r>
                      <a:rPr lang="en-GB" sz="2400" b="0" i="1" smtClean="0">
                        <a:solidFill>
                          <a:schemeClr val="bg1"/>
                        </a:solidFill>
                        <a:latin typeface="Cambria Math" panose="02040503050406030204" pitchFamily="18" charset="0"/>
                        <a:ea typeface="Cambria Math" panose="02040503050406030204" pitchFamily="18" charset="0"/>
                      </a:rPr>
                      <m:t>𝑙𝑒𝑛𝑔𝑡h</m:t>
                    </m:r>
                    <m:r>
                      <a:rPr lang="en-GB" sz="2400" b="0" i="1" smtClean="0">
                        <a:solidFill>
                          <a:schemeClr val="bg1"/>
                        </a:solidFill>
                        <a:latin typeface="Cambria Math" panose="02040503050406030204" pitchFamily="18" charset="0"/>
                        <a:ea typeface="Cambria Math" panose="02040503050406030204" pitchFamily="18" charset="0"/>
                      </a:rPr>
                      <m:t>, </m:t>
                    </m:r>
                    <m:r>
                      <a:rPr lang="en-GB" sz="2400" b="0" i="1" smtClean="0">
                        <a:solidFill>
                          <a:schemeClr val="bg1"/>
                        </a:solidFill>
                        <a:latin typeface="Cambria Math" panose="02040503050406030204" pitchFamily="18" charset="0"/>
                        <a:ea typeface="Cambria Math" panose="02040503050406030204" pitchFamily="18" charset="0"/>
                      </a:rPr>
                      <m:t>𝐶</m:t>
                    </m:r>
                    <m:r>
                      <a:rPr lang="en-GB" sz="2400" b="0" i="1" smtClean="0">
                        <a:solidFill>
                          <a:schemeClr val="bg1"/>
                        </a:solidFill>
                        <a:latin typeface="Cambria Math" panose="02040503050406030204" pitchFamily="18" charset="0"/>
                        <a:ea typeface="Cambria Math" panose="02040503050406030204" pitchFamily="18" charset="0"/>
                      </a:rPr>
                      <m:t>, </m:t>
                    </m:r>
                    <m:r>
                      <a:rPr lang="en-GB" sz="2400" b="0" i="1" smtClean="0">
                        <a:solidFill>
                          <a:schemeClr val="bg1"/>
                        </a:solidFill>
                        <a:latin typeface="Cambria Math" panose="02040503050406030204" pitchFamily="18" charset="0"/>
                        <a:ea typeface="Cambria Math" panose="02040503050406030204" pitchFamily="18" charset="0"/>
                      </a:rPr>
                      <m:t>𝑇</m:t>
                    </m:r>
                    <m:r>
                      <a:rPr lang="en-GB" sz="2400" b="0" i="1" smtClean="0">
                        <a:solidFill>
                          <a:schemeClr val="bg1"/>
                        </a:solidFill>
                        <a:latin typeface="Cambria Math" panose="02040503050406030204" pitchFamily="18" charset="0"/>
                        <a:ea typeface="Cambria Math" panose="02040503050406030204" pitchFamily="18" charset="0"/>
                      </a:rPr>
                      <m:t>1, </m:t>
                    </m:r>
                    <m:r>
                      <a:rPr lang="en-GB" sz="2400" b="0" i="1" smtClean="0">
                        <a:solidFill>
                          <a:schemeClr val="bg1"/>
                        </a:solidFill>
                        <a:latin typeface="Cambria Math" panose="02040503050406030204" pitchFamily="18" charset="0"/>
                        <a:ea typeface="Cambria Math" panose="02040503050406030204" pitchFamily="18" charset="0"/>
                      </a:rPr>
                      <m:t>𝑇</m:t>
                    </m:r>
                    <m:r>
                      <a:rPr lang="en-GB" sz="2400" b="0" i="1" smtClean="0">
                        <a:solidFill>
                          <a:schemeClr val="bg1"/>
                        </a:solidFill>
                        <a:latin typeface="Cambria Math" panose="02040503050406030204" pitchFamily="18" charset="0"/>
                        <a:ea typeface="Cambria Math" panose="02040503050406030204" pitchFamily="18" charset="0"/>
                      </a:rPr>
                      <m:t>2, </m:t>
                    </m:r>
                    <m:r>
                      <a:rPr lang="en-GB" sz="2400" b="0" i="1" smtClean="0">
                        <a:solidFill>
                          <a:schemeClr val="bg1"/>
                        </a:solidFill>
                        <a:latin typeface="Cambria Math" panose="02040503050406030204" pitchFamily="18" charset="0"/>
                        <a:ea typeface="Cambria Math" panose="02040503050406030204" pitchFamily="18" charset="0"/>
                      </a:rPr>
                      <m:t>𝑇</m:t>
                    </m:r>
                    <m:r>
                      <a:rPr lang="en-GB" sz="2400" b="0" i="1" smtClean="0">
                        <a:solidFill>
                          <a:schemeClr val="bg1"/>
                        </a:solidFill>
                        <a:latin typeface="Cambria Math" panose="02040503050406030204" pitchFamily="18" charset="0"/>
                        <a:ea typeface="Cambria Math" panose="02040503050406030204" pitchFamily="18" charset="0"/>
                      </a:rPr>
                      <m:t>3)</m:t>
                    </m:r>
                  </m:oMath>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p:sp>
            <p:nvSpPr>
              <p:cNvPr id="18" name="TextBox 17">
                <a:extLst>
                  <a:ext uri="{FF2B5EF4-FFF2-40B4-BE49-F238E27FC236}">
                    <a16:creationId xmlns:a16="http://schemas.microsoft.com/office/drawing/2014/main" id="{D89C12FA-0731-2148-B810-13AF18D9F0AE}"/>
                  </a:ext>
                </a:extLst>
              </p:cNvPr>
              <p:cNvSpPr txBox="1">
                <a:spLocks noRot="1" noChangeAspect="1" noMove="1" noResize="1" noEditPoints="1" noAdjustHandles="1" noChangeArrowheads="1" noChangeShapeType="1" noTextEdit="1"/>
              </p:cNvSpPr>
              <p:nvPr/>
            </p:nvSpPr>
            <p:spPr>
              <a:xfrm>
                <a:off x="3639259" y="1556730"/>
                <a:ext cx="4000906" cy="369332"/>
              </a:xfrm>
              <a:prstGeom prst="rect">
                <a:avLst/>
              </a:prstGeom>
              <a:blipFill>
                <a:blip r:embed="rId8"/>
                <a:stretch>
                  <a:fillRect l="-4747" t="-23333" b="-43333"/>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0D94654F-8CD8-1D49-A845-29CD0F6C122B}"/>
              </a:ext>
            </a:extLst>
          </p:cNvPr>
          <p:cNvPicPr>
            <a:picLocks noChangeAspect="1"/>
          </p:cNvPicPr>
          <p:nvPr/>
        </p:nvPicPr>
        <p:blipFill>
          <a:blip r:embed="rId9"/>
          <a:stretch>
            <a:fillRect/>
          </a:stretch>
        </p:blipFill>
        <p:spPr>
          <a:xfrm>
            <a:off x="3735871" y="1539989"/>
            <a:ext cx="3691376" cy="479093"/>
          </a:xfrm>
          <a:prstGeom prst="rect">
            <a:avLst/>
          </a:prstGeom>
        </p:spPr>
      </p:pic>
    </p:spTree>
    <p:extLst>
      <p:ext uri="{BB962C8B-B14F-4D97-AF65-F5344CB8AC3E}">
        <p14:creationId xmlns:p14="http://schemas.microsoft.com/office/powerpoint/2010/main" val="1929908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27A40C-C7F0-554C-8791-DAFC6A15166E}"/>
              </a:ext>
            </a:extLst>
          </p:cNvPr>
          <p:cNvPicPr>
            <a:picLocks noChangeAspect="1"/>
          </p:cNvPicPr>
          <p:nvPr/>
        </p:nvPicPr>
        <p:blipFill rotWithShape="1">
          <a:blip r:embed="rId3"/>
          <a:srcRect t="9866"/>
          <a:stretch/>
        </p:blipFill>
        <p:spPr>
          <a:xfrm>
            <a:off x="8011680" y="1159815"/>
            <a:ext cx="4128013" cy="3720730"/>
          </a:xfrm>
          <a:prstGeom prst="rect">
            <a:avLst/>
          </a:prstGeom>
        </p:spPr>
      </p:pic>
      <p:sp>
        <p:nvSpPr>
          <p:cNvPr id="6" name="Title 1">
            <a:extLst>
              <a:ext uri="{FF2B5EF4-FFF2-40B4-BE49-F238E27FC236}">
                <a16:creationId xmlns:a16="http://schemas.microsoft.com/office/drawing/2014/main" id="{E3E6F98A-7EA6-4245-BEB1-01889FEDDEDF}"/>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C</a:t>
            </a:r>
            <a:r>
              <a:rPr lang="en-US" sz="3000" b="1" dirty="0">
                <a:solidFill>
                  <a:srgbClr val="000090"/>
                </a:solidFill>
                <a:latin typeface="Calibri" panose="020F0502020204030204" pitchFamily="34" charset="0"/>
                <a:cs typeface="Calibri" panose="020F0502020204030204" pitchFamily="34" charset="0"/>
              </a:rPr>
              <a:t>:  Developing Non-Linear Analytical Equation that Explains </a:t>
            </a:r>
            <a:r>
              <a:rPr lang="en-US" sz="3000" b="1" dirty="0">
                <a:solidFill>
                  <a:srgbClr val="FF0000"/>
                </a:solidFill>
                <a:latin typeface="Calibri" panose="020F0502020204030204" pitchFamily="34" charset="0"/>
                <a:cs typeface="Calibri" panose="020F0502020204030204" pitchFamily="34" charset="0"/>
              </a:rPr>
              <a:t>pH</a:t>
            </a:r>
            <a:r>
              <a:rPr lang="en-US" sz="3000" b="1" baseline="-25000" dirty="0">
                <a:solidFill>
                  <a:srgbClr val="FF0000"/>
                </a:solidFill>
                <a:latin typeface="Calibri" panose="020F0502020204030204" pitchFamily="34" charset="0"/>
                <a:cs typeface="Calibri" panose="020F0502020204030204" pitchFamily="34" charset="0"/>
              </a:rPr>
              <a:t>t</a:t>
            </a:r>
          </a:p>
        </p:txBody>
      </p:sp>
      <p:sp>
        <p:nvSpPr>
          <p:cNvPr id="7" name="Content Placeholder 3">
            <a:extLst>
              <a:ext uri="{FF2B5EF4-FFF2-40B4-BE49-F238E27FC236}">
                <a16:creationId xmlns:a16="http://schemas.microsoft.com/office/drawing/2014/main" id="{BF5752D4-DA61-E245-9D6C-E77CA99A09B4}"/>
              </a:ext>
            </a:extLst>
          </p:cNvPr>
          <p:cNvSpPr txBox="1">
            <a:spLocks/>
          </p:cNvSpPr>
          <p:nvPr/>
        </p:nvSpPr>
        <p:spPr>
          <a:xfrm>
            <a:off x="425573" y="830038"/>
            <a:ext cx="11427890" cy="11870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GB" sz="2000" dirty="0"/>
              <a:t>Allowed forms: Basic (constant, input variable, ±, x, ÷)</a:t>
            </a:r>
          </a:p>
          <a:p>
            <a:pPr marL="0">
              <a:spcBef>
                <a:spcPts val="0"/>
              </a:spcBef>
            </a:pPr>
            <a:r>
              <a:rPr lang="en-GB" sz="2000" dirty="0"/>
              <a:t>Error metric is absolute error (default)</a:t>
            </a:r>
          </a:p>
          <a:p>
            <a:pPr marL="0">
              <a:spcBef>
                <a:spcPts val="0"/>
              </a:spcBef>
            </a:pPr>
            <a:r>
              <a:rPr lang="en-GB" sz="2000" dirty="0"/>
              <a:t>Target expression:</a:t>
            </a:r>
            <a:endParaRPr lang="en-US" sz="2000" dirty="0"/>
          </a:p>
        </p:txBody>
      </p:sp>
      <p:sp>
        <p:nvSpPr>
          <p:cNvPr id="21" name="Content Placeholder 3">
            <a:extLst>
              <a:ext uri="{FF2B5EF4-FFF2-40B4-BE49-F238E27FC236}">
                <a16:creationId xmlns:a16="http://schemas.microsoft.com/office/drawing/2014/main" id="{350DBDE3-45EF-7F42-B555-7A47AE704F6E}"/>
              </a:ext>
            </a:extLst>
          </p:cNvPr>
          <p:cNvSpPr txBox="1">
            <a:spLocks/>
          </p:cNvSpPr>
          <p:nvPr/>
        </p:nvSpPr>
        <p:spPr>
          <a:xfrm>
            <a:off x="471053" y="2116554"/>
            <a:ext cx="2422002" cy="434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2000" dirty="0"/>
              <a:t>SAMPLE MODEL: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2FFFFD6-84B7-BF4F-8D95-9FB8A175CB09}"/>
                  </a:ext>
                </a:extLst>
              </p:cNvPr>
              <p:cNvSpPr txBox="1"/>
              <p:nvPr/>
            </p:nvSpPr>
            <p:spPr>
              <a:xfrm>
                <a:off x="601207" y="2584977"/>
                <a:ext cx="5809634" cy="524695"/>
              </a:xfrm>
              <a:prstGeom prst="rect">
                <a:avLst/>
              </a:prstGeom>
              <a:noFill/>
            </p:spPr>
            <p:txBody>
              <a:bodyPr wrap="square" lIns="0" tIns="0" rIns="0" bIns="0" rtlCol="0">
                <a:spAutoFit/>
              </a:bodyPr>
              <a:lstStyle/>
              <a:p>
                <a:r>
                  <a:rPr lang="en-US" sz="2400" dirty="0">
                    <a:solidFill>
                      <a:schemeClr val="tx1"/>
                    </a:solidFill>
                    <a:latin typeface="Cambria Math" panose="02040503050406030204" pitchFamily="18" charset="0"/>
                    <a:ea typeface="Cambria Math" panose="02040503050406030204" pitchFamily="18" charset="0"/>
                  </a:rPr>
                  <a:t>pH</a:t>
                </a:r>
                <a:r>
                  <a:rPr lang="en-US" sz="2400" baseline="-25000" dirty="0">
                    <a:solidFill>
                      <a:schemeClr val="tx1"/>
                    </a:solidFill>
                    <a:latin typeface="Cambria Math" panose="02040503050406030204" pitchFamily="18" charset="0"/>
                    <a:ea typeface="Cambria Math" panose="02040503050406030204" pitchFamily="18" charset="0"/>
                  </a:rPr>
                  <a:t>t</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7.32−</m:t>
                    </m:r>
                    <m:f>
                      <m:fPr>
                        <m:ctrlPr>
                          <a:rPr lang="en-GB" sz="2400" b="0" i="1" smtClean="0">
                            <a:solidFill>
                              <a:schemeClr val="tx1"/>
                            </a:solidFill>
                            <a:latin typeface="Cambria Math" panose="02040503050406030204" pitchFamily="18" charset="0"/>
                            <a:ea typeface="Cambria Math" panose="02040503050406030204" pitchFamily="18" charset="0"/>
                          </a:rPr>
                        </m:ctrlPr>
                      </m:fPr>
                      <m:num>
                        <m:r>
                          <a:rPr lang="en-GB" sz="2400" b="0" i="1" smtClean="0">
                            <a:solidFill>
                              <a:schemeClr val="tx1"/>
                            </a:solidFill>
                            <a:latin typeface="Cambria Math" panose="02040503050406030204" pitchFamily="18" charset="0"/>
                            <a:ea typeface="Cambria Math" panose="02040503050406030204" pitchFamily="18" charset="0"/>
                          </a:rPr>
                          <m:t>0.124</m:t>
                        </m:r>
                      </m:num>
                      <m:den>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smtClean="0">
                            <a:solidFill>
                              <a:schemeClr val="tx1"/>
                            </a:solidFill>
                            <a:latin typeface="Cambria Math" panose="02040503050406030204" pitchFamily="18" charset="0"/>
                            <a:ea typeface="Cambria Math" panose="02040503050406030204" pitchFamily="18" charset="0"/>
                          </a:rPr>
                          <m:t>2</m:t>
                        </m:r>
                      </m:den>
                    </m:f>
                    <m:r>
                      <a:rPr lang="en-GB" sz="2400" b="0" i="1" smtClean="0">
                        <a:solidFill>
                          <a:schemeClr val="tx1"/>
                        </a:solidFill>
                        <a:latin typeface="Cambria Math" panose="02040503050406030204" pitchFamily="18" charset="0"/>
                        <a:ea typeface="Cambria Math" panose="02040503050406030204" pitchFamily="18" charset="0"/>
                      </a:rPr>
                      <m:t> − </m:t>
                    </m:r>
                    <m:f>
                      <m:fPr>
                        <m:ctrlPr>
                          <a:rPr lang="en-GB" sz="2400" b="0" i="1" smtClean="0">
                            <a:solidFill>
                              <a:schemeClr val="tx1"/>
                            </a:solidFill>
                            <a:latin typeface="Cambria Math" panose="02040503050406030204" pitchFamily="18" charset="0"/>
                            <a:ea typeface="Cambria Math" panose="02040503050406030204" pitchFamily="18" charset="0"/>
                          </a:rPr>
                        </m:ctrlPr>
                      </m:fPr>
                      <m:num>
                        <m:r>
                          <a:rPr lang="en-GB" sz="2400" b="0" i="1" smtClean="0">
                            <a:solidFill>
                              <a:schemeClr val="tx1"/>
                            </a:solidFill>
                            <a:latin typeface="Cambria Math" panose="02040503050406030204" pitchFamily="18" charset="0"/>
                            <a:ea typeface="Cambria Math" panose="02040503050406030204" pitchFamily="18" charset="0"/>
                          </a:rPr>
                          <m:t>3.47</m:t>
                        </m:r>
                      </m:num>
                      <m:den>
                        <m:r>
                          <a:rPr lang="en-GB" sz="2400" b="0" i="1" smtClean="0">
                            <a:solidFill>
                              <a:schemeClr val="tx1"/>
                            </a:solidFill>
                            <a:latin typeface="Cambria Math" panose="02040503050406030204" pitchFamily="18" charset="0"/>
                            <a:ea typeface="Cambria Math" panose="02040503050406030204" pitchFamily="18" charset="0"/>
                          </a:rPr>
                          <m:t>𝐶</m:t>
                        </m:r>
                      </m:den>
                    </m:f>
                  </m:oMath>
                </a14:m>
                <a:endParaRPr lang="en-US" sz="2400" dirty="0">
                  <a:solidFill>
                    <a:schemeClr val="tx1"/>
                  </a:solidFill>
                  <a:latin typeface="Cambria Math" panose="02040503050406030204" pitchFamily="18" charset="0"/>
                  <a:ea typeface="Cambria Math" panose="02040503050406030204" pitchFamily="18" charset="0"/>
                </a:endParaRPr>
              </a:p>
            </p:txBody>
          </p:sp>
        </mc:Choice>
        <mc:Fallback>
          <p:sp>
            <p:nvSpPr>
              <p:cNvPr id="2" name="TextBox 1">
                <a:extLst>
                  <a:ext uri="{FF2B5EF4-FFF2-40B4-BE49-F238E27FC236}">
                    <a16:creationId xmlns:a16="http://schemas.microsoft.com/office/drawing/2014/main" id="{72FFFFD6-84B7-BF4F-8D95-9FB8A175CB09}"/>
                  </a:ext>
                </a:extLst>
              </p:cNvPr>
              <p:cNvSpPr txBox="1">
                <a:spLocks noRot="1" noChangeAspect="1" noMove="1" noResize="1" noEditPoints="1" noAdjustHandles="1" noChangeArrowheads="1" noChangeShapeType="1" noTextEdit="1"/>
              </p:cNvSpPr>
              <p:nvPr/>
            </p:nvSpPr>
            <p:spPr>
              <a:xfrm>
                <a:off x="601207" y="2584977"/>
                <a:ext cx="5809634" cy="524695"/>
              </a:xfrm>
              <a:prstGeom prst="rect">
                <a:avLst/>
              </a:prstGeom>
              <a:blipFill>
                <a:blip r:embed="rId4"/>
                <a:stretch>
                  <a:fillRect l="-3050" t="-2439" b="-19512"/>
                </a:stretch>
              </a:blipFill>
            </p:spPr>
            <p:txBody>
              <a:bodyPr/>
              <a:lstStyle/>
              <a:p>
                <a:r>
                  <a:rPr lang="en-US">
                    <a:noFill/>
                  </a:rPr>
                  <a:t> </a:t>
                </a:r>
              </a:p>
            </p:txBody>
          </p:sp>
        </mc:Fallback>
      </mc:AlternateContent>
      <p:sp>
        <p:nvSpPr>
          <p:cNvPr id="17" name="Content Placeholder 3">
            <a:extLst>
              <a:ext uri="{FF2B5EF4-FFF2-40B4-BE49-F238E27FC236}">
                <a16:creationId xmlns:a16="http://schemas.microsoft.com/office/drawing/2014/main" id="{19BCB735-F9DF-7F49-A9A7-44171C53C0EB}"/>
              </a:ext>
            </a:extLst>
          </p:cNvPr>
          <p:cNvSpPr txBox="1">
            <a:spLocks/>
          </p:cNvSpPr>
          <p:nvPr/>
        </p:nvSpPr>
        <p:spPr>
          <a:xfrm>
            <a:off x="515938" y="2968273"/>
            <a:ext cx="1319110" cy="2705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Complexity = 11</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799D3978-80B6-DD46-B486-858DDD3CF74A}"/>
                  </a:ext>
                </a:extLst>
              </p:cNvPr>
              <p:cNvSpPr txBox="1"/>
              <p:nvPr/>
            </p:nvSpPr>
            <p:spPr>
              <a:xfrm>
                <a:off x="601206" y="4257272"/>
                <a:ext cx="5809634" cy="524695"/>
              </a:xfrm>
              <a:prstGeom prst="rect">
                <a:avLst/>
              </a:prstGeom>
              <a:noFill/>
            </p:spPr>
            <p:txBody>
              <a:bodyPr wrap="square" lIns="0" tIns="0" rIns="0" bIns="0" rtlCol="0">
                <a:spAutoFit/>
              </a:bodyPr>
              <a:lstStyle/>
              <a:p>
                <a:r>
                  <a:rPr lang="en-US" sz="2400" dirty="0">
                    <a:solidFill>
                      <a:schemeClr val="tx1"/>
                    </a:solidFill>
                    <a:latin typeface="Cambria Math" panose="02040503050406030204" pitchFamily="18" charset="0"/>
                    <a:ea typeface="Cambria Math" panose="02040503050406030204" pitchFamily="18" charset="0"/>
                  </a:rPr>
                  <a:t>pH</a:t>
                </a:r>
                <a:r>
                  <a:rPr lang="en-US" sz="2400" baseline="-25000" dirty="0">
                    <a:solidFill>
                      <a:schemeClr val="tx1"/>
                    </a:solidFill>
                    <a:latin typeface="Cambria Math" panose="02040503050406030204" pitchFamily="18" charset="0"/>
                    <a:ea typeface="Cambria Math" panose="02040503050406030204" pitchFamily="18" charset="0"/>
                  </a:rPr>
                  <a:t>t</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7.24+0.0124</m:t>
                    </m:r>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smtClean="0">
                        <a:solidFill>
                          <a:schemeClr val="tx1"/>
                        </a:solidFill>
                        <a:latin typeface="Cambria Math" panose="02040503050406030204" pitchFamily="18" charset="0"/>
                        <a:ea typeface="Cambria Math" panose="02040503050406030204" pitchFamily="18" charset="0"/>
                      </a:rPr>
                      <m:t>1</m:t>
                    </m:r>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smtClean="0">
                        <a:solidFill>
                          <a:schemeClr val="tx1"/>
                        </a:solidFill>
                        <a:latin typeface="Cambria Math" panose="02040503050406030204" pitchFamily="18" charset="0"/>
                        <a:ea typeface="Cambria Math" panose="02040503050406030204" pitchFamily="18" charset="0"/>
                      </a:rPr>
                      <m:t>2</m:t>
                    </m:r>
                    <m:r>
                      <a:rPr lang="en-GB" sz="2400" b="0" i="1" smtClean="0">
                        <a:solidFill>
                          <a:schemeClr val="tx1"/>
                        </a:solidFill>
                        <a:latin typeface="Cambria Math" panose="02040503050406030204" pitchFamily="18" charset="0"/>
                        <a:ea typeface="Cambria Math" panose="02040503050406030204" pitchFamily="18" charset="0"/>
                      </a:rPr>
                      <m:t>−0.0277</m:t>
                    </m:r>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smtClean="0">
                        <a:solidFill>
                          <a:schemeClr val="tx1"/>
                        </a:solidFill>
                        <a:latin typeface="Cambria Math" panose="02040503050406030204" pitchFamily="18" charset="0"/>
                        <a:ea typeface="Cambria Math" panose="02040503050406030204" pitchFamily="18" charset="0"/>
                      </a:rPr>
                      <m:t>1</m:t>
                    </m:r>
                    <m:r>
                      <a:rPr lang="en-GB" sz="2400" b="0" i="1" smtClean="0">
                        <a:solidFill>
                          <a:schemeClr val="tx1"/>
                        </a:solidFill>
                        <a:latin typeface="Cambria Math" panose="02040503050406030204" pitchFamily="18" charset="0"/>
                        <a:ea typeface="Cambria Math" panose="02040503050406030204" pitchFamily="18" charset="0"/>
                      </a:rPr>
                      <m:t>−</m:t>
                    </m:r>
                    <m:f>
                      <m:fPr>
                        <m:ctrlPr>
                          <a:rPr lang="en-GB" sz="2400" b="0" i="1" smtClean="0">
                            <a:solidFill>
                              <a:schemeClr val="tx1"/>
                            </a:solidFill>
                            <a:latin typeface="Cambria Math" panose="02040503050406030204" pitchFamily="18" charset="0"/>
                            <a:ea typeface="Cambria Math" panose="02040503050406030204" pitchFamily="18" charset="0"/>
                          </a:rPr>
                        </m:ctrlPr>
                      </m:fPr>
                      <m:num>
                        <m:r>
                          <a:rPr lang="en-GB" sz="2400" b="0" i="1" smtClean="0">
                            <a:solidFill>
                              <a:schemeClr val="tx1"/>
                            </a:solidFill>
                            <a:latin typeface="Cambria Math" panose="02040503050406030204" pitchFamily="18" charset="0"/>
                            <a:ea typeface="Cambria Math" panose="02040503050406030204" pitchFamily="18" charset="0"/>
                          </a:rPr>
                          <m:t>3.48</m:t>
                        </m:r>
                      </m:num>
                      <m:den>
                        <m:r>
                          <a:rPr lang="en-GB" sz="2400" b="0" i="1" smtClean="0">
                            <a:solidFill>
                              <a:schemeClr val="tx1"/>
                            </a:solidFill>
                            <a:latin typeface="Cambria Math" panose="02040503050406030204" pitchFamily="18" charset="0"/>
                            <a:ea typeface="Cambria Math" panose="02040503050406030204" pitchFamily="18" charset="0"/>
                          </a:rPr>
                          <m:t>𝐶</m:t>
                        </m:r>
                      </m:den>
                    </m:f>
                  </m:oMath>
                </a14:m>
                <a:endParaRPr lang="en-US" sz="2400" dirty="0">
                  <a:solidFill>
                    <a:schemeClr val="tx1"/>
                  </a:solidFill>
                  <a:latin typeface="Cambria Math" panose="02040503050406030204" pitchFamily="18" charset="0"/>
                  <a:ea typeface="Cambria Math" panose="02040503050406030204" pitchFamily="18" charset="0"/>
                </a:endParaRPr>
              </a:p>
            </p:txBody>
          </p:sp>
        </mc:Choice>
        <mc:Fallback>
          <p:sp>
            <p:nvSpPr>
              <p:cNvPr id="18" name="TextBox 17">
                <a:extLst>
                  <a:ext uri="{FF2B5EF4-FFF2-40B4-BE49-F238E27FC236}">
                    <a16:creationId xmlns:a16="http://schemas.microsoft.com/office/drawing/2014/main" id="{799D3978-80B6-DD46-B486-858DDD3CF74A}"/>
                  </a:ext>
                </a:extLst>
              </p:cNvPr>
              <p:cNvSpPr txBox="1">
                <a:spLocks noRot="1" noChangeAspect="1" noMove="1" noResize="1" noEditPoints="1" noAdjustHandles="1" noChangeArrowheads="1" noChangeShapeType="1" noTextEdit="1"/>
              </p:cNvSpPr>
              <p:nvPr/>
            </p:nvSpPr>
            <p:spPr>
              <a:xfrm>
                <a:off x="601206" y="4257272"/>
                <a:ext cx="5809634" cy="524695"/>
              </a:xfrm>
              <a:prstGeom prst="rect">
                <a:avLst/>
              </a:prstGeom>
              <a:blipFill>
                <a:blip r:embed="rId5"/>
                <a:stretch>
                  <a:fillRect l="-3050" b="-16279"/>
                </a:stretch>
              </a:blipFill>
            </p:spPr>
            <p:txBody>
              <a:bodyPr/>
              <a:lstStyle/>
              <a:p>
                <a:r>
                  <a:rPr lang="en-US">
                    <a:noFill/>
                  </a:rPr>
                  <a:t> </a:t>
                </a:r>
              </a:p>
            </p:txBody>
          </p:sp>
        </mc:Fallback>
      </mc:AlternateContent>
      <p:sp>
        <p:nvSpPr>
          <p:cNvPr id="22" name="Content Placeholder 3">
            <a:extLst>
              <a:ext uri="{FF2B5EF4-FFF2-40B4-BE49-F238E27FC236}">
                <a16:creationId xmlns:a16="http://schemas.microsoft.com/office/drawing/2014/main" id="{9F38547D-01C6-4843-9FED-A719C0E9C5CF}"/>
              </a:ext>
            </a:extLst>
          </p:cNvPr>
          <p:cNvSpPr txBox="1">
            <a:spLocks/>
          </p:cNvSpPr>
          <p:nvPr/>
        </p:nvSpPr>
        <p:spPr>
          <a:xfrm>
            <a:off x="515938" y="4638402"/>
            <a:ext cx="1319110" cy="2705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Complexity = 16</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D3004B52-F662-1D43-9376-3D13378BF473}"/>
                  </a:ext>
                </a:extLst>
              </p:cNvPr>
              <p:cNvSpPr txBox="1"/>
              <p:nvPr/>
            </p:nvSpPr>
            <p:spPr>
              <a:xfrm>
                <a:off x="595731" y="5056193"/>
                <a:ext cx="7306421" cy="524887"/>
              </a:xfrm>
              <a:prstGeom prst="rect">
                <a:avLst/>
              </a:prstGeom>
              <a:noFill/>
            </p:spPr>
            <p:txBody>
              <a:bodyPr wrap="square" lIns="0" tIns="0" rIns="0" bIns="0" rtlCol="0">
                <a:spAutoFit/>
              </a:bodyPr>
              <a:lstStyle/>
              <a:p>
                <a:r>
                  <a:rPr lang="en-US" sz="2400" dirty="0">
                    <a:solidFill>
                      <a:schemeClr val="tx1"/>
                    </a:solidFill>
                    <a:latin typeface="Cambria Math" panose="02040503050406030204" pitchFamily="18" charset="0"/>
                    <a:ea typeface="Cambria Math" panose="02040503050406030204" pitchFamily="18" charset="0"/>
                  </a:rPr>
                  <a:t>pH</a:t>
                </a:r>
                <a:r>
                  <a:rPr lang="en-US" sz="2400" baseline="-25000" dirty="0">
                    <a:solidFill>
                      <a:schemeClr val="tx1"/>
                    </a:solidFill>
                    <a:latin typeface="Cambria Math" panose="02040503050406030204" pitchFamily="18" charset="0"/>
                    <a:ea typeface="Cambria Math" panose="02040503050406030204" pitchFamily="18" charset="0"/>
                  </a:rPr>
                  <a:t>t</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7.25+0.00469</m:t>
                    </m:r>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smtClean="0">
                        <a:solidFill>
                          <a:schemeClr val="tx1"/>
                        </a:solidFill>
                        <a:latin typeface="Cambria Math" panose="02040503050406030204" pitchFamily="18" charset="0"/>
                        <a:ea typeface="Cambria Math" panose="02040503050406030204" pitchFamily="18" charset="0"/>
                      </a:rPr>
                      <m:t>1</m:t>
                    </m:r>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smtClean="0">
                        <a:solidFill>
                          <a:schemeClr val="tx1"/>
                        </a:solidFill>
                        <a:latin typeface="Cambria Math" panose="02040503050406030204" pitchFamily="18" charset="0"/>
                        <a:ea typeface="Cambria Math" panose="02040503050406030204" pitchFamily="18" charset="0"/>
                      </a:rPr>
                      <m:t>2</m:t>
                    </m:r>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smtClean="0">
                        <a:solidFill>
                          <a:schemeClr val="tx1"/>
                        </a:solidFill>
                        <a:latin typeface="Cambria Math" panose="02040503050406030204" pitchFamily="18" charset="0"/>
                        <a:ea typeface="Cambria Math" panose="02040503050406030204" pitchFamily="18" charset="0"/>
                      </a:rPr>
                      <m:t>3</m:t>
                    </m:r>
                    <m:r>
                      <a:rPr lang="en-GB" sz="2400" b="0" i="1" smtClean="0">
                        <a:solidFill>
                          <a:schemeClr val="tx1"/>
                        </a:solidFill>
                        <a:latin typeface="Cambria Math" panose="02040503050406030204" pitchFamily="18" charset="0"/>
                        <a:ea typeface="Cambria Math" panose="02040503050406030204" pitchFamily="18" charset="0"/>
                      </a:rPr>
                      <m:t>−0.0272</m:t>
                    </m:r>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smtClean="0">
                        <a:solidFill>
                          <a:schemeClr val="tx1"/>
                        </a:solidFill>
                        <a:latin typeface="Cambria Math" panose="02040503050406030204" pitchFamily="18" charset="0"/>
                        <a:ea typeface="Cambria Math" panose="02040503050406030204" pitchFamily="18" charset="0"/>
                      </a:rPr>
                      <m:t>3</m:t>
                    </m:r>
                    <m:r>
                      <a:rPr lang="en-GB" sz="2400" b="0" i="1" smtClean="0">
                        <a:solidFill>
                          <a:schemeClr val="tx1"/>
                        </a:solidFill>
                        <a:latin typeface="Cambria Math" panose="02040503050406030204" pitchFamily="18" charset="0"/>
                        <a:ea typeface="Cambria Math" panose="02040503050406030204" pitchFamily="18" charset="0"/>
                      </a:rPr>
                      <m:t>−</m:t>
                    </m:r>
                    <m:f>
                      <m:fPr>
                        <m:ctrlPr>
                          <a:rPr lang="en-GB" sz="2400" b="0" i="1" smtClean="0">
                            <a:solidFill>
                              <a:schemeClr val="tx1"/>
                            </a:solidFill>
                            <a:latin typeface="Cambria Math" panose="02040503050406030204" pitchFamily="18" charset="0"/>
                            <a:ea typeface="Cambria Math" panose="02040503050406030204" pitchFamily="18" charset="0"/>
                          </a:rPr>
                        </m:ctrlPr>
                      </m:fPr>
                      <m:num>
                        <m:r>
                          <a:rPr lang="en-GB" sz="2400" b="0" i="1" smtClean="0">
                            <a:solidFill>
                              <a:schemeClr val="tx1"/>
                            </a:solidFill>
                            <a:latin typeface="Cambria Math" panose="02040503050406030204" pitchFamily="18" charset="0"/>
                            <a:ea typeface="Cambria Math" panose="02040503050406030204" pitchFamily="18" charset="0"/>
                          </a:rPr>
                          <m:t>3.2+0.124</m:t>
                        </m:r>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smtClean="0">
                            <a:solidFill>
                              <a:schemeClr val="tx1"/>
                            </a:solidFill>
                            <a:latin typeface="Cambria Math" panose="02040503050406030204" pitchFamily="18" charset="0"/>
                            <a:ea typeface="Cambria Math" panose="02040503050406030204" pitchFamily="18" charset="0"/>
                          </a:rPr>
                          <m:t>1</m:t>
                        </m:r>
                      </m:num>
                      <m:den>
                        <m:r>
                          <a:rPr lang="en-GB" sz="2400" b="0" i="1" smtClean="0">
                            <a:solidFill>
                              <a:schemeClr val="tx1"/>
                            </a:solidFill>
                            <a:latin typeface="Cambria Math" panose="02040503050406030204" pitchFamily="18" charset="0"/>
                            <a:ea typeface="Cambria Math" panose="02040503050406030204" pitchFamily="18" charset="0"/>
                          </a:rPr>
                          <m:t>𝐶</m:t>
                        </m:r>
                      </m:den>
                    </m:f>
                  </m:oMath>
                </a14:m>
                <a:endParaRPr lang="en-US" sz="2400" dirty="0">
                  <a:solidFill>
                    <a:schemeClr val="tx1"/>
                  </a:solidFill>
                  <a:latin typeface="Cambria Math" panose="02040503050406030204" pitchFamily="18" charset="0"/>
                  <a:ea typeface="Cambria Math" panose="02040503050406030204" pitchFamily="18" charset="0"/>
                </a:endParaRPr>
              </a:p>
            </p:txBody>
          </p:sp>
        </mc:Choice>
        <mc:Fallback>
          <p:sp>
            <p:nvSpPr>
              <p:cNvPr id="24" name="TextBox 23">
                <a:extLst>
                  <a:ext uri="{FF2B5EF4-FFF2-40B4-BE49-F238E27FC236}">
                    <a16:creationId xmlns:a16="http://schemas.microsoft.com/office/drawing/2014/main" id="{D3004B52-F662-1D43-9376-3D13378BF473}"/>
                  </a:ext>
                </a:extLst>
              </p:cNvPr>
              <p:cNvSpPr txBox="1">
                <a:spLocks noRot="1" noChangeAspect="1" noMove="1" noResize="1" noEditPoints="1" noAdjustHandles="1" noChangeArrowheads="1" noChangeShapeType="1" noTextEdit="1"/>
              </p:cNvSpPr>
              <p:nvPr/>
            </p:nvSpPr>
            <p:spPr>
              <a:xfrm>
                <a:off x="595731" y="5056193"/>
                <a:ext cx="7306421" cy="524887"/>
              </a:xfrm>
              <a:prstGeom prst="rect">
                <a:avLst/>
              </a:prstGeom>
              <a:blipFill>
                <a:blip r:embed="rId6"/>
                <a:stretch>
                  <a:fillRect l="-2431" b="-19048"/>
                </a:stretch>
              </a:blipFill>
            </p:spPr>
            <p:txBody>
              <a:bodyPr/>
              <a:lstStyle/>
              <a:p>
                <a:r>
                  <a:rPr lang="en-US">
                    <a:noFill/>
                  </a:rPr>
                  <a:t> </a:t>
                </a:r>
              </a:p>
            </p:txBody>
          </p:sp>
        </mc:Fallback>
      </mc:AlternateContent>
      <p:sp>
        <p:nvSpPr>
          <p:cNvPr id="25" name="Content Placeholder 3">
            <a:extLst>
              <a:ext uri="{FF2B5EF4-FFF2-40B4-BE49-F238E27FC236}">
                <a16:creationId xmlns:a16="http://schemas.microsoft.com/office/drawing/2014/main" id="{1378246C-C727-D248-92E5-0393599EAC6E}"/>
              </a:ext>
            </a:extLst>
          </p:cNvPr>
          <p:cNvSpPr txBox="1">
            <a:spLocks/>
          </p:cNvSpPr>
          <p:nvPr/>
        </p:nvSpPr>
        <p:spPr>
          <a:xfrm>
            <a:off x="515938" y="5436350"/>
            <a:ext cx="1319110" cy="2705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Complexity = 22</a:t>
            </a:r>
          </a:p>
        </p:txBody>
      </p:sp>
      <p:sp>
        <p:nvSpPr>
          <p:cNvPr id="12" name="Content Placeholder 3">
            <a:extLst>
              <a:ext uri="{FF2B5EF4-FFF2-40B4-BE49-F238E27FC236}">
                <a16:creationId xmlns:a16="http://schemas.microsoft.com/office/drawing/2014/main" id="{37F9F3F7-46A8-EA4D-A89E-7FCA4E5B10BC}"/>
              </a:ext>
            </a:extLst>
          </p:cNvPr>
          <p:cNvSpPr txBox="1">
            <a:spLocks/>
          </p:cNvSpPr>
          <p:nvPr/>
        </p:nvSpPr>
        <p:spPr>
          <a:xfrm>
            <a:off x="515938" y="5929433"/>
            <a:ext cx="5580062" cy="5922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All equations came from the same pool. For these 4, r</a:t>
            </a:r>
            <a:r>
              <a:rPr lang="en-US" sz="1200" baseline="30000" dirty="0">
                <a:solidFill>
                  <a:srgbClr val="FF0000"/>
                </a:solidFill>
              </a:rPr>
              <a:t>2</a:t>
            </a:r>
            <a:r>
              <a:rPr lang="en-US" sz="1200" dirty="0">
                <a:solidFill>
                  <a:srgbClr val="FF0000"/>
                </a:solidFill>
              </a:rPr>
              <a:t> increases with increasing complexity based on the </a:t>
            </a:r>
            <a:r>
              <a:rPr lang="en-US" sz="1200" dirty="0" err="1">
                <a:solidFill>
                  <a:srgbClr val="FF0000"/>
                </a:solidFill>
              </a:rPr>
              <a:t>Eureqa</a:t>
            </a:r>
            <a:r>
              <a:rPr lang="en-US" sz="1200" dirty="0">
                <a:solidFill>
                  <a:srgbClr val="FF0000"/>
                </a:solidFill>
              </a:rPr>
              <a:t> calculations (be wary of overfitting). </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729178E-FB05-5042-9C8C-D4012C462E43}"/>
                  </a:ext>
                </a:extLst>
              </p:cNvPr>
              <p:cNvSpPr txBox="1"/>
              <p:nvPr/>
            </p:nvSpPr>
            <p:spPr>
              <a:xfrm>
                <a:off x="601206" y="3371609"/>
                <a:ext cx="5116144" cy="541110"/>
              </a:xfrm>
              <a:prstGeom prst="rect">
                <a:avLst/>
              </a:prstGeom>
              <a:solidFill>
                <a:srgbClr val="00BFC4"/>
              </a:solidFill>
            </p:spPr>
            <p:txBody>
              <a:bodyPr wrap="square" lIns="0" tIns="0" rIns="0" bIns="0" rtlCol="0">
                <a:spAutoFit/>
              </a:bodyPr>
              <a:lstStyle/>
              <a:p>
                <a:r>
                  <a:rPr lang="en-US" sz="2400" dirty="0">
                    <a:solidFill>
                      <a:schemeClr val="tx1"/>
                    </a:solidFill>
                    <a:latin typeface="Cambria Math" panose="02040503050406030204" pitchFamily="18" charset="0"/>
                    <a:ea typeface="Cambria Math" panose="02040503050406030204" pitchFamily="18" charset="0"/>
                  </a:rPr>
                  <a:t>pH</a:t>
                </a:r>
                <a:r>
                  <a:rPr lang="en-US" sz="2400" baseline="-25000" dirty="0">
                    <a:solidFill>
                      <a:schemeClr val="tx1"/>
                    </a:solidFill>
                    <a:latin typeface="Cambria Math" panose="02040503050406030204" pitchFamily="18" charset="0"/>
                    <a:ea typeface="Cambria Math" panose="02040503050406030204" pitchFamily="18" charset="0"/>
                  </a:rPr>
                  <a:t>t</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7.37− </m:t>
                    </m:r>
                    <m:f>
                      <m:fPr>
                        <m:ctrlPr>
                          <a:rPr lang="en-GB" sz="2400" b="0" i="1" smtClean="0">
                            <a:solidFill>
                              <a:schemeClr val="tx1"/>
                            </a:solidFill>
                            <a:latin typeface="Cambria Math" panose="02040503050406030204" pitchFamily="18" charset="0"/>
                            <a:ea typeface="Cambria Math" panose="02040503050406030204" pitchFamily="18" charset="0"/>
                          </a:rPr>
                        </m:ctrlPr>
                      </m:fPr>
                      <m:num>
                        <m:r>
                          <a:rPr lang="en-GB" sz="2400" b="0" i="1" smtClean="0">
                            <a:solidFill>
                              <a:schemeClr val="tx1"/>
                            </a:solidFill>
                            <a:latin typeface="Cambria Math" panose="02040503050406030204" pitchFamily="18" charset="0"/>
                            <a:ea typeface="Cambria Math" panose="02040503050406030204" pitchFamily="18" charset="0"/>
                          </a:rPr>
                          <m:t>3.69</m:t>
                        </m:r>
                      </m:num>
                      <m:den>
                        <m:r>
                          <a:rPr lang="en-GB" sz="2400" b="0" i="1" smtClean="0">
                            <a:solidFill>
                              <a:schemeClr val="tx1"/>
                            </a:solidFill>
                            <a:latin typeface="Cambria Math" panose="02040503050406030204" pitchFamily="18" charset="0"/>
                            <a:ea typeface="Cambria Math" panose="02040503050406030204" pitchFamily="18" charset="0"/>
                          </a:rPr>
                          <m:t>𝐶</m:t>
                        </m:r>
                      </m:den>
                    </m:f>
                    <m:r>
                      <a:rPr lang="en-GB" sz="2400" b="0" i="1" smtClean="0">
                        <a:solidFill>
                          <a:schemeClr val="tx1"/>
                        </a:solidFill>
                        <a:latin typeface="Cambria Math" panose="02040503050406030204" pitchFamily="18" charset="0"/>
                        <a:ea typeface="Cambria Math" panose="02040503050406030204" pitchFamily="18" charset="0"/>
                      </a:rPr>
                      <m:t>−</m:t>
                    </m:r>
                    <m:f>
                      <m:fPr>
                        <m:ctrlPr>
                          <a:rPr lang="en-GB" sz="2400" b="0" i="1" smtClean="0">
                            <a:solidFill>
                              <a:schemeClr val="tx1"/>
                            </a:solidFill>
                            <a:latin typeface="Cambria Math" panose="02040503050406030204" pitchFamily="18" charset="0"/>
                            <a:ea typeface="Cambria Math" panose="02040503050406030204" pitchFamily="18" charset="0"/>
                          </a:rPr>
                        </m:ctrlPr>
                      </m:fPr>
                      <m:num>
                        <m:r>
                          <a:rPr lang="en-GB" sz="2400" b="0" i="1" smtClean="0">
                            <a:solidFill>
                              <a:schemeClr val="tx1"/>
                            </a:solidFill>
                            <a:latin typeface="Cambria Math" panose="02040503050406030204" pitchFamily="18" charset="0"/>
                            <a:ea typeface="Cambria Math" panose="02040503050406030204" pitchFamily="18" charset="0"/>
                          </a:rPr>
                          <m:t>0.00549∗</m:t>
                        </m:r>
                        <m:r>
                          <a:rPr lang="en-GB" sz="2400" b="0" i="1" smtClean="0">
                            <a:solidFill>
                              <a:schemeClr val="tx1"/>
                            </a:solidFill>
                            <a:latin typeface="Cambria Math" panose="02040503050406030204" pitchFamily="18" charset="0"/>
                            <a:ea typeface="Cambria Math" panose="02040503050406030204" pitchFamily="18" charset="0"/>
                          </a:rPr>
                          <m:t>𝑙𝑒𝑛𝑔𝑡h</m:t>
                        </m:r>
                      </m:num>
                      <m:den>
                        <m:r>
                          <a:rPr lang="en-GB" sz="2400" b="0" i="1" smtClean="0">
                            <a:solidFill>
                              <a:schemeClr val="tx1"/>
                            </a:solidFill>
                            <a:latin typeface="Cambria Math" panose="02040503050406030204" pitchFamily="18" charset="0"/>
                            <a:ea typeface="Cambria Math" panose="02040503050406030204" pitchFamily="18" charset="0"/>
                          </a:rPr>
                          <m:t>𝑇</m:t>
                        </m:r>
                        <m:r>
                          <a:rPr lang="en-GB" sz="2400" b="0" i="1" smtClean="0">
                            <a:solidFill>
                              <a:schemeClr val="tx1"/>
                            </a:solidFill>
                            <a:latin typeface="Cambria Math" panose="02040503050406030204" pitchFamily="18" charset="0"/>
                            <a:ea typeface="Cambria Math" panose="02040503050406030204" pitchFamily="18" charset="0"/>
                          </a:rPr>
                          <m:t>2</m:t>
                        </m:r>
                      </m:den>
                    </m:f>
                  </m:oMath>
                </a14:m>
                <a:endParaRPr lang="en-US" sz="2400" dirty="0">
                  <a:solidFill>
                    <a:schemeClr val="tx1"/>
                  </a:solidFill>
                  <a:latin typeface="Cambria Math" panose="02040503050406030204" pitchFamily="18" charset="0"/>
                  <a:ea typeface="Cambria Math" panose="02040503050406030204" pitchFamily="18" charset="0"/>
                </a:endParaRPr>
              </a:p>
            </p:txBody>
          </p:sp>
        </mc:Choice>
        <mc:Fallback>
          <p:sp>
            <p:nvSpPr>
              <p:cNvPr id="13" name="TextBox 12">
                <a:extLst>
                  <a:ext uri="{FF2B5EF4-FFF2-40B4-BE49-F238E27FC236}">
                    <a16:creationId xmlns:a16="http://schemas.microsoft.com/office/drawing/2014/main" id="{2729178E-FB05-5042-9C8C-D4012C462E43}"/>
                  </a:ext>
                </a:extLst>
              </p:cNvPr>
              <p:cNvSpPr txBox="1">
                <a:spLocks noRot="1" noChangeAspect="1" noMove="1" noResize="1" noEditPoints="1" noAdjustHandles="1" noChangeArrowheads="1" noChangeShapeType="1" noTextEdit="1"/>
              </p:cNvSpPr>
              <p:nvPr/>
            </p:nvSpPr>
            <p:spPr>
              <a:xfrm>
                <a:off x="601206" y="3371609"/>
                <a:ext cx="5116144" cy="541110"/>
              </a:xfrm>
              <a:prstGeom prst="rect">
                <a:avLst/>
              </a:prstGeom>
              <a:blipFill>
                <a:blip r:embed="rId7"/>
                <a:stretch>
                  <a:fillRect l="-3465" b="-15909"/>
                </a:stretch>
              </a:blipFill>
            </p:spPr>
            <p:txBody>
              <a:bodyPr/>
              <a:lstStyle/>
              <a:p>
                <a:r>
                  <a:rPr lang="en-US">
                    <a:noFill/>
                  </a:rPr>
                  <a:t> </a:t>
                </a:r>
              </a:p>
            </p:txBody>
          </p:sp>
        </mc:Fallback>
      </mc:AlternateContent>
      <p:sp>
        <p:nvSpPr>
          <p:cNvPr id="14" name="Content Placeholder 3">
            <a:extLst>
              <a:ext uri="{FF2B5EF4-FFF2-40B4-BE49-F238E27FC236}">
                <a16:creationId xmlns:a16="http://schemas.microsoft.com/office/drawing/2014/main" id="{A347766A-2F88-D549-9E32-3A68DC6A14A4}"/>
              </a:ext>
            </a:extLst>
          </p:cNvPr>
          <p:cNvSpPr txBox="1">
            <a:spLocks/>
          </p:cNvSpPr>
          <p:nvPr/>
        </p:nvSpPr>
        <p:spPr>
          <a:xfrm>
            <a:off x="515938" y="3850546"/>
            <a:ext cx="1319110" cy="2705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Complexity = 13</a:t>
            </a:r>
          </a:p>
        </p:txBody>
      </p:sp>
      <p:sp>
        <p:nvSpPr>
          <p:cNvPr id="15" name="Content Placeholder 3">
            <a:extLst>
              <a:ext uri="{FF2B5EF4-FFF2-40B4-BE49-F238E27FC236}">
                <a16:creationId xmlns:a16="http://schemas.microsoft.com/office/drawing/2014/main" id="{989DF52E-21BD-5642-B5C2-5E873D83FCFD}"/>
              </a:ext>
            </a:extLst>
          </p:cNvPr>
          <p:cNvSpPr txBox="1">
            <a:spLocks/>
          </p:cNvSpPr>
          <p:nvPr/>
        </p:nvSpPr>
        <p:spPr>
          <a:xfrm>
            <a:off x="8178800" y="5130784"/>
            <a:ext cx="2209801" cy="3055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Used C and all 3 loop lengths</a:t>
            </a:r>
          </a:p>
        </p:txBody>
      </p:sp>
      <p:cxnSp>
        <p:nvCxnSpPr>
          <p:cNvPr id="4" name="Straight Arrow Connector 3">
            <a:extLst>
              <a:ext uri="{FF2B5EF4-FFF2-40B4-BE49-F238E27FC236}">
                <a16:creationId xmlns:a16="http://schemas.microsoft.com/office/drawing/2014/main" id="{4F516BEE-1A4A-6249-B93A-D4E750738864}"/>
              </a:ext>
            </a:extLst>
          </p:cNvPr>
          <p:cNvCxnSpPr>
            <a:stCxn id="15" idx="1"/>
          </p:cNvCxnSpPr>
          <p:nvPr/>
        </p:nvCxnSpPr>
        <p:spPr>
          <a:xfrm flipH="1">
            <a:off x="7772400" y="5283567"/>
            <a:ext cx="4064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AB8B85CB-1C85-724C-BB56-5D89E89B8C3C}"/>
              </a:ext>
            </a:extLst>
          </p:cNvPr>
          <p:cNvPicPr>
            <a:picLocks noChangeAspect="1"/>
          </p:cNvPicPr>
          <p:nvPr/>
        </p:nvPicPr>
        <p:blipFill>
          <a:blip r:embed="rId8"/>
          <a:stretch>
            <a:fillRect/>
          </a:stretch>
        </p:blipFill>
        <p:spPr>
          <a:xfrm>
            <a:off x="3735871" y="1539989"/>
            <a:ext cx="3691376" cy="479093"/>
          </a:xfrm>
          <a:prstGeom prst="rect">
            <a:avLst/>
          </a:prstGeom>
        </p:spPr>
      </p:pic>
      <p:sp>
        <p:nvSpPr>
          <p:cNvPr id="23" name="Content Placeholder 3">
            <a:extLst>
              <a:ext uri="{FF2B5EF4-FFF2-40B4-BE49-F238E27FC236}">
                <a16:creationId xmlns:a16="http://schemas.microsoft.com/office/drawing/2014/main" id="{9DDA58E0-E167-7E46-86E2-089364116C44}"/>
              </a:ext>
            </a:extLst>
          </p:cNvPr>
          <p:cNvSpPr txBox="1">
            <a:spLocks/>
          </p:cNvSpPr>
          <p:nvPr/>
        </p:nvSpPr>
        <p:spPr>
          <a:xfrm>
            <a:off x="10166767" y="3589142"/>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26" name="Content Placeholder 3">
            <a:extLst>
              <a:ext uri="{FF2B5EF4-FFF2-40B4-BE49-F238E27FC236}">
                <a16:creationId xmlns:a16="http://schemas.microsoft.com/office/drawing/2014/main" id="{40EED462-EFAA-264B-9489-8D3F0DB5C08A}"/>
              </a:ext>
            </a:extLst>
          </p:cNvPr>
          <p:cNvSpPr txBox="1">
            <a:spLocks/>
          </p:cNvSpPr>
          <p:nvPr/>
        </p:nvSpPr>
        <p:spPr>
          <a:xfrm>
            <a:off x="9055334" y="1318013"/>
            <a:ext cx="3025445" cy="3847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Same training and test data as </a:t>
            </a:r>
            <a:r>
              <a:rPr lang="en-US" sz="1200" dirty="0" err="1">
                <a:solidFill>
                  <a:srgbClr val="FF0000"/>
                </a:solidFill>
              </a:rPr>
              <a:t>xgbTree’s</a:t>
            </a:r>
            <a:endParaRPr lang="en-US" sz="1200" dirty="0">
              <a:solidFill>
                <a:srgbClr val="FF0000"/>
              </a:solidFill>
            </a:endParaRPr>
          </a:p>
        </p:txBody>
      </p:sp>
      <p:cxnSp>
        <p:nvCxnSpPr>
          <p:cNvPr id="29" name="Straight Arrow Connector 28">
            <a:extLst>
              <a:ext uri="{FF2B5EF4-FFF2-40B4-BE49-F238E27FC236}">
                <a16:creationId xmlns:a16="http://schemas.microsoft.com/office/drawing/2014/main" id="{DEB45A6C-F024-2440-924F-BE89B2AC01D4}"/>
              </a:ext>
            </a:extLst>
          </p:cNvPr>
          <p:cNvCxnSpPr>
            <a:cxnSpLocks/>
          </p:cNvCxnSpPr>
          <p:nvPr/>
        </p:nvCxnSpPr>
        <p:spPr>
          <a:xfrm flipH="1">
            <a:off x="7772401" y="4257272"/>
            <a:ext cx="1024466" cy="8735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968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8C4308-E8EA-DD42-96BD-5A1F553BCCF0}"/>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Conclusions</a:t>
            </a:r>
            <a:r>
              <a:rPr lang="en-US" sz="3000" b="1" dirty="0">
                <a:solidFill>
                  <a:srgbClr val="FF0000"/>
                </a:solidFill>
                <a:latin typeface="Calibri" panose="020F0502020204030204" pitchFamily="34" charset="0"/>
                <a:cs typeface="Calibri" panose="020F0502020204030204" pitchFamily="34" charset="0"/>
              </a:rPr>
              <a:t> </a:t>
            </a:r>
          </a:p>
        </p:txBody>
      </p:sp>
      <p:sp>
        <p:nvSpPr>
          <p:cNvPr id="5" name="Content Placeholder 3">
            <a:extLst>
              <a:ext uri="{FF2B5EF4-FFF2-40B4-BE49-F238E27FC236}">
                <a16:creationId xmlns:a16="http://schemas.microsoft.com/office/drawing/2014/main" id="{CD1CDDC9-46DD-484F-881C-74C638AED84F}"/>
              </a:ext>
            </a:extLst>
          </p:cNvPr>
          <p:cNvSpPr txBox="1">
            <a:spLocks/>
          </p:cNvSpPr>
          <p:nvPr/>
        </p:nvSpPr>
        <p:spPr>
          <a:xfrm>
            <a:off x="417418" y="796077"/>
            <a:ext cx="11427890" cy="5974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1600" dirty="0"/>
              <a:t>With a restricted sub-universe of the C/T-based </a:t>
            </a:r>
            <a:r>
              <a:rPr lang="en-GB" sz="1600" dirty="0" err="1"/>
              <a:t>i</a:t>
            </a:r>
            <a:r>
              <a:rPr lang="en-GB" sz="1600" dirty="0"/>
              <a:t>-motifs, all three approaches still resulted to a reasonable quality of T</a:t>
            </a:r>
            <a:r>
              <a:rPr lang="en-GB" sz="1600" baseline="-25000" dirty="0"/>
              <a:t>m</a:t>
            </a:r>
            <a:r>
              <a:rPr lang="en-GB" sz="1600" dirty="0"/>
              <a:t> and </a:t>
            </a:r>
            <a:r>
              <a:rPr lang="en-GB" sz="1600" dirty="0" err="1"/>
              <a:t>pH</a:t>
            </a:r>
            <a:r>
              <a:rPr lang="en-GB" sz="1600" baseline="-25000" dirty="0" err="1"/>
              <a:t>t</a:t>
            </a:r>
            <a:r>
              <a:rPr lang="en-GB" sz="1600" dirty="0"/>
              <a:t> prediction. For both parameters, the gradient boosting machines performed the best out of the three approaches (T</a:t>
            </a:r>
            <a:r>
              <a:rPr lang="en-GB" sz="1600" baseline="-25000" dirty="0"/>
              <a:t>m</a:t>
            </a:r>
            <a:r>
              <a:rPr lang="en-GB" sz="1600" dirty="0"/>
              <a:t>: </a:t>
            </a:r>
            <a:r>
              <a:rPr lang="en-GB" sz="1600" i="1" dirty="0"/>
              <a:t>r</a:t>
            </a:r>
            <a:r>
              <a:rPr lang="en-GB" sz="1600" i="1" baseline="30000" dirty="0"/>
              <a:t>2</a:t>
            </a:r>
            <a:r>
              <a:rPr lang="en-GB" sz="1600" dirty="0"/>
              <a:t> = 0.98, RMSE = 1.4 &amp; </a:t>
            </a:r>
            <a:r>
              <a:rPr lang="en-GB" sz="1600" dirty="0" err="1"/>
              <a:t>pH</a:t>
            </a:r>
            <a:r>
              <a:rPr lang="en-GB" sz="1600" baseline="-25000" dirty="0" err="1"/>
              <a:t>t</a:t>
            </a:r>
            <a:r>
              <a:rPr lang="en-GB" sz="1600" dirty="0"/>
              <a:t>: </a:t>
            </a:r>
            <a:r>
              <a:rPr lang="en-GB" sz="1600" i="1" dirty="0"/>
              <a:t>r</a:t>
            </a:r>
            <a:r>
              <a:rPr lang="en-GB" sz="1600" i="1" baseline="30000" dirty="0"/>
              <a:t>2 </a:t>
            </a:r>
            <a:r>
              <a:rPr lang="en-GB" sz="1600" dirty="0"/>
              <a:t>=0.95, RMSE = </a:t>
            </a:r>
            <a:r>
              <a:rPr lang="en-US" sz="1600" dirty="0"/>
              <a:t>0.054</a:t>
            </a:r>
            <a:r>
              <a:rPr lang="en-GB" sz="1600" dirty="0"/>
              <a:t>). </a:t>
            </a:r>
          </a:p>
          <a:p>
            <a:pPr>
              <a:lnSpc>
                <a:spcPct val="100000"/>
              </a:lnSpc>
            </a:pPr>
            <a:r>
              <a:rPr lang="en-GB" sz="1600" dirty="0"/>
              <a:t>Out of the 4 suggested methods, in which T is scored 0, to apply the G4Hunter algorithm in predicting </a:t>
            </a:r>
            <a:r>
              <a:rPr lang="en-GB" sz="1600" dirty="0" err="1"/>
              <a:t>i</a:t>
            </a:r>
            <a:r>
              <a:rPr lang="en-GB" sz="1600" dirty="0"/>
              <a:t>-motif stability, the optimised, extended version performed the best (T</a:t>
            </a:r>
            <a:r>
              <a:rPr lang="en-GB" sz="1600" baseline="-25000" dirty="0"/>
              <a:t>m</a:t>
            </a:r>
            <a:r>
              <a:rPr lang="en-GB" sz="1600" dirty="0"/>
              <a:t>:r</a:t>
            </a:r>
            <a:r>
              <a:rPr lang="en-GB" sz="1600" baseline="30000" dirty="0"/>
              <a:t>2</a:t>
            </a:r>
            <a:r>
              <a:rPr lang="en-GB" sz="1600" dirty="0"/>
              <a:t>=0.918, pH</a:t>
            </a:r>
            <a:r>
              <a:rPr lang="en-GB" sz="1600" baseline="-25000" dirty="0"/>
              <a:t>t</a:t>
            </a:r>
            <a:r>
              <a:rPr lang="en-GB" sz="1600" dirty="0"/>
              <a:t>:r</a:t>
            </a:r>
            <a:r>
              <a:rPr lang="en-GB" sz="1600" baseline="30000" dirty="0"/>
              <a:t>2</a:t>
            </a:r>
            <a:r>
              <a:rPr lang="en-GB" sz="1600" dirty="0"/>
              <a:t>=0.837). However, the previous optimised version, in which T is negated, is still slightly better (T</a:t>
            </a:r>
            <a:r>
              <a:rPr lang="en-GB" sz="1600" baseline="-25000" dirty="0"/>
              <a:t>m</a:t>
            </a:r>
            <a:r>
              <a:rPr lang="en-GB" sz="1600" dirty="0"/>
              <a:t>:r</a:t>
            </a:r>
            <a:r>
              <a:rPr lang="en-GB" sz="1600" baseline="30000" dirty="0"/>
              <a:t>2</a:t>
            </a:r>
            <a:r>
              <a:rPr lang="en-GB" sz="1600" dirty="0"/>
              <a:t>=0.920, pH</a:t>
            </a:r>
            <a:r>
              <a:rPr lang="en-GB" sz="1600" baseline="-25000" dirty="0"/>
              <a:t>t</a:t>
            </a:r>
            <a:r>
              <a:rPr lang="en-GB" sz="1600" dirty="0"/>
              <a:t>:r</a:t>
            </a:r>
            <a:r>
              <a:rPr lang="en-GB" sz="1600" baseline="30000" dirty="0"/>
              <a:t>2</a:t>
            </a:r>
            <a:r>
              <a:rPr lang="en-GB" sz="1600" dirty="0"/>
              <a:t>=0.858).</a:t>
            </a:r>
          </a:p>
          <a:p>
            <a:pPr>
              <a:lnSpc>
                <a:spcPct val="100000"/>
              </a:lnSpc>
            </a:pPr>
            <a:r>
              <a:rPr lang="en-GB" sz="1600" dirty="0"/>
              <a:t>Feature importance analysis from the GBM machine learning approach shows that the most important feature in defining the stability of the </a:t>
            </a:r>
            <a:r>
              <a:rPr lang="en-GB" sz="1600" dirty="0" err="1"/>
              <a:t>i</a:t>
            </a:r>
            <a:r>
              <a:rPr lang="en-GB" sz="1600" dirty="0"/>
              <a:t>-motifs (in the given sub-universe) both in terms of T</a:t>
            </a:r>
            <a:r>
              <a:rPr lang="en-GB" sz="1600" baseline="-25000" dirty="0"/>
              <a:t>m</a:t>
            </a:r>
            <a:r>
              <a:rPr lang="en-GB" sz="1600" dirty="0"/>
              <a:t> and </a:t>
            </a:r>
            <a:r>
              <a:rPr lang="en-GB" sz="1600" dirty="0" err="1"/>
              <a:t>pH</a:t>
            </a:r>
            <a:r>
              <a:rPr lang="en-GB" sz="1600" baseline="-25000" dirty="0" err="1"/>
              <a:t>t</a:t>
            </a:r>
            <a:r>
              <a:rPr lang="en-GB" sz="1600" baseline="-25000" dirty="0"/>
              <a:t> </a:t>
            </a:r>
            <a:r>
              <a:rPr lang="en-GB" sz="1600" dirty="0"/>
              <a:t>is the length of the C tracts (C). For T</a:t>
            </a:r>
            <a:r>
              <a:rPr lang="en-GB" sz="1600" baseline="-25000" dirty="0"/>
              <a:t>m </a:t>
            </a:r>
            <a:r>
              <a:rPr lang="en-GB" sz="1600" dirty="0"/>
              <a:t>prediction, the length of the 3rd loop (T3) is slightly more important than that of the other two. For </a:t>
            </a:r>
            <a:r>
              <a:rPr lang="en-GB" sz="1600" dirty="0" err="1"/>
              <a:t>pH</a:t>
            </a:r>
            <a:r>
              <a:rPr lang="en-GB" sz="1600" baseline="-25000" dirty="0" err="1"/>
              <a:t>t</a:t>
            </a:r>
            <a:r>
              <a:rPr lang="en-GB" sz="1600" baseline="-25000" dirty="0"/>
              <a:t> </a:t>
            </a:r>
            <a:r>
              <a:rPr lang="en-GB" sz="1600" dirty="0"/>
              <a:t>prediction, this is unclear because the importance ranking of the 3 loops differs whether total sequence length is included or not as a feature.</a:t>
            </a:r>
          </a:p>
          <a:p>
            <a:pPr lvl="1">
              <a:lnSpc>
                <a:spcPct val="100000"/>
              </a:lnSpc>
            </a:pPr>
            <a:r>
              <a:rPr lang="en-GB" sz="1600" dirty="0"/>
              <a:t>GBM models were built with and without total sequence length because this length can be derived using or is dependent on the other features. This is also why it is not surprising that not specifying length as a feature can result in a model performing comparably (even better in the case of </a:t>
            </a:r>
            <a:r>
              <a:rPr lang="en-GB" sz="1600" dirty="0" err="1"/>
              <a:t>pH</a:t>
            </a:r>
            <a:r>
              <a:rPr lang="en-GB" sz="1600" baseline="-25000" dirty="0" err="1"/>
              <a:t>t</a:t>
            </a:r>
            <a:r>
              <a:rPr lang="en-GB" sz="1600" dirty="0"/>
              <a:t> prediction) than a model with it included.</a:t>
            </a:r>
          </a:p>
          <a:p>
            <a:pPr>
              <a:lnSpc>
                <a:spcPct val="100000"/>
              </a:lnSpc>
            </a:pPr>
            <a:r>
              <a:rPr lang="en-GB" sz="1600" dirty="0"/>
              <a:t>The sample model from </a:t>
            </a:r>
            <a:r>
              <a:rPr lang="en-GB" sz="1600" dirty="0" err="1"/>
              <a:t>Eureqa</a:t>
            </a:r>
            <a:r>
              <a:rPr lang="en-GB" sz="1600" dirty="0"/>
              <a:t> shows that with only a slight compromise in prediction quality, we can have a simple, transparent analytical equation that expresses T</a:t>
            </a:r>
            <a:r>
              <a:rPr lang="en-GB" sz="1600" baseline="-25000" dirty="0"/>
              <a:t>m</a:t>
            </a:r>
            <a:r>
              <a:rPr lang="en-GB" sz="1600" dirty="0"/>
              <a:t> and </a:t>
            </a:r>
            <a:r>
              <a:rPr lang="en-GB" sz="1600" dirty="0" err="1"/>
              <a:t>pH</a:t>
            </a:r>
            <a:r>
              <a:rPr lang="en-GB" sz="1600" baseline="-25000" dirty="0" err="1"/>
              <a:t>t</a:t>
            </a:r>
            <a:r>
              <a:rPr lang="en-GB" sz="1600" dirty="0"/>
              <a:t> as a function of the chosen features. The T</a:t>
            </a:r>
            <a:r>
              <a:rPr lang="en-GB" sz="1600" baseline="-25000" dirty="0"/>
              <a:t>m</a:t>
            </a:r>
            <a:r>
              <a:rPr lang="en-GB" sz="1600" dirty="0"/>
              <a:t> equation captures the interplay between the C-tract length and the loop lengths 1-3 in modulating the T</a:t>
            </a:r>
            <a:r>
              <a:rPr lang="en-GB" sz="1600" baseline="-25000" dirty="0"/>
              <a:t>m </a:t>
            </a:r>
            <a:r>
              <a:rPr lang="en-GB" sz="1600" dirty="0"/>
              <a:t>of </a:t>
            </a:r>
            <a:r>
              <a:rPr lang="en-GB" sz="1600" dirty="0" err="1"/>
              <a:t>i</a:t>
            </a:r>
            <a:r>
              <a:rPr lang="en-GB" sz="1600" dirty="0"/>
              <a:t>-motifs in the given sub-universe. For </a:t>
            </a:r>
            <a:r>
              <a:rPr lang="en-GB" sz="1600" dirty="0" err="1"/>
              <a:t>pH</a:t>
            </a:r>
            <a:r>
              <a:rPr lang="en-GB" sz="1600" baseline="-25000" dirty="0" err="1"/>
              <a:t>t</a:t>
            </a:r>
            <a:r>
              <a:rPr lang="en-GB" sz="1600" dirty="0"/>
              <a:t>, the chosen equation makes use of C, T2 and length (in turn dictated by the C-tract and loop lengths) to define its value. There is another, better-performing, equation using C and all 3 loop lengths but is more complex. </a:t>
            </a:r>
          </a:p>
          <a:p>
            <a:pPr lvl="1">
              <a:lnSpc>
                <a:spcPct val="100000"/>
              </a:lnSpc>
            </a:pPr>
            <a:r>
              <a:rPr lang="en-GB" sz="1600" dirty="0"/>
              <a:t>With nearly all </a:t>
            </a:r>
            <a:r>
              <a:rPr lang="en-GB" sz="1600" dirty="0" err="1"/>
              <a:t>Eureqa</a:t>
            </a:r>
            <a:r>
              <a:rPr lang="en-GB" sz="1600" dirty="0"/>
              <a:t> equations using C-tract lengths, </a:t>
            </a:r>
            <a:r>
              <a:rPr lang="en-GB" sz="1600" dirty="0" err="1"/>
              <a:t>Eureqa</a:t>
            </a:r>
            <a:r>
              <a:rPr lang="en-GB" sz="1600" dirty="0"/>
              <a:t> results agree with GBM’s that this feature is very important in predicting the stability in terms of T</a:t>
            </a:r>
            <a:r>
              <a:rPr lang="en-GB" sz="1600" baseline="-25000" dirty="0"/>
              <a:t>m</a:t>
            </a:r>
            <a:r>
              <a:rPr lang="en-GB" sz="1600" dirty="0"/>
              <a:t> and </a:t>
            </a:r>
            <a:r>
              <a:rPr lang="en-GB" sz="1600" dirty="0" err="1"/>
              <a:t>pH</a:t>
            </a:r>
            <a:r>
              <a:rPr lang="en-GB" sz="1600" baseline="-25000" dirty="0" err="1"/>
              <a:t>t</a:t>
            </a:r>
            <a:r>
              <a:rPr lang="en-GB" sz="1600" baseline="-25000" dirty="0"/>
              <a:t>  </a:t>
            </a:r>
            <a:r>
              <a:rPr lang="en-GB" sz="1600" dirty="0"/>
              <a:t>of this sub-universe of </a:t>
            </a:r>
            <a:r>
              <a:rPr lang="en-GB" sz="1600" dirty="0" err="1"/>
              <a:t>i</a:t>
            </a:r>
            <a:r>
              <a:rPr lang="en-GB" sz="1600" dirty="0"/>
              <a:t>-motifs.</a:t>
            </a:r>
          </a:p>
        </p:txBody>
      </p:sp>
    </p:spTree>
    <p:extLst>
      <p:ext uri="{BB962C8B-B14F-4D97-AF65-F5344CB8AC3E}">
        <p14:creationId xmlns:p14="http://schemas.microsoft.com/office/powerpoint/2010/main" val="134313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E2206BD-4358-0C43-AB3D-F4DA0F1543FE}"/>
              </a:ext>
            </a:extLst>
          </p:cNvPr>
          <p:cNvPicPr>
            <a:picLocks noChangeAspect="1"/>
          </p:cNvPicPr>
          <p:nvPr/>
        </p:nvPicPr>
        <p:blipFill rotWithShape="1">
          <a:blip r:embed="rId3"/>
          <a:srcRect t="22291" b="16875"/>
          <a:stretch/>
        </p:blipFill>
        <p:spPr>
          <a:xfrm>
            <a:off x="5573883" y="3564825"/>
            <a:ext cx="6518102" cy="3172143"/>
          </a:xfrm>
          <a:prstGeom prst="rect">
            <a:avLst/>
          </a:prstGeom>
        </p:spPr>
      </p:pic>
      <p:sp>
        <p:nvSpPr>
          <p:cNvPr id="4" name="Title 1">
            <a:extLst>
              <a:ext uri="{FF2B5EF4-FFF2-40B4-BE49-F238E27FC236}">
                <a16:creationId xmlns:a16="http://schemas.microsoft.com/office/drawing/2014/main" id="{E29F92F3-98F8-DD47-98D1-67D52AA92580}"/>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A</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Optimising</a:t>
            </a:r>
            <a:r>
              <a:rPr lang="en-US" sz="3000" b="1" dirty="0">
                <a:solidFill>
                  <a:srgbClr val="000090"/>
                </a:solidFill>
                <a:latin typeface="Calibri" panose="020F0502020204030204" pitchFamily="34" charset="0"/>
                <a:cs typeface="Calibri" panose="020F0502020204030204" pitchFamily="34" charset="0"/>
              </a:rPr>
              <a:t> G4Hunter Coefficients to deal with </a:t>
            </a:r>
            <a:r>
              <a:rPr lang="en-US" sz="3000" b="1" dirty="0" err="1">
                <a:solidFill>
                  <a:srgbClr val="000090"/>
                </a:solidFill>
                <a:latin typeface="Calibri" panose="020F0502020204030204" pitchFamily="34" charset="0"/>
                <a:cs typeface="Calibri" panose="020F0502020204030204" pitchFamily="34" charset="0"/>
              </a:rPr>
              <a:t>i</a:t>
            </a:r>
            <a:r>
              <a:rPr lang="en-US" sz="3000" b="1" dirty="0">
                <a:solidFill>
                  <a:srgbClr val="000090"/>
                </a:solidFill>
                <a:latin typeface="Calibri" panose="020F0502020204030204" pitchFamily="34" charset="0"/>
                <a:cs typeface="Calibri" panose="020F0502020204030204" pitchFamily="34" charset="0"/>
              </a:rPr>
              <a:t>-motifs  </a:t>
            </a:r>
          </a:p>
        </p:txBody>
      </p:sp>
      <p:sp>
        <p:nvSpPr>
          <p:cNvPr id="13" name="Content Placeholder 3">
            <a:extLst>
              <a:ext uri="{FF2B5EF4-FFF2-40B4-BE49-F238E27FC236}">
                <a16:creationId xmlns:a16="http://schemas.microsoft.com/office/drawing/2014/main" id="{3134EF15-2FB7-0E4D-9FE5-153AB6F517E4}"/>
              </a:ext>
            </a:extLst>
          </p:cNvPr>
          <p:cNvSpPr txBox="1">
            <a:spLocks/>
          </p:cNvSpPr>
          <p:nvPr/>
        </p:nvSpPr>
        <p:spPr>
          <a:xfrm>
            <a:off x="418551" y="806227"/>
            <a:ext cx="4938895" cy="4902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r>
              <a:rPr lang="en-US" sz="2000" dirty="0" err="1"/>
              <a:t>Optimise</a:t>
            </a:r>
            <a:r>
              <a:rPr lang="en-US" sz="2000" dirty="0"/>
              <a:t> G4Hunter coefficients for </a:t>
            </a:r>
            <a:r>
              <a:rPr lang="en-US" sz="2000" dirty="0" err="1"/>
              <a:t>i</a:t>
            </a:r>
            <a:r>
              <a:rPr lang="en-US" sz="2000" dirty="0"/>
              <a:t>-motifs </a:t>
            </a:r>
          </a:p>
          <a:p>
            <a:pPr marL="0">
              <a:lnSpc>
                <a:spcPct val="100000"/>
              </a:lnSpc>
              <a:spcBef>
                <a:spcPts val="0"/>
              </a:spcBef>
            </a:pPr>
            <a:r>
              <a:rPr lang="en-US" sz="2000" dirty="0"/>
              <a:t>C – positive base, T </a:t>
            </a:r>
            <a:r>
              <a:rPr lang="mr-IN" sz="2000" dirty="0"/>
              <a:t>–</a:t>
            </a:r>
            <a:r>
              <a:rPr lang="en-US" sz="2000" dirty="0"/>
              <a:t> negative (</a:t>
            </a:r>
            <a:r>
              <a:rPr lang="en-US" sz="2000" dirty="0" err="1"/>
              <a:t>penalised</a:t>
            </a:r>
            <a:r>
              <a:rPr lang="en-US" sz="2000" dirty="0"/>
              <a:t>) base</a:t>
            </a:r>
          </a:p>
          <a:p>
            <a:pPr marL="0" indent="0">
              <a:lnSpc>
                <a:spcPct val="100000"/>
              </a:lnSpc>
              <a:spcBef>
                <a:spcPts val="0"/>
              </a:spcBef>
              <a:buNone/>
            </a:pPr>
            <a:endParaRPr lang="en-US" sz="2000" dirty="0"/>
          </a:p>
          <a:p>
            <a:pPr marL="0">
              <a:lnSpc>
                <a:spcPct val="100000"/>
              </a:lnSpc>
              <a:spcBef>
                <a:spcPts val="0"/>
              </a:spcBef>
            </a:pPr>
            <a:r>
              <a:rPr lang="en-GB" sz="2000" dirty="0"/>
              <a:t>3 independent rounds (replicas) of optimisation were done and all arrived at the same set of coefficients/scoring scheme</a:t>
            </a:r>
          </a:p>
          <a:p>
            <a:pPr marL="0">
              <a:lnSpc>
                <a:spcPct val="100000"/>
              </a:lnSpc>
              <a:spcBef>
                <a:spcPts val="0"/>
              </a:spcBef>
            </a:pPr>
            <a:endParaRPr lang="en-GB" sz="2000" dirty="0"/>
          </a:p>
          <a:p>
            <a:pPr marL="0">
              <a:lnSpc>
                <a:spcPct val="100000"/>
              </a:lnSpc>
              <a:spcBef>
                <a:spcPts val="0"/>
              </a:spcBef>
            </a:pPr>
            <a:r>
              <a:rPr lang="en-GB" sz="2000" dirty="0"/>
              <a:t>Interpreting the table: each C in CC-tract of </a:t>
            </a:r>
            <a:r>
              <a:rPr lang="en-GB" sz="2000" dirty="0" err="1"/>
              <a:t>i</a:t>
            </a:r>
            <a:r>
              <a:rPr lang="en-GB" sz="2000" dirty="0"/>
              <a:t>-motif (run length=2) is scored 19.6</a:t>
            </a:r>
          </a:p>
          <a:p>
            <a:pPr marL="0">
              <a:lnSpc>
                <a:spcPct val="100000"/>
              </a:lnSpc>
              <a:spcBef>
                <a:spcPts val="0"/>
              </a:spcBef>
            </a:pPr>
            <a:endParaRPr lang="en-GB" sz="2000" dirty="0"/>
          </a:p>
          <a:p>
            <a:pPr marL="0">
              <a:lnSpc>
                <a:spcPct val="100000"/>
              </a:lnSpc>
              <a:spcBef>
                <a:spcPts val="0"/>
              </a:spcBef>
            </a:pPr>
            <a:r>
              <a:rPr lang="en-GB" sz="2000" dirty="0"/>
              <a:t>Note! May be an artefact of not having (reasonably so) C-tracts shorter than 3, hence for the minimum case only loop lengths were enough.</a:t>
            </a:r>
          </a:p>
          <a:p>
            <a:pPr marL="0" indent="0">
              <a:lnSpc>
                <a:spcPct val="100000"/>
              </a:lnSpc>
              <a:spcBef>
                <a:spcPts val="0"/>
              </a:spcBef>
              <a:buNone/>
            </a:pPr>
            <a:endParaRPr lang="en-GB" sz="2000" dirty="0"/>
          </a:p>
          <a:p>
            <a:pPr marL="0" indent="0">
              <a:lnSpc>
                <a:spcPct val="100000"/>
              </a:lnSpc>
              <a:spcBef>
                <a:spcPts val="0"/>
              </a:spcBef>
              <a:buNone/>
            </a:pPr>
            <a:endParaRPr lang="en-US" sz="2000" dirty="0"/>
          </a:p>
          <a:p>
            <a:pPr marL="0" indent="0">
              <a:lnSpc>
                <a:spcPct val="100000"/>
              </a:lnSpc>
              <a:spcBef>
                <a:spcPts val="0"/>
              </a:spcBef>
              <a:buNone/>
            </a:pPr>
            <a:endParaRPr lang="en-US" sz="2000" dirty="0"/>
          </a:p>
        </p:txBody>
      </p:sp>
      <p:graphicFrame>
        <p:nvGraphicFramePr>
          <p:cNvPr id="14" name="Table 13">
            <a:extLst>
              <a:ext uri="{FF2B5EF4-FFF2-40B4-BE49-F238E27FC236}">
                <a16:creationId xmlns:a16="http://schemas.microsoft.com/office/drawing/2014/main" id="{5195E30C-CA8B-AA49-A351-EB5AB7C8DCF3}"/>
              </a:ext>
            </a:extLst>
          </p:cNvPr>
          <p:cNvGraphicFramePr>
            <a:graphicFrameLocks noGrp="1"/>
          </p:cNvGraphicFramePr>
          <p:nvPr>
            <p:extLst>
              <p:ext uri="{D42A27DB-BD31-4B8C-83A1-F6EECF244321}">
                <p14:modId xmlns:p14="http://schemas.microsoft.com/office/powerpoint/2010/main" val="1776623212"/>
              </p:ext>
            </p:extLst>
          </p:nvPr>
        </p:nvGraphicFramePr>
        <p:xfrm>
          <a:off x="6504791" y="1645493"/>
          <a:ext cx="5151553" cy="1447646"/>
        </p:xfrm>
        <a:graphic>
          <a:graphicData uri="http://schemas.openxmlformats.org/drawingml/2006/table">
            <a:tbl>
              <a:tblPr firstRow="1" bandRow="1">
                <a:tableStyleId>{5940675A-B579-460E-94D1-54222C63F5DA}</a:tableStyleId>
              </a:tblPr>
              <a:tblGrid>
                <a:gridCol w="709588">
                  <a:extLst>
                    <a:ext uri="{9D8B030D-6E8A-4147-A177-3AD203B41FA5}">
                      <a16:colId xmlns:a16="http://schemas.microsoft.com/office/drawing/2014/main" val="1223451429"/>
                    </a:ext>
                  </a:extLst>
                </a:gridCol>
                <a:gridCol w="1104534">
                  <a:extLst>
                    <a:ext uri="{9D8B030D-6E8A-4147-A177-3AD203B41FA5}">
                      <a16:colId xmlns:a16="http://schemas.microsoft.com/office/drawing/2014/main" val="1987638088"/>
                    </a:ext>
                  </a:extLst>
                </a:gridCol>
                <a:gridCol w="561681">
                  <a:extLst>
                    <a:ext uri="{9D8B030D-6E8A-4147-A177-3AD203B41FA5}">
                      <a16:colId xmlns:a16="http://schemas.microsoft.com/office/drawing/2014/main" val="2552547691"/>
                    </a:ext>
                  </a:extLst>
                </a:gridCol>
                <a:gridCol w="555150">
                  <a:extLst>
                    <a:ext uri="{9D8B030D-6E8A-4147-A177-3AD203B41FA5}">
                      <a16:colId xmlns:a16="http://schemas.microsoft.com/office/drawing/2014/main" val="2109034917"/>
                    </a:ext>
                  </a:extLst>
                </a:gridCol>
                <a:gridCol w="555150">
                  <a:extLst>
                    <a:ext uri="{9D8B030D-6E8A-4147-A177-3AD203B41FA5}">
                      <a16:colId xmlns:a16="http://schemas.microsoft.com/office/drawing/2014/main" val="2478617234"/>
                    </a:ext>
                  </a:extLst>
                </a:gridCol>
                <a:gridCol w="555150">
                  <a:extLst>
                    <a:ext uri="{9D8B030D-6E8A-4147-A177-3AD203B41FA5}">
                      <a16:colId xmlns:a16="http://schemas.microsoft.com/office/drawing/2014/main" val="2137108918"/>
                    </a:ext>
                  </a:extLst>
                </a:gridCol>
                <a:gridCol w="555150">
                  <a:extLst>
                    <a:ext uri="{9D8B030D-6E8A-4147-A177-3AD203B41FA5}">
                      <a16:colId xmlns:a16="http://schemas.microsoft.com/office/drawing/2014/main" val="1141217339"/>
                    </a:ext>
                  </a:extLst>
                </a:gridCol>
                <a:gridCol w="555150">
                  <a:extLst>
                    <a:ext uri="{9D8B030D-6E8A-4147-A177-3AD203B41FA5}">
                      <a16:colId xmlns:a16="http://schemas.microsoft.com/office/drawing/2014/main" val="1990248953"/>
                    </a:ext>
                  </a:extLst>
                </a:gridCol>
              </a:tblGrid>
              <a:tr h="236503">
                <a:tc>
                  <a:txBody>
                    <a:bodyPr/>
                    <a:lstStyle/>
                    <a:p>
                      <a:pPr algn="ctr"/>
                      <a:endParaRPr lang="en-US" sz="1200" b="1" dirty="0"/>
                    </a:p>
                  </a:txBody>
                  <a:tcPr/>
                </a:tc>
                <a:tc>
                  <a:txBody>
                    <a:bodyPr/>
                    <a:lstStyle/>
                    <a:p>
                      <a:pPr algn="ctr"/>
                      <a:endParaRPr lang="en-US" sz="1200" b="1" dirty="0"/>
                    </a:p>
                  </a:txBody>
                  <a:tcPr/>
                </a:tc>
                <a:tc gridSpan="6">
                  <a:txBody>
                    <a:bodyPr/>
                    <a:lstStyle/>
                    <a:p>
                      <a:pPr algn="ctr"/>
                      <a:r>
                        <a:rPr lang="en-US" sz="1200" b="1" dirty="0"/>
                        <a:t>TRACT/RUN LENGTH</a:t>
                      </a:r>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extLst>
                  <a:ext uri="{0D108BD9-81ED-4DB2-BD59-A6C34878D82A}">
                    <a16:rowId xmlns:a16="http://schemas.microsoft.com/office/drawing/2014/main" val="3280442831"/>
                  </a:ext>
                </a:extLst>
              </a:tr>
              <a:tr h="236503">
                <a:tc>
                  <a:txBody>
                    <a:bodyPr/>
                    <a:lstStyle/>
                    <a:p>
                      <a:pPr algn="ctr"/>
                      <a:r>
                        <a:rPr lang="en-US" sz="1200" b="1" dirty="0"/>
                        <a:t>Replica</a:t>
                      </a:r>
                    </a:p>
                  </a:txBody>
                  <a:tcPr/>
                </a:tc>
                <a:tc>
                  <a:txBody>
                    <a:bodyPr/>
                    <a:lstStyle/>
                    <a:p>
                      <a:pPr algn="ctr"/>
                      <a:r>
                        <a:rPr lang="en-US" sz="1200" b="1" dirty="0"/>
                        <a:t>Pearson’s, </a:t>
                      </a:r>
                      <a:r>
                        <a:rPr lang="en-US" sz="1200" b="1" i="1" dirty="0"/>
                        <a:t>r</a:t>
                      </a:r>
                    </a:p>
                  </a:txBody>
                  <a:tcPr/>
                </a:tc>
                <a:tc>
                  <a:txBody>
                    <a:bodyPr/>
                    <a:lstStyle/>
                    <a:p>
                      <a:pPr algn="ctr"/>
                      <a:r>
                        <a:rPr lang="en-US" sz="1200" b="1" dirty="0"/>
                        <a:t>1</a:t>
                      </a:r>
                    </a:p>
                  </a:txBody>
                  <a:tcPr/>
                </a:tc>
                <a:tc>
                  <a:txBody>
                    <a:bodyPr/>
                    <a:lstStyle/>
                    <a:p>
                      <a:pPr algn="ctr"/>
                      <a:r>
                        <a:rPr lang="en-US" sz="1200" b="1" dirty="0"/>
                        <a:t>2</a:t>
                      </a:r>
                    </a:p>
                  </a:txBody>
                  <a:tcPr/>
                </a:tc>
                <a:tc>
                  <a:txBody>
                    <a:bodyPr/>
                    <a:lstStyle/>
                    <a:p>
                      <a:pPr algn="ctr"/>
                      <a:r>
                        <a:rPr lang="en-US" sz="1200" b="1" dirty="0">
                          <a:solidFill>
                            <a:schemeClr val="tx1"/>
                          </a:solidFill>
                        </a:rPr>
                        <a:t>3</a:t>
                      </a:r>
                    </a:p>
                  </a:txBody>
                  <a:tcPr>
                    <a:noFill/>
                  </a:tcPr>
                </a:tc>
                <a:tc>
                  <a:txBody>
                    <a:bodyPr/>
                    <a:lstStyle/>
                    <a:p>
                      <a:pPr algn="ctr"/>
                      <a:r>
                        <a:rPr lang="en-US" sz="1200" b="1" dirty="0"/>
                        <a:t>4</a:t>
                      </a:r>
                    </a:p>
                  </a:txBody>
                  <a:tcPr/>
                </a:tc>
                <a:tc>
                  <a:txBody>
                    <a:bodyPr/>
                    <a:lstStyle/>
                    <a:p>
                      <a:pPr algn="ctr"/>
                      <a:r>
                        <a:rPr lang="en-US" sz="1200" b="1" dirty="0"/>
                        <a:t>5</a:t>
                      </a:r>
                    </a:p>
                  </a:txBody>
                  <a:tcPr/>
                </a:tc>
                <a:tc>
                  <a:txBody>
                    <a:bodyPr/>
                    <a:lstStyle/>
                    <a:p>
                      <a:pPr algn="ctr"/>
                      <a:r>
                        <a:rPr lang="en-US" sz="1200" b="1" dirty="0"/>
                        <a:t>6</a:t>
                      </a:r>
                    </a:p>
                  </a:txBody>
                  <a:tcPr/>
                </a:tc>
                <a:extLst>
                  <a:ext uri="{0D108BD9-81ED-4DB2-BD59-A6C34878D82A}">
                    <a16:rowId xmlns:a16="http://schemas.microsoft.com/office/drawing/2014/main" val="3786070787"/>
                  </a:ext>
                </a:extLst>
              </a:tr>
              <a:tr h="312343">
                <a:tc>
                  <a:txBody>
                    <a:bodyPr/>
                    <a:lstStyle/>
                    <a:p>
                      <a:pPr algn="ctr"/>
                      <a:r>
                        <a:rPr lang="en-US" sz="1200" dirty="0"/>
                        <a:t>1</a:t>
                      </a:r>
                    </a:p>
                  </a:txBody>
                  <a:tcPr>
                    <a:solidFill>
                      <a:srgbClr val="00BFC4"/>
                    </a:solidFill>
                  </a:tcPr>
                </a:tc>
                <a:tc>
                  <a:txBody>
                    <a:bodyPr/>
                    <a:lstStyle/>
                    <a:p>
                      <a:pPr algn="ctr"/>
                      <a:r>
                        <a:rPr lang="en-US" sz="1200" dirty="0"/>
                        <a:t>0.9593461</a:t>
                      </a:r>
                    </a:p>
                  </a:txBody>
                  <a:tcPr>
                    <a:solidFill>
                      <a:srgbClr val="00BFC4"/>
                    </a:solidFill>
                  </a:tcPr>
                </a:tc>
                <a:tc>
                  <a:txBody>
                    <a:bodyPr/>
                    <a:lstStyle/>
                    <a:p>
                      <a:pPr algn="ctr"/>
                      <a:r>
                        <a:rPr lang="en-US" sz="1200" dirty="0"/>
                        <a:t>45.1</a:t>
                      </a:r>
                    </a:p>
                  </a:txBody>
                  <a:tcPr>
                    <a:solidFill>
                      <a:srgbClr val="00BFC4"/>
                    </a:solidFill>
                  </a:tcPr>
                </a:tc>
                <a:tc>
                  <a:txBody>
                    <a:bodyPr/>
                    <a:lstStyle/>
                    <a:p>
                      <a:pPr algn="ctr"/>
                      <a:r>
                        <a:rPr lang="en-US" sz="1200" dirty="0"/>
                        <a:t>19.6</a:t>
                      </a:r>
                    </a:p>
                  </a:txBody>
                  <a:tcPr>
                    <a:solidFill>
                      <a:srgbClr val="00BFC4"/>
                    </a:solidFill>
                  </a:tcPr>
                </a:tc>
                <a:tc>
                  <a:txBody>
                    <a:bodyPr/>
                    <a:lstStyle/>
                    <a:p>
                      <a:pPr algn="ctr"/>
                      <a:r>
                        <a:rPr lang="en-US" sz="1200" dirty="0">
                          <a:solidFill>
                            <a:schemeClr val="tx1"/>
                          </a:solidFill>
                        </a:rPr>
                        <a:t>0.0</a:t>
                      </a:r>
                    </a:p>
                  </a:txBody>
                  <a:tcPr>
                    <a:solidFill>
                      <a:srgbClr val="00BFC4"/>
                    </a:solidFill>
                  </a:tcPr>
                </a:tc>
                <a:tc>
                  <a:txBody>
                    <a:bodyPr/>
                    <a:lstStyle/>
                    <a:p>
                      <a:pPr algn="ctr"/>
                      <a:r>
                        <a:rPr lang="en-US" sz="1200" dirty="0"/>
                        <a:t>15.0</a:t>
                      </a:r>
                    </a:p>
                  </a:txBody>
                  <a:tcPr>
                    <a:solidFill>
                      <a:srgbClr val="00BFC4"/>
                    </a:solidFill>
                  </a:tcPr>
                </a:tc>
                <a:tc>
                  <a:txBody>
                    <a:bodyPr/>
                    <a:lstStyle/>
                    <a:p>
                      <a:pPr algn="ctr"/>
                      <a:r>
                        <a:rPr lang="en-US" sz="1200" dirty="0"/>
                        <a:t>23.6</a:t>
                      </a:r>
                    </a:p>
                  </a:txBody>
                  <a:tcPr>
                    <a:solidFill>
                      <a:srgbClr val="00BFC4"/>
                    </a:solidFill>
                  </a:tcPr>
                </a:tc>
                <a:tc>
                  <a:txBody>
                    <a:bodyPr/>
                    <a:lstStyle/>
                    <a:p>
                      <a:pPr algn="ctr"/>
                      <a:r>
                        <a:rPr lang="en-US" sz="1200" dirty="0"/>
                        <a:t>28.8</a:t>
                      </a:r>
                    </a:p>
                  </a:txBody>
                  <a:tcPr>
                    <a:solidFill>
                      <a:srgbClr val="00BFC4"/>
                    </a:solidFill>
                  </a:tcPr>
                </a:tc>
                <a:extLst>
                  <a:ext uri="{0D108BD9-81ED-4DB2-BD59-A6C34878D82A}">
                    <a16:rowId xmlns:a16="http://schemas.microsoft.com/office/drawing/2014/main" val="2490468478"/>
                  </a:ext>
                </a:extLst>
              </a:tr>
              <a:tr h="312343">
                <a:tc>
                  <a:txBody>
                    <a:bodyPr/>
                    <a:lstStyle/>
                    <a:p>
                      <a:pPr algn="ctr"/>
                      <a:r>
                        <a:rPr lang="en-US" sz="1200" dirty="0"/>
                        <a:t>2</a:t>
                      </a:r>
                    </a:p>
                  </a:txBody>
                  <a:tcPr>
                    <a:solidFill>
                      <a:srgbClr val="00BFC4"/>
                    </a:solidFill>
                  </a:tcPr>
                </a:tc>
                <a:tc>
                  <a:txBody>
                    <a:bodyPr/>
                    <a:lstStyle/>
                    <a:p>
                      <a:pPr algn="ctr"/>
                      <a:r>
                        <a:rPr lang="en-US" sz="1200" dirty="0"/>
                        <a:t>0.9593461</a:t>
                      </a:r>
                    </a:p>
                  </a:txBody>
                  <a:tcPr>
                    <a:solidFill>
                      <a:srgbClr val="00BFC4"/>
                    </a:solidFill>
                  </a:tcPr>
                </a:tc>
                <a:tc>
                  <a:txBody>
                    <a:bodyPr/>
                    <a:lstStyle/>
                    <a:p>
                      <a:pPr algn="ctr"/>
                      <a:r>
                        <a:rPr lang="en-US" sz="1200" dirty="0"/>
                        <a:t>45.1</a:t>
                      </a:r>
                    </a:p>
                  </a:txBody>
                  <a:tcPr>
                    <a:solidFill>
                      <a:srgbClr val="00BFC4"/>
                    </a:solidFill>
                  </a:tcPr>
                </a:tc>
                <a:tc>
                  <a:txBody>
                    <a:bodyPr/>
                    <a:lstStyle/>
                    <a:p>
                      <a:pPr algn="ctr"/>
                      <a:r>
                        <a:rPr lang="en-US" sz="1200" dirty="0"/>
                        <a:t>19.6</a:t>
                      </a:r>
                    </a:p>
                  </a:txBody>
                  <a:tcPr>
                    <a:solidFill>
                      <a:srgbClr val="00BFC4"/>
                    </a:solidFill>
                  </a:tcPr>
                </a:tc>
                <a:tc>
                  <a:txBody>
                    <a:bodyPr/>
                    <a:lstStyle/>
                    <a:p>
                      <a:pPr algn="ctr"/>
                      <a:r>
                        <a:rPr lang="en-US" sz="1200" dirty="0">
                          <a:solidFill>
                            <a:schemeClr val="tx1"/>
                          </a:solidFill>
                        </a:rPr>
                        <a:t>0.0</a:t>
                      </a:r>
                    </a:p>
                  </a:txBody>
                  <a:tcPr>
                    <a:solidFill>
                      <a:srgbClr val="00BFC4"/>
                    </a:solidFill>
                  </a:tcPr>
                </a:tc>
                <a:tc>
                  <a:txBody>
                    <a:bodyPr/>
                    <a:lstStyle/>
                    <a:p>
                      <a:pPr algn="ctr"/>
                      <a:r>
                        <a:rPr lang="en-US" sz="1200" dirty="0"/>
                        <a:t>15.0</a:t>
                      </a:r>
                    </a:p>
                  </a:txBody>
                  <a:tcPr>
                    <a:solidFill>
                      <a:srgbClr val="00BFC4"/>
                    </a:solidFill>
                  </a:tcPr>
                </a:tc>
                <a:tc>
                  <a:txBody>
                    <a:bodyPr/>
                    <a:lstStyle/>
                    <a:p>
                      <a:pPr algn="ctr"/>
                      <a:r>
                        <a:rPr lang="en-US" sz="1200" dirty="0"/>
                        <a:t>23.6</a:t>
                      </a:r>
                    </a:p>
                  </a:txBody>
                  <a:tcPr>
                    <a:solidFill>
                      <a:srgbClr val="00BFC4"/>
                    </a:solidFill>
                  </a:tcPr>
                </a:tc>
                <a:tc>
                  <a:txBody>
                    <a:bodyPr/>
                    <a:lstStyle/>
                    <a:p>
                      <a:pPr algn="ctr"/>
                      <a:r>
                        <a:rPr lang="en-US" sz="1200" dirty="0"/>
                        <a:t>28.8</a:t>
                      </a:r>
                    </a:p>
                  </a:txBody>
                  <a:tcPr>
                    <a:solidFill>
                      <a:srgbClr val="00BFC4"/>
                    </a:solidFill>
                  </a:tcPr>
                </a:tc>
                <a:extLst>
                  <a:ext uri="{0D108BD9-81ED-4DB2-BD59-A6C34878D82A}">
                    <a16:rowId xmlns:a16="http://schemas.microsoft.com/office/drawing/2014/main" val="3252328692"/>
                  </a:ext>
                </a:extLst>
              </a:tr>
              <a:tr h="266771">
                <a:tc>
                  <a:txBody>
                    <a:bodyPr/>
                    <a:lstStyle/>
                    <a:p>
                      <a:pPr algn="ctr"/>
                      <a:r>
                        <a:rPr lang="en-US" sz="1200" dirty="0"/>
                        <a:t>3</a:t>
                      </a:r>
                    </a:p>
                  </a:txBody>
                  <a:tcPr>
                    <a:solidFill>
                      <a:srgbClr val="00BFC4"/>
                    </a:solidFill>
                  </a:tcPr>
                </a:tc>
                <a:tc>
                  <a:txBody>
                    <a:bodyPr/>
                    <a:lstStyle/>
                    <a:p>
                      <a:pPr algn="ctr"/>
                      <a:r>
                        <a:rPr lang="en-US" sz="1200" dirty="0"/>
                        <a:t>0.9593461</a:t>
                      </a:r>
                    </a:p>
                  </a:txBody>
                  <a:tcPr>
                    <a:solidFill>
                      <a:srgbClr val="00BFC4"/>
                    </a:solidFill>
                  </a:tcPr>
                </a:tc>
                <a:tc>
                  <a:txBody>
                    <a:bodyPr/>
                    <a:lstStyle/>
                    <a:p>
                      <a:pPr algn="ctr"/>
                      <a:r>
                        <a:rPr lang="en-US" sz="1200" dirty="0"/>
                        <a:t>45.1</a:t>
                      </a:r>
                    </a:p>
                  </a:txBody>
                  <a:tcPr>
                    <a:solidFill>
                      <a:srgbClr val="00BFC4"/>
                    </a:solidFill>
                  </a:tcPr>
                </a:tc>
                <a:tc>
                  <a:txBody>
                    <a:bodyPr/>
                    <a:lstStyle/>
                    <a:p>
                      <a:pPr algn="ctr"/>
                      <a:r>
                        <a:rPr lang="en-US" sz="1200" dirty="0"/>
                        <a:t>19.6</a:t>
                      </a:r>
                    </a:p>
                  </a:txBody>
                  <a:tcPr>
                    <a:solidFill>
                      <a:srgbClr val="00BFC4"/>
                    </a:solidFill>
                  </a:tcPr>
                </a:tc>
                <a:tc>
                  <a:txBody>
                    <a:bodyPr/>
                    <a:lstStyle/>
                    <a:p>
                      <a:pPr algn="ctr"/>
                      <a:r>
                        <a:rPr lang="en-US" sz="1200" dirty="0">
                          <a:solidFill>
                            <a:schemeClr val="tx1"/>
                          </a:solidFill>
                        </a:rPr>
                        <a:t>0.0</a:t>
                      </a:r>
                    </a:p>
                  </a:txBody>
                  <a:tcPr>
                    <a:solidFill>
                      <a:srgbClr val="00BFC4"/>
                    </a:solidFill>
                  </a:tcPr>
                </a:tc>
                <a:tc>
                  <a:txBody>
                    <a:bodyPr/>
                    <a:lstStyle/>
                    <a:p>
                      <a:pPr algn="ctr"/>
                      <a:r>
                        <a:rPr lang="en-US" sz="1200" dirty="0"/>
                        <a:t>15.0</a:t>
                      </a:r>
                    </a:p>
                  </a:txBody>
                  <a:tcPr>
                    <a:solidFill>
                      <a:srgbClr val="00BFC4"/>
                    </a:solidFill>
                  </a:tcPr>
                </a:tc>
                <a:tc>
                  <a:txBody>
                    <a:bodyPr/>
                    <a:lstStyle/>
                    <a:p>
                      <a:pPr algn="ctr"/>
                      <a:r>
                        <a:rPr lang="en-US" sz="1200" dirty="0"/>
                        <a:t>23.6</a:t>
                      </a:r>
                    </a:p>
                  </a:txBody>
                  <a:tcPr>
                    <a:solidFill>
                      <a:srgbClr val="00BFC4"/>
                    </a:solidFill>
                  </a:tcPr>
                </a:tc>
                <a:tc>
                  <a:txBody>
                    <a:bodyPr/>
                    <a:lstStyle/>
                    <a:p>
                      <a:pPr algn="ctr"/>
                      <a:r>
                        <a:rPr lang="en-US" sz="1200" dirty="0"/>
                        <a:t>28.8</a:t>
                      </a:r>
                    </a:p>
                  </a:txBody>
                  <a:tcPr>
                    <a:solidFill>
                      <a:srgbClr val="00BFC4"/>
                    </a:solidFill>
                  </a:tcPr>
                </a:tc>
                <a:extLst>
                  <a:ext uri="{0D108BD9-81ED-4DB2-BD59-A6C34878D82A}">
                    <a16:rowId xmlns:a16="http://schemas.microsoft.com/office/drawing/2014/main" val="3497067100"/>
                  </a:ext>
                </a:extLst>
              </a:tr>
            </a:tbl>
          </a:graphicData>
        </a:graphic>
      </p:graphicFrame>
      <p:sp>
        <p:nvSpPr>
          <p:cNvPr id="11" name="Content Placeholder 3">
            <a:extLst>
              <a:ext uri="{FF2B5EF4-FFF2-40B4-BE49-F238E27FC236}">
                <a16:creationId xmlns:a16="http://schemas.microsoft.com/office/drawing/2014/main" id="{9BCDED6C-DBAB-BF4E-B9F8-C950400F785C}"/>
              </a:ext>
            </a:extLst>
          </p:cNvPr>
          <p:cNvSpPr txBox="1">
            <a:spLocks/>
          </p:cNvSpPr>
          <p:nvPr/>
        </p:nvSpPr>
        <p:spPr>
          <a:xfrm>
            <a:off x="9537131" y="3289612"/>
            <a:ext cx="2554854" cy="404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rgbClr val="FF0000"/>
                </a:solidFill>
              </a:rPr>
              <a:t>Model: Replica 1 </a:t>
            </a:r>
          </a:p>
        </p:txBody>
      </p:sp>
      <p:sp>
        <p:nvSpPr>
          <p:cNvPr id="9" name="Content Placeholder 3">
            <a:extLst>
              <a:ext uri="{FF2B5EF4-FFF2-40B4-BE49-F238E27FC236}">
                <a16:creationId xmlns:a16="http://schemas.microsoft.com/office/drawing/2014/main" id="{5EE27BF0-E5C2-224E-A4B9-BED66E3F5B8C}"/>
              </a:ext>
            </a:extLst>
          </p:cNvPr>
          <p:cNvSpPr txBox="1">
            <a:spLocks/>
          </p:cNvSpPr>
          <p:nvPr/>
        </p:nvSpPr>
        <p:spPr>
          <a:xfrm>
            <a:off x="422467" y="1765052"/>
            <a:ext cx="5264743" cy="797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endParaRPr lang="en-US" sz="1800" dirty="0"/>
          </a:p>
        </p:txBody>
      </p:sp>
      <p:cxnSp>
        <p:nvCxnSpPr>
          <p:cNvPr id="6" name="Straight Arrow Connector 5">
            <a:extLst>
              <a:ext uri="{FF2B5EF4-FFF2-40B4-BE49-F238E27FC236}">
                <a16:creationId xmlns:a16="http://schemas.microsoft.com/office/drawing/2014/main" id="{3899EECF-30BA-2641-82D3-B52E0DBF9CAF}"/>
              </a:ext>
            </a:extLst>
          </p:cNvPr>
          <p:cNvCxnSpPr>
            <a:cxnSpLocks/>
          </p:cNvCxnSpPr>
          <p:nvPr/>
        </p:nvCxnSpPr>
        <p:spPr>
          <a:xfrm flipV="1">
            <a:off x="5366886" y="2398958"/>
            <a:ext cx="3615749" cy="10300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A6FF3B-D6BA-1742-BB01-CA97378F0BAC}"/>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a:solidFill>
                  <a:srgbClr val="FF0000"/>
                </a:solidFill>
              </a:rPr>
              <a:t>T</a:t>
            </a:r>
            <a:r>
              <a:rPr lang="en-US" sz="3000" b="1" baseline="-25000" dirty="0">
                <a:solidFill>
                  <a:srgbClr val="FF0000"/>
                </a:solidFill>
              </a:rPr>
              <a:t>m</a:t>
            </a:r>
          </a:p>
        </p:txBody>
      </p:sp>
      <p:cxnSp>
        <p:nvCxnSpPr>
          <p:cNvPr id="15" name="Straight Arrow Connector 14">
            <a:extLst>
              <a:ext uri="{FF2B5EF4-FFF2-40B4-BE49-F238E27FC236}">
                <a16:creationId xmlns:a16="http://schemas.microsoft.com/office/drawing/2014/main" id="{06914974-7FBA-2E49-B2FD-2BA64D94408B}"/>
              </a:ext>
            </a:extLst>
          </p:cNvPr>
          <p:cNvCxnSpPr>
            <a:cxnSpLocks/>
          </p:cNvCxnSpPr>
          <p:nvPr/>
        </p:nvCxnSpPr>
        <p:spPr>
          <a:xfrm flipV="1">
            <a:off x="5451231" y="2413758"/>
            <a:ext cx="4076460" cy="22168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04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9F92F3-98F8-DD47-98D1-67D52AA92580}"/>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A</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Optimising</a:t>
            </a:r>
            <a:r>
              <a:rPr lang="en-US" sz="3000" b="1" dirty="0">
                <a:solidFill>
                  <a:srgbClr val="000090"/>
                </a:solidFill>
                <a:latin typeface="Calibri" panose="020F0502020204030204" pitchFamily="34" charset="0"/>
                <a:cs typeface="Calibri" panose="020F0502020204030204" pitchFamily="34" charset="0"/>
              </a:rPr>
              <a:t> G4Hunter Coefficients to deal with </a:t>
            </a:r>
            <a:r>
              <a:rPr lang="en-US" sz="3000" b="1" dirty="0" err="1">
                <a:solidFill>
                  <a:srgbClr val="000090"/>
                </a:solidFill>
                <a:latin typeface="Calibri" panose="020F0502020204030204" pitchFamily="34" charset="0"/>
                <a:cs typeface="Calibri" panose="020F0502020204030204" pitchFamily="34" charset="0"/>
              </a:rPr>
              <a:t>i</a:t>
            </a:r>
            <a:r>
              <a:rPr lang="en-US" sz="3000" b="1" dirty="0">
                <a:solidFill>
                  <a:srgbClr val="000090"/>
                </a:solidFill>
                <a:latin typeface="Calibri" panose="020F0502020204030204" pitchFamily="34" charset="0"/>
                <a:cs typeface="Calibri" panose="020F0502020204030204" pitchFamily="34" charset="0"/>
              </a:rPr>
              <a:t>-motifs  </a:t>
            </a:r>
          </a:p>
        </p:txBody>
      </p:sp>
      <p:sp>
        <p:nvSpPr>
          <p:cNvPr id="13" name="Content Placeholder 3">
            <a:extLst>
              <a:ext uri="{FF2B5EF4-FFF2-40B4-BE49-F238E27FC236}">
                <a16:creationId xmlns:a16="http://schemas.microsoft.com/office/drawing/2014/main" id="{3134EF15-2FB7-0E4D-9FE5-153AB6F517E4}"/>
              </a:ext>
            </a:extLst>
          </p:cNvPr>
          <p:cNvSpPr txBox="1">
            <a:spLocks/>
          </p:cNvSpPr>
          <p:nvPr/>
        </p:nvSpPr>
        <p:spPr>
          <a:xfrm>
            <a:off x="418551" y="806228"/>
            <a:ext cx="5009234" cy="43167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r>
              <a:rPr lang="en-US" sz="2000" dirty="0" err="1"/>
              <a:t>Optimise</a:t>
            </a:r>
            <a:r>
              <a:rPr lang="en-US" sz="2000" dirty="0"/>
              <a:t> G4Hunter coefficients for </a:t>
            </a:r>
            <a:r>
              <a:rPr lang="en-US" sz="2000" dirty="0" err="1"/>
              <a:t>i</a:t>
            </a:r>
            <a:r>
              <a:rPr lang="en-US" sz="2000" dirty="0"/>
              <a:t>-motifs </a:t>
            </a:r>
          </a:p>
          <a:p>
            <a:pPr marL="0">
              <a:lnSpc>
                <a:spcPct val="100000"/>
              </a:lnSpc>
              <a:spcBef>
                <a:spcPts val="0"/>
              </a:spcBef>
            </a:pPr>
            <a:r>
              <a:rPr lang="en-US" sz="2000" dirty="0"/>
              <a:t>C – positive base, rest of bases are given a score of 0.</a:t>
            </a:r>
          </a:p>
          <a:p>
            <a:pPr marL="0" indent="0">
              <a:lnSpc>
                <a:spcPct val="100000"/>
              </a:lnSpc>
              <a:spcBef>
                <a:spcPts val="0"/>
              </a:spcBef>
              <a:buNone/>
            </a:pPr>
            <a:endParaRPr lang="en-US" sz="2000" dirty="0"/>
          </a:p>
          <a:p>
            <a:pPr marL="0">
              <a:lnSpc>
                <a:spcPct val="100000"/>
              </a:lnSpc>
              <a:spcBef>
                <a:spcPts val="0"/>
              </a:spcBef>
            </a:pPr>
            <a:r>
              <a:rPr lang="en-GB" sz="2000" dirty="0"/>
              <a:t>3 independent rounds (replicas) of optimisation were done for each method.</a:t>
            </a:r>
          </a:p>
          <a:p>
            <a:pPr marL="0">
              <a:lnSpc>
                <a:spcPct val="100000"/>
              </a:lnSpc>
              <a:spcBef>
                <a:spcPts val="0"/>
              </a:spcBef>
            </a:pPr>
            <a:endParaRPr lang="en-GB" sz="2000" dirty="0"/>
          </a:p>
          <a:p>
            <a:pPr marL="0">
              <a:lnSpc>
                <a:spcPct val="100000"/>
              </a:lnSpc>
              <a:spcBef>
                <a:spcPts val="0"/>
              </a:spcBef>
            </a:pPr>
            <a:r>
              <a:rPr lang="en-GB" sz="2000" dirty="0"/>
              <a:t>Interpreting the table: each C in CC-tract of </a:t>
            </a:r>
            <a:r>
              <a:rPr lang="en-GB" sz="2000" dirty="0" err="1"/>
              <a:t>i</a:t>
            </a:r>
            <a:r>
              <a:rPr lang="en-GB" sz="2000" dirty="0"/>
              <a:t>-motif (run length=4) is scored 24.1.</a:t>
            </a:r>
          </a:p>
          <a:p>
            <a:pPr marL="0">
              <a:lnSpc>
                <a:spcPct val="100000"/>
              </a:lnSpc>
              <a:spcBef>
                <a:spcPts val="0"/>
              </a:spcBef>
            </a:pPr>
            <a:endParaRPr lang="en-GB" sz="2000" dirty="0"/>
          </a:p>
          <a:p>
            <a:pPr marL="0">
              <a:lnSpc>
                <a:spcPct val="100000"/>
              </a:lnSpc>
              <a:spcBef>
                <a:spcPts val="0"/>
              </a:spcBef>
            </a:pPr>
            <a:r>
              <a:rPr lang="en-GB" sz="2000" dirty="0"/>
              <a:t>Note that in the given sub-universe of the C/T-based </a:t>
            </a:r>
            <a:r>
              <a:rPr lang="en-GB" sz="2000" dirty="0" err="1"/>
              <a:t>i</a:t>
            </a:r>
            <a:r>
              <a:rPr lang="en-GB" sz="2000" dirty="0"/>
              <a:t>-motifs, C-tract length range from 3 to 6 bases. Therefore the scores in the table for C-tract lengths less than 3 do not matter in this case. </a:t>
            </a:r>
          </a:p>
        </p:txBody>
      </p:sp>
      <p:graphicFrame>
        <p:nvGraphicFramePr>
          <p:cNvPr id="14" name="Table 13">
            <a:extLst>
              <a:ext uri="{FF2B5EF4-FFF2-40B4-BE49-F238E27FC236}">
                <a16:creationId xmlns:a16="http://schemas.microsoft.com/office/drawing/2014/main" id="{5195E30C-CA8B-AA49-A351-EB5AB7C8DCF3}"/>
              </a:ext>
            </a:extLst>
          </p:cNvPr>
          <p:cNvGraphicFramePr>
            <a:graphicFrameLocks noGrp="1"/>
          </p:cNvGraphicFramePr>
          <p:nvPr>
            <p:extLst>
              <p:ext uri="{D42A27DB-BD31-4B8C-83A1-F6EECF244321}">
                <p14:modId xmlns:p14="http://schemas.microsoft.com/office/powerpoint/2010/main" val="62228025"/>
              </p:ext>
            </p:extLst>
          </p:nvPr>
        </p:nvGraphicFramePr>
        <p:xfrm>
          <a:off x="6265616" y="1125403"/>
          <a:ext cx="5767754" cy="2614274"/>
        </p:xfrm>
        <a:graphic>
          <a:graphicData uri="http://schemas.openxmlformats.org/drawingml/2006/table">
            <a:tbl>
              <a:tblPr firstRow="1" bandRow="1">
                <a:tableStyleId>{5940675A-B579-460E-94D1-54222C63F5DA}</a:tableStyleId>
              </a:tblPr>
              <a:tblGrid>
                <a:gridCol w="698282">
                  <a:extLst>
                    <a:ext uri="{9D8B030D-6E8A-4147-A177-3AD203B41FA5}">
                      <a16:colId xmlns:a16="http://schemas.microsoft.com/office/drawing/2014/main" val="3375373559"/>
                    </a:ext>
                  </a:extLst>
                </a:gridCol>
                <a:gridCol w="698282">
                  <a:extLst>
                    <a:ext uri="{9D8B030D-6E8A-4147-A177-3AD203B41FA5}">
                      <a16:colId xmlns:a16="http://schemas.microsoft.com/office/drawing/2014/main" val="1223451429"/>
                    </a:ext>
                  </a:extLst>
                </a:gridCol>
                <a:gridCol w="1086934">
                  <a:extLst>
                    <a:ext uri="{9D8B030D-6E8A-4147-A177-3AD203B41FA5}">
                      <a16:colId xmlns:a16="http://schemas.microsoft.com/office/drawing/2014/main" val="1987638088"/>
                    </a:ext>
                  </a:extLst>
                </a:gridCol>
                <a:gridCol w="552731">
                  <a:extLst>
                    <a:ext uri="{9D8B030D-6E8A-4147-A177-3AD203B41FA5}">
                      <a16:colId xmlns:a16="http://schemas.microsoft.com/office/drawing/2014/main" val="2552547691"/>
                    </a:ext>
                  </a:extLst>
                </a:gridCol>
                <a:gridCol w="546305">
                  <a:extLst>
                    <a:ext uri="{9D8B030D-6E8A-4147-A177-3AD203B41FA5}">
                      <a16:colId xmlns:a16="http://schemas.microsoft.com/office/drawing/2014/main" val="2109034917"/>
                    </a:ext>
                  </a:extLst>
                </a:gridCol>
                <a:gridCol w="546305">
                  <a:extLst>
                    <a:ext uri="{9D8B030D-6E8A-4147-A177-3AD203B41FA5}">
                      <a16:colId xmlns:a16="http://schemas.microsoft.com/office/drawing/2014/main" val="2478617234"/>
                    </a:ext>
                  </a:extLst>
                </a:gridCol>
                <a:gridCol w="546305">
                  <a:extLst>
                    <a:ext uri="{9D8B030D-6E8A-4147-A177-3AD203B41FA5}">
                      <a16:colId xmlns:a16="http://schemas.microsoft.com/office/drawing/2014/main" val="2137108918"/>
                    </a:ext>
                  </a:extLst>
                </a:gridCol>
                <a:gridCol w="546305">
                  <a:extLst>
                    <a:ext uri="{9D8B030D-6E8A-4147-A177-3AD203B41FA5}">
                      <a16:colId xmlns:a16="http://schemas.microsoft.com/office/drawing/2014/main" val="1141217339"/>
                    </a:ext>
                  </a:extLst>
                </a:gridCol>
                <a:gridCol w="546305">
                  <a:extLst>
                    <a:ext uri="{9D8B030D-6E8A-4147-A177-3AD203B41FA5}">
                      <a16:colId xmlns:a16="http://schemas.microsoft.com/office/drawing/2014/main" val="1990248953"/>
                    </a:ext>
                  </a:extLst>
                </a:gridCol>
              </a:tblGrid>
              <a:tr h="350147">
                <a:tc>
                  <a:txBody>
                    <a:bodyPr/>
                    <a:lstStyle/>
                    <a:p>
                      <a:pPr algn="ctr"/>
                      <a:endParaRPr lang="en-US" sz="1200" b="1" dirty="0"/>
                    </a:p>
                  </a:txBody>
                  <a:tcPr anchor="ctr"/>
                </a:tc>
                <a:tc>
                  <a:txBody>
                    <a:bodyPr/>
                    <a:lstStyle/>
                    <a:p>
                      <a:pPr algn="ctr"/>
                      <a:endParaRPr lang="en-US" sz="1200" b="1" dirty="0"/>
                    </a:p>
                  </a:txBody>
                  <a:tcPr anchor="ctr"/>
                </a:tc>
                <a:tc>
                  <a:txBody>
                    <a:bodyPr/>
                    <a:lstStyle/>
                    <a:p>
                      <a:pPr algn="ctr"/>
                      <a:endParaRPr lang="en-US" sz="1200" b="1" dirty="0"/>
                    </a:p>
                  </a:txBody>
                  <a:tcPr anchor="ctr"/>
                </a:tc>
                <a:tc gridSpan="6">
                  <a:txBody>
                    <a:bodyPr/>
                    <a:lstStyle/>
                    <a:p>
                      <a:pPr algn="ctr"/>
                      <a:r>
                        <a:rPr lang="en-US" sz="1200" b="1" dirty="0"/>
                        <a:t>SCORE OF POSITIVE BASE PER TRACT LENGTH</a:t>
                      </a:r>
                    </a:p>
                  </a:txBody>
                  <a:tcPr anchor="ct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extLst>
                  <a:ext uri="{0D108BD9-81ED-4DB2-BD59-A6C34878D82A}">
                    <a16:rowId xmlns:a16="http://schemas.microsoft.com/office/drawing/2014/main" val="3280442831"/>
                  </a:ext>
                </a:extLst>
              </a:tr>
              <a:tr h="492201">
                <a:tc>
                  <a:txBody>
                    <a:bodyPr/>
                    <a:lstStyle/>
                    <a:p>
                      <a:pPr algn="ctr"/>
                      <a:r>
                        <a:rPr lang="en-US" sz="1200" b="1" dirty="0"/>
                        <a:t>Method</a:t>
                      </a:r>
                    </a:p>
                  </a:txBody>
                  <a:tcPr anchor="ctr"/>
                </a:tc>
                <a:tc>
                  <a:txBody>
                    <a:bodyPr/>
                    <a:lstStyle/>
                    <a:p>
                      <a:pPr algn="ctr"/>
                      <a:r>
                        <a:rPr lang="en-US" sz="1200" b="1" dirty="0"/>
                        <a:t>Replica</a:t>
                      </a:r>
                    </a:p>
                  </a:txBody>
                  <a:tcPr anchor="ctr"/>
                </a:tc>
                <a:tc>
                  <a:txBody>
                    <a:bodyPr/>
                    <a:lstStyle/>
                    <a:p>
                      <a:pPr algn="ctr"/>
                      <a:r>
                        <a:rPr lang="en-US" sz="1200" b="1" dirty="0"/>
                        <a:t>Pearson’s, </a:t>
                      </a:r>
                      <a:r>
                        <a:rPr lang="en-US" sz="1200" b="1" i="1" dirty="0"/>
                        <a:t>r</a:t>
                      </a:r>
                    </a:p>
                  </a:txBody>
                  <a:tcPr anchor="ctr"/>
                </a:tc>
                <a:tc>
                  <a:txBody>
                    <a:bodyPr/>
                    <a:lstStyle/>
                    <a:p>
                      <a:pPr algn="ctr"/>
                      <a:r>
                        <a:rPr lang="en-US" sz="1200" b="1" dirty="0">
                          <a:solidFill>
                            <a:schemeClr val="tx1">
                              <a:lumMod val="50000"/>
                              <a:lumOff val="50000"/>
                            </a:schemeClr>
                          </a:solidFill>
                        </a:rPr>
                        <a:t>1</a:t>
                      </a:r>
                    </a:p>
                  </a:txBody>
                  <a:tcPr anchor="ctr"/>
                </a:tc>
                <a:tc>
                  <a:txBody>
                    <a:bodyPr/>
                    <a:lstStyle/>
                    <a:p>
                      <a:pPr algn="ctr"/>
                      <a:r>
                        <a:rPr lang="en-US" sz="1200" b="1" dirty="0">
                          <a:solidFill>
                            <a:schemeClr val="tx1">
                              <a:lumMod val="50000"/>
                              <a:lumOff val="50000"/>
                            </a:schemeClr>
                          </a:solidFill>
                        </a:rPr>
                        <a:t>2</a:t>
                      </a:r>
                    </a:p>
                  </a:txBody>
                  <a:tcPr anchor="ctr"/>
                </a:tc>
                <a:tc>
                  <a:txBody>
                    <a:bodyPr/>
                    <a:lstStyle/>
                    <a:p>
                      <a:pPr algn="ctr"/>
                      <a:r>
                        <a:rPr lang="en-US" sz="1200" b="1" dirty="0">
                          <a:solidFill>
                            <a:schemeClr val="tx1"/>
                          </a:solidFill>
                        </a:rPr>
                        <a:t>3</a:t>
                      </a:r>
                    </a:p>
                  </a:txBody>
                  <a:tcPr anchor="ctr">
                    <a:noFill/>
                  </a:tcPr>
                </a:tc>
                <a:tc>
                  <a:txBody>
                    <a:bodyPr/>
                    <a:lstStyle/>
                    <a:p>
                      <a:pPr algn="ctr"/>
                      <a:r>
                        <a:rPr lang="en-US" sz="1200" b="1" dirty="0"/>
                        <a:t>4</a:t>
                      </a:r>
                    </a:p>
                  </a:txBody>
                  <a:tcPr anchor="ctr"/>
                </a:tc>
                <a:tc>
                  <a:txBody>
                    <a:bodyPr/>
                    <a:lstStyle/>
                    <a:p>
                      <a:pPr algn="ctr"/>
                      <a:r>
                        <a:rPr lang="en-US" sz="1200" b="1" dirty="0"/>
                        <a:t>5</a:t>
                      </a:r>
                    </a:p>
                  </a:txBody>
                  <a:tcPr anchor="ctr"/>
                </a:tc>
                <a:tc>
                  <a:txBody>
                    <a:bodyPr/>
                    <a:lstStyle/>
                    <a:p>
                      <a:pPr algn="ctr"/>
                      <a:r>
                        <a:rPr lang="en-US" sz="1200" b="1" dirty="0"/>
                        <a:t>6</a:t>
                      </a:r>
                    </a:p>
                  </a:txBody>
                  <a:tcPr anchor="ctr"/>
                </a:tc>
                <a:extLst>
                  <a:ext uri="{0D108BD9-81ED-4DB2-BD59-A6C34878D82A}">
                    <a16:rowId xmlns:a16="http://schemas.microsoft.com/office/drawing/2014/main" val="3786070787"/>
                  </a:ext>
                </a:extLst>
              </a:tr>
              <a:tr h="295321">
                <a:tc rowSpan="3">
                  <a:txBody>
                    <a:bodyPr/>
                    <a:lstStyle/>
                    <a:p>
                      <a:pPr algn="ctr"/>
                      <a:r>
                        <a:rPr lang="en-US" sz="1200" b="1" dirty="0"/>
                        <a:t>Trad. G4</a:t>
                      </a:r>
                    </a:p>
                  </a:txBody>
                  <a:tcPr anchor="ctr">
                    <a:noFill/>
                  </a:tcPr>
                </a:tc>
                <a:tc>
                  <a:txBody>
                    <a:bodyPr/>
                    <a:lstStyle/>
                    <a:p>
                      <a:pPr algn="ctr"/>
                      <a:r>
                        <a:rPr lang="en-US" sz="1200" dirty="0"/>
                        <a:t>1</a:t>
                      </a:r>
                    </a:p>
                  </a:txBody>
                  <a:tcPr anchor="ctr">
                    <a:noFill/>
                  </a:tcPr>
                </a:tc>
                <a:tc>
                  <a:txBody>
                    <a:bodyPr/>
                    <a:lstStyle/>
                    <a:p>
                      <a:pPr algn="ctr"/>
                      <a:r>
                        <a:rPr lang="en-US" sz="1200" dirty="0"/>
                        <a:t>0.8770789</a:t>
                      </a:r>
                    </a:p>
                  </a:txBody>
                  <a:tcPr anchor="ctr">
                    <a:solidFill>
                      <a:srgbClr val="00BFC4"/>
                    </a:solidFill>
                  </a:tcPr>
                </a:tc>
                <a:tc>
                  <a:txBody>
                    <a:bodyPr/>
                    <a:lstStyle/>
                    <a:p>
                      <a:pPr algn="ctr"/>
                      <a:r>
                        <a:rPr lang="en-US" sz="1200" dirty="0">
                          <a:solidFill>
                            <a:schemeClr val="tx1">
                              <a:lumMod val="50000"/>
                              <a:lumOff val="50000"/>
                            </a:schemeClr>
                          </a:solidFill>
                        </a:rPr>
                        <a:t>0.3</a:t>
                      </a:r>
                    </a:p>
                  </a:txBody>
                  <a:tcPr anchor="ctr">
                    <a:solidFill>
                      <a:srgbClr val="00BFC4"/>
                    </a:solidFill>
                  </a:tcPr>
                </a:tc>
                <a:tc>
                  <a:txBody>
                    <a:bodyPr/>
                    <a:lstStyle/>
                    <a:p>
                      <a:pPr algn="ctr"/>
                      <a:r>
                        <a:rPr lang="en-US" sz="1200" dirty="0">
                          <a:solidFill>
                            <a:schemeClr val="tx1">
                              <a:lumMod val="50000"/>
                              <a:lumOff val="50000"/>
                            </a:schemeClr>
                          </a:solidFill>
                        </a:rPr>
                        <a:t>1</a:t>
                      </a:r>
                    </a:p>
                  </a:txBody>
                  <a:tcPr anchor="ctr">
                    <a:solidFill>
                      <a:srgbClr val="00BFC4"/>
                    </a:solidFill>
                  </a:tcPr>
                </a:tc>
                <a:tc>
                  <a:txBody>
                    <a:bodyPr/>
                    <a:lstStyle/>
                    <a:p>
                      <a:pPr algn="ctr"/>
                      <a:r>
                        <a:rPr lang="en-US" sz="1200" dirty="0">
                          <a:solidFill>
                            <a:schemeClr val="tx1"/>
                          </a:solidFill>
                        </a:rPr>
                        <a:t>13.2</a:t>
                      </a:r>
                    </a:p>
                  </a:txBody>
                  <a:tcPr anchor="ctr">
                    <a:solidFill>
                      <a:srgbClr val="00BFC4"/>
                    </a:solidFill>
                  </a:tcPr>
                </a:tc>
                <a:tc>
                  <a:txBody>
                    <a:bodyPr/>
                    <a:lstStyle/>
                    <a:p>
                      <a:pPr algn="ctr"/>
                      <a:r>
                        <a:rPr lang="en-US" sz="1200" dirty="0"/>
                        <a:t>39.5</a:t>
                      </a:r>
                    </a:p>
                  </a:txBody>
                  <a:tcPr anchor="ctr">
                    <a:solidFill>
                      <a:srgbClr val="00BFC4"/>
                    </a:solidFill>
                  </a:tcPr>
                </a:tc>
                <a:tc>
                  <a:txBody>
                    <a:bodyPr/>
                    <a:lstStyle/>
                    <a:p>
                      <a:pPr algn="ctr"/>
                      <a:r>
                        <a:rPr lang="en-US" sz="1200" dirty="0"/>
                        <a:t>-</a:t>
                      </a:r>
                    </a:p>
                  </a:txBody>
                  <a:tcPr anchor="ctr">
                    <a:solidFill>
                      <a:srgbClr val="00BFC4"/>
                    </a:solidFill>
                  </a:tcPr>
                </a:tc>
                <a:tc>
                  <a:txBody>
                    <a:bodyPr/>
                    <a:lstStyle/>
                    <a:p>
                      <a:pPr algn="ctr"/>
                      <a:r>
                        <a:rPr lang="en-US" sz="1200" dirty="0"/>
                        <a:t>-</a:t>
                      </a:r>
                    </a:p>
                  </a:txBody>
                  <a:tcPr anchor="ctr">
                    <a:solidFill>
                      <a:srgbClr val="00BFC4"/>
                    </a:solidFill>
                  </a:tcPr>
                </a:tc>
                <a:extLst>
                  <a:ext uri="{0D108BD9-81ED-4DB2-BD59-A6C34878D82A}">
                    <a16:rowId xmlns:a16="http://schemas.microsoft.com/office/drawing/2014/main" val="2490468478"/>
                  </a:ext>
                </a:extLst>
              </a:tr>
              <a:tr h="295321">
                <a:tc vMerge="1">
                  <a:txBody>
                    <a:bodyPr/>
                    <a:lstStyle/>
                    <a:p>
                      <a:pPr algn="ctr"/>
                      <a:endParaRPr lang="en-US" sz="1200" dirty="0"/>
                    </a:p>
                  </a:txBody>
                  <a:tcPr>
                    <a:noFill/>
                  </a:tcPr>
                </a:tc>
                <a:tc>
                  <a:txBody>
                    <a:bodyPr/>
                    <a:lstStyle/>
                    <a:p>
                      <a:pPr algn="ctr"/>
                      <a:r>
                        <a:rPr lang="en-US" sz="1200" dirty="0"/>
                        <a:t>2</a:t>
                      </a:r>
                    </a:p>
                  </a:txBody>
                  <a:tcPr anchor="ctr">
                    <a:noFill/>
                  </a:tcPr>
                </a:tc>
                <a:tc>
                  <a:txBody>
                    <a:bodyPr/>
                    <a:lstStyle/>
                    <a:p>
                      <a:pPr algn="ctr"/>
                      <a:r>
                        <a:rPr lang="en-US" sz="1200" dirty="0"/>
                        <a:t>0.8770789</a:t>
                      </a:r>
                    </a:p>
                  </a:txBody>
                  <a:tcPr anchor="ctr">
                    <a:noFill/>
                  </a:tcPr>
                </a:tc>
                <a:tc>
                  <a:txBody>
                    <a:bodyPr/>
                    <a:lstStyle/>
                    <a:p>
                      <a:pPr algn="ctr"/>
                      <a:r>
                        <a:rPr lang="en-US" sz="1200" dirty="0">
                          <a:solidFill>
                            <a:schemeClr val="tx1">
                              <a:lumMod val="50000"/>
                              <a:lumOff val="50000"/>
                            </a:schemeClr>
                          </a:solidFill>
                        </a:rPr>
                        <a:t>8.8</a:t>
                      </a:r>
                    </a:p>
                  </a:txBody>
                  <a:tcPr anchor="ctr">
                    <a:noFill/>
                  </a:tcPr>
                </a:tc>
                <a:tc>
                  <a:txBody>
                    <a:bodyPr/>
                    <a:lstStyle/>
                    <a:p>
                      <a:pPr algn="ctr"/>
                      <a:r>
                        <a:rPr lang="en-US" sz="1200" dirty="0">
                          <a:solidFill>
                            <a:schemeClr val="tx1">
                              <a:lumMod val="50000"/>
                              <a:lumOff val="50000"/>
                            </a:schemeClr>
                          </a:solidFill>
                        </a:rPr>
                        <a:t>13.7</a:t>
                      </a:r>
                    </a:p>
                  </a:txBody>
                  <a:tcPr anchor="ctr">
                    <a:noFill/>
                  </a:tcPr>
                </a:tc>
                <a:tc>
                  <a:txBody>
                    <a:bodyPr/>
                    <a:lstStyle/>
                    <a:p>
                      <a:pPr algn="ctr"/>
                      <a:r>
                        <a:rPr lang="en-US" sz="1200" dirty="0">
                          <a:solidFill>
                            <a:schemeClr val="tx1"/>
                          </a:solidFill>
                        </a:rPr>
                        <a:t>18.4</a:t>
                      </a:r>
                    </a:p>
                  </a:txBody>
                  <a:tcPr anchor="ctr">
                    <a:noFill/>
                  </a:tcPr>
                </a:tc>
                <a:tc>
                  <a:txBody>
                    <a:bodyPr/>
                    <a:lstStyle/>
                    <a:p>
                      <a:pPr algn="ctr"/>
                      <a:r>
                        <a:rPr lang="en-US" sz="1200" dirty="0"/>
                        <a:t>55.1</a:t>
                      </a:r>
                    </a:p>
                  </a:txBody>
                  <a:tcPr anchor="ctr">
                    <a:noFill/>
                  </a:tcPr>
                </a:tc>
                <a:tc>
                  <a:txBody>
                    <a:bodyPr/>
                    <a:lstStyle/>
                    <a:p>
                      <a:pPr algn="ctr"/>
                      <a:r>
                        <a:rPr lang="en-US" sz="1200" dirty="0"/>
                        <a:t>-</a:t>
                      </a:r>
                    </a:p>
                  </a:txBody>
                  <a:tcPr anchor="ctr">
                    <a:noFill/>
                  </a:tcPr>
                </a:tc>
                <a:tc>
                  <a:txBody>
                    <a:bodyPr/>
                    <a:lstStyle/>
                    <a:p>
                      <a:pPr algn="ctr"/>
                      <a:r>
                        <a:rPr lang="en-US" sz="1200" dirty="0"/>
                        <a:t>-</a:t>
                      </a:r>
                    </a:p>
                  </a:txBody>
                  <a:tcPr anchor="ctr">
                    <a:noFill/>
                  </a:tcPr>
                </a:tc>
                <a:extLst>
                  <a:ext uri="{0D108BD9-81ED-4DB2-BD59-A6C34878D82A}">
                    <a16:rowId xmlns:a16="http://schemas.microsoft.com/office/drawing/2014/main" val="3252328692"/>
                  </a:ext>
                </a:extLst>
              </a:tr>
              <a:tr h="295321">
                <a:tc vMerge="1">
                  <a:txBody>
                    <a:bodyPr/>
                    <a:lstStyle/>
                    <a:p>
                      <a:pPr algn="ctr"/>
                      <a:endParaRPr lang="en-US" sz="1200" dirty="0"/>
                    </a:p>
                  </a:txBody>
                  <a:tcPr>
                    <a:noFill/>
                  </a:tcPr>
                </a:tc>
                <a:tc>
                  <a:txBody>
                    <a:bodyPr/>
                    <a:lstStyle/>
                    <a:p>
                      <a:pPr algn="ctr"/>
                      <a:r>
                        <a:rPr lang="en-US" sz="1200" dirty="0"/>
                        <a:t>3</a:t>
                      </a:r>
                    </a:p>
                  </a:txBody>
                  <a:tcPr anchor="ctr">
                    <a:noFill/>
                  </a:tcPr>
                </a:tc>
                <a:tc>
                  <a:txBody>
                    <a:bodyPr/>
                    <a:lstStyle/>
                    <a:p>
                      <a:pPr algn="ctr"/>
                      <a:r>
                        <a:rPr lang="en-US" sz="1200" dirty="0"/>
                        <a:t> 0.8770789</a:t>
                      </a:r>
                    </a:p>
                  </a:txBody>
                  <a:tcPr anchor="ctr">
                    <a:noFill/>
                  </a:tcPr>
                </a:tc>
                <a:tc>
                  <a:txBody>
                    <a:bodyPr/>
                    <a:lstStyle/>
                    <a:p>
                      <a:pPr algn="ctr"/>
                      <a:r>
                        <a:rPr lang="en-US" sz="1200" dirty="0">
                          <a:solidFill>
                            <a:schemeClr val="tx1">
                              <a:lumMod val="50000"/>
                              <a:lumOff val="50000"/>
                            </a:schemeClr>
                          </a:solidFill>
                        </a:rPr>
                        <a:t>0.1</a:t>
                      </a:r>
                    </a:p>
                  </a:txBody>
                  <a:tcPr anchor="ctr">
                    <a:noFill/>
                  </a:tcPr>
                </a:tc>
                <a:tc>
                  <a:txBody>
                    <a:bodyPr/>
                    <a:lstStyle/>
                    <a:p>
                      <a:pPr algn="ctr"/>
                      <a:r>
                        <a:rPr lang="en-US" sz="1200" dirty="0">
                          <a:solidFill>
                            <a:schemeClr val="tx1">
                              <a:lumMod val="50000"/>
                              <a:lumOff val="50000"/>
                            </a:schemeClr>
                          </a:solidFill>
                        </a:rPr>
                        <a:t>6.2</a:t>
                      </a:r>
                    </a:p>
                  </a:txBody>
                  <a:tcPr anchor="ctr">
                    <a:noFill/>
                  </a:tcPr>
                </a:tc>
                <a:tc>
                  <a:txBody>
                    <a:bodyPr/>
                    <a:lstStyle/>
                    <a:p>
                      <a:pPr algn="ctr"/>
                      <a:r>
                        <a:rPr lang="en-US" sz="1200" dirty="0">
                          <a:solidFill>
                            <a:schemeClr val="tx1"/>
                          </a:solidFill>
                        </a:rPr>
                        <a:t>12.8</a:t>
                      </a:r>
                    </a:p>
                  </a:txBody>
                  <a:tcPr anchor="ctr">
                    <a:noFill/>
                  </a:tcPr>
                </a:tc>
                <a:tc>
                  <a:txBody>
                    <a:bodyPr/>
                    <a:lstStyle/>
                    <a:p>
                      <a:pPr algn="ctr"/>
                      <a:r>
                        <a:rPr lang="en-US" sz="1200" dirty="0"/>
                        <a:t>38.3</a:t>
                      </a:r>
                    </a:p>
                  </a:txBody>
                  <a:tcPr anchor="ctr">
                    <a:noFill/>
                  </a:tcPr>
                </a:tc>
                <a:tc>
                  <a:txBody>
                    <a:bodyPr/>
                    <a:lstStyle/>
                    <a:p>
                      <a:pPr algn="ctr"/>
                      <a:r>
                        <a:rPr lang="en-US" sz="1200" dirty="0"/>
                        <a:t>-</a:t>
                      </a:r>
                    </a:p>
                  </a:txBody>
                  <a:tcPr anchor="ctr">
                    <a:noFill/>
                  </a:tcPr>
                </a:tc>
                <a:tc>
                  <a:txBody>
                    <a:bodyPr/>
                    <a:lstStyle/>
                    <a:p>
                      <a:pPr algn="ctr"/>
                      <a:r>
                        <a:rPr lang="en-US" sz="1200" dirty="0"/>
                        <a:t>-</a:t>
                      </a:r>
                    </a:p>
                  </a:txBody>
                  <a:tcPr anchor="ctr">
                    <a:noFill/>
                  </a:tcPr>
                </a:tc>
                <a:extLst>
                  <a:ext uri="{0D108BD9-81ED-4DB2-BD59-A6C34878D82A}">
                    <a16:rowId xmlns:a16="http://schemas.microsoft.com/office/drawing/2014/main" val="3497067100"/>
                  </a:ext>
                </a:extLst>
              </a:tr>
              <a:tr h="295321">
                <a:tc rowSpan="3">
                  <a:txBody>
                    <a:bodyPr/>
                    <a:lstStyle/>
                    <a:p>
                      <a:pPr algn="ctr"/>
                      <a:r>
                        <a:rPr lang="en-US" sz="1200" b="1" dirty="0"/>
                        <a:t>Ext.</a:t>
                      </a:r>
                    </a:p>
                    <a:p>
                      <a:pPr algn="ctr"/>
                      <a:r>
                        <a:rPr lang="en-US" sz="1200" b="1" dirty="0"/>
                        <a:t>G4</a:t>
                      </a:r>
                    </a:p>
                  </a:txBody>
                  <a:tcPr anchor="ctr">
                    <a:noFill/>
                  </a:tcPr>
                </a:tc>
                <a:tc>
                  <a:txBody>
                    <a:bodyPr/>
                    <a:lstStyle/>
                    <a:p>
                      <a:pPr algn="ctr"/>
                      <a:r>
                        <a:rPr lang="en-US" sz="1200" dirty="0"/>
                        <a:t>1</a:t>
                      </a:r>
                    </a:p>
                  </a:txBody>
                  <a:tcPr anchor="ctr">
                    <a:noFill/>
                  </a:tcPr>
                </a:tc>
                <a:tc>
                  <a:txBody>
                    <a:bodyPr/>
                    <a:lstStyle/>
                    <a:p>
                      <a:pPr algn="ctr"/>
                      <a:r>
                        <a:rPr lang="en-US" sz="1200" dirty="0"/>
                        <a:t>0.9579802</a:t>
                      </a:r>
                    </a:p>
                  </a:txBody>
                  <a:tcPr anchor="ctr">
                    <a:solidFill>
                      <a:srgbClr val="00BFC4"/>
                    </a:solidFill>
                  </a:tcPr>
                </a:tc>
                <a:tc>
                  <a:txBody>
                    <a:bodyPr/>
                    <a:lstStyle/>
                    <a:p>
                      <a:pPr algn="ctr"/>
                      <a:r>
                        <a:rPr lang="en-US" sz="1200" dirty="0">
                          <a:solidFill>
                            <a:schemeClr val="tx1">
                              <a:lumMod val="50000"/>
                              <a:lumOff val="50000"/>
                            </a:schemeClr>
                          </a:solidFill>
                        </a:rPr>
                        <a:t>0</a:t>
                      </a:r>
                    </a:p>
                  </a:txBody>
                  <a:tcPr anchor="ctr">
                    <a:solidFill>
                      <a:srgbClr val="00BFC4"/>
                    </a:solidFill>
                  </a:tcPr>
                </a:tc>
                <a:tc>
                  <a:txBody>
                    <a:bodyPr/>
                    <a:lstStyle/>
                    <a:p>
                      <a:pPr algn="ctr"/>
                      <a:r>
                        <a:rPr lang="en-US" sz="1200" dirty="0">
                          <a:solidFill>
                            <a:schemeClr val="tx1">
                              <a:lumMod val="50000"/>
                              <a:lumOff val="50000"/>
                            </a:schemeClr>
                          </a:solidFill>
                        </a:rPr>
                        <a:t>0</a:t>
                      </a:r>
                    </a:p>
                  </a:txBody>
                  <a:tcPr anchor="ctr">
                    <a:solidFill>
                      <a:srgbClr val="00BFC4"/>
                    </a:solidFill>
                  </a:tcPr>
                </a:tc>
                <a:tc>
                  <a:txBody>
                    <a:bodyPr/>
                    <a:lstStyle/>
                    <a:p>
                      <a:pPr algn="ctr"/>
                      <a:r>
                        <a:rPr lang="en-US" sz="1200" dirty="0"/>
                        <a:t>0</a:t>
                      </a:r>
                      <a:endParaRPr lang="en-US" sz="1200" dirty="0">
                        <a:solidFill>
                          <a:schemeClr val="tx1"/>
                        </a:solidFill>
                      </a:endParaRPr>
                    </a:p>
                  </a:txBody>
                  <a:tcPr anchor="ctr">
                    <a:solidFill>
                      <a:srgbClr val="00BFC4"/>
                    </a:solidFill>
                  </a:tcPr>
                </a:tc>
                <a:tc>
                  <a:txBody>
                    <a:bodyPr/>
                    <a:lstStyle/>
                    <a:p>
                      <a:pPr algn="ctr"/>
                      <a:r>
                        <a:rPr lang="en-US" sz="1200" dirty="0"/>
                        <a:t>24.1</a:t>
                      </a:r>
                    </a:p>
                  </a:txBody>
                  <a:tcPr anchor="ctr">
                    <a:solidFill>
                      <a:srgbClr val="00BFC4"/>
                    </a:solidFill>
                  </a:tcPr>
                </a:tc>
                <a:tc>
                  <a:txBody>
                    <a:bodyPr/>
                    <a:lstStyle/>
                    <a:p>
                      <a:pPr algn="ctr"/>
                      <a:r>
                        <a:rPr lang="en-US" sz="1200" dirty="0"/>
                        <a:t>37.0</a:t>
                      </a:r>
                    </a:p>
                  </a:txBody>
                  <a:tcPr anchor="ctr">
                    <a:solidFill>
                      <a:srgbClr val="00BFC4"/>
                    </a:solidFill>
                  </a:tcPr>
                </a:tc>
                <a:tc>
                  <a:txBody>
                    <a:bodyPr/>
                    <a:lstStyle/>
                    <a:p>
                      <a:pPr algn="ctr"/>
                      <a:r>
                        <a:rPr lang="en-US" sz="1200" dirty="0"/>
                        <a:t>45.1</a:t>
                      </a:r>
                    </a:p>
                  </a:txBody>
                  <a:tcPr anchor="ctr">
                    <a:solidFill>
                      <a:srgbClr val="00BFC4"/>
                    </a:solidFill>
                  </a:tcPr>
                </a:tc>
                <a:extLst>
                  <a:ext uri="{0D108BD9-81ED-4DB2-BD59-A6C34878D82A}">
                    <a16:rowId xmlns:a16="http://schemas.microsoft.com/office/drawing/2014/main" val="180294564"/>
                  </a:ext>
                </a:extLst>
              </a:tr>
              <a:tr h="295321">
                <a:tc vMerge="1">
                  <a:txBody>
                    <a:bodyPr/>
                    <a:lstStyle/>
                    <a:p>
                      <a:pPr algn="ctr"/>
                      <a:endParaRPr lang="en-US" sz="1200" dirty="0"/>
                    </a:p>
                  </a:txBody>
                  <a:tcPr>
                    <a:noFill/>
                  </a:tcPr>
                </a:tc>
                <a:tc>
                  <a:txBody>
                    <a:bodyPr/>
                    <a:lstStyle/>
                    <a:p>
                      <a:pPr algn="ctr"/>
                      <a:r>
                        <a:rPr lang="en-US" sz="1200" dirty="0"/>
                        <a:t>2</a:t>
                      </a:r>
                    </a:p>
                  </a:txBody>
                  <a:tcPr anchor="ctr">
                    <a:noFill/>
                  </a:tcPr>
                </a:tc>
                <a:tc>
                  <a:txBody>
                    <a:bodyPr/>
                    <a:lstStyle/>
                    <a:p>
                      <a:pPr algn="ctr"/>
                      <a:r>
                        <a:rPr lang="en-US" sz="1200" dirty="0"/>
                        <a:t>0.9579801</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t>0</a:t>
                      </a:r>
                      <a:endParaRPr lang="en-US" sz="1200" dirty="0">
                        <a:solidFill>
                          <a:schemeClr val="tx1"/>
                        </a:solidFill>
                      </a:endParaRPr>
                    </a:p>
                  </a:txBody>
                  <a:tcPr anchor="ctr">
                    <a:noFill/>
                  </a:tcPr>
                </a:tc>
                <a:tc>
                  <a:txBody>
                    <a:bodyPr/>
                    <a:lstStyle/>
                    <a:p>
                      <a:pPr algn="ctr"/>
                      <a:r>
                        <a:rPr lang="en-US" sz="1200" dirty="0"/>
                        <a:t>11.6</a:t>
                      </a:r>
                    </a:p>
                  </a:txBody>
                  <a:tcPr anchor="ctr">
                    <a:noFill/>
                  </a:tcPr>
                </a:tc>
                <a:tc>
                  <a:txBody>
                    <a:bodyPr/>
                    <a:lstStyle/>
                    <a:p>
                      <a:pPr algn="ctr"/>
                      <a:r>
                        <a:rPr lang="en-US" sz="1200" dirty="0"/>
                        <a:t>17.8</a:t>
                      </a:r>
                    </a:p>
                  </a:txBody>
                  <a:tcPr anchor="ctr">
                    <a:noFill/>
                  </a:tcPr>
                </a:tc>
                <a:tc>
                  <a:txBody>
                    <a:bodyPr/>
                    <a:lstStyle/>
                    <a:p>
                      <a:pPr algn="ctr"/>
                      <a:r>
                        <a:rPr lang="en-US" sz="1200" dirty="0"/>
                        <a:t>21.7</a:t>
                      </a:r>
                    </a:p>
                  </a:txBody>
                  <a:tcPr anchor="ctr">
                    <a:noFill/>
                  </a:tcPr>
                </a:tc>
                <a:extLst>
                  <a:ext uri="{0D108BD9-81ED-4DB2-BD59-A6C34878D82A}">
                    <a16:rowId xmlns:a16="http://schemas.microsoft.com/office/drawing/2014/main" val="1683066470"/>
                  </a:ext>
                </a:extLst>
              </a:tr>
              <a:tr h="295321">
                <a:tc vMerge="1">
                  <a:txBody>
                    <a:bodyPr/>
                    <a:lstStyle/>
                    <a:p>
                      <a:pPr algn="ctr"/>
                      <a:endParaRPr lang="en-US" sz="1200" dirty="0"/>
                    </a:p>
                  </a:txBody>
                  <a:tcPr>
                    <a:noFill/>
                  </a:tcPr>
                </a:tc>
                <a:tc>
                  <a:txBody>
                    <a:bodyPr/>
                    <a:lstStyle/>
                    <a:p>
                      <a:pPr algn="ctr"/>
                      <a:r>
                        <a:rPr lang="en-US" sz="1200" dirty="0"/>
                        <a:t>3</a:t>
                      </a:r>
                    </a:p>
                  </a:txBody>
                  <a:tcPr anchor="ctr">
                    <a:noFill/>
                  </a:tcPr>
                </a:tc>
                <a:tc>
                  <a:txBody>
                    <a:bodyPr/>
                    <a:lstStyle/>
                    <a:p>
                      <a:pPr algn="ctr"/>
                      <a:r>
                        <a:rPr lang="en-US" sz="1200" dirty="0"/>
                        <a:t>0.9579802</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solidFill>
                            <a:schemeClr val="tx1">
                              <a:lumMod val="50000"/>
                              <a:lumOff val="50000"/>
                            </a:schemeClr>
                          </a:solidFill>
                        </a:rPr>
                        <a:t>0</a:t>
                      </a:r>
                    </a:p>
                  </a:txBody>
                  <a:tcPr anchor="ctr">
                    <a:noFill/>
                  </a:tcPr>
                </a:tc>
                <a:tc>
                  <a:txBody>
                    <a:bodyPr/>
                    <a:lstStyle/>
                    <a:p>
                      <a:pPr algn="ctr"/>
                      <a:r>
                        <a:rPr lang="en-US" sz="1200" dirty="0"/>
                        <a:t>0</a:t>
                      </a:r>
                      <a:endParaRPr lang="en-US" sz="1200" dirty="0">
                        <a:solidFill>
                          <a:schemeClr val="tx1"/>
                        </a:solidFill>
                      </a:endParaRPr>
                    </a:p>
                  </a:txBody>
                  <a:tcPr anchor="ctr">
                    <a:noFill/>
                  </a:tcPr>
                </a:tc>
                <a:tc>
                  <a:txBody>
                    <a:bodyPr/>
                    <a:lstStyle/>
                    <a:p>
                      <a:pPr algn="ctr"/>
                      <a:r>
                        <a:rPr lang="en-US" sz="1200" dirty="0"/>
                        <a:t>24.1</a:t>
                      </a:r>
                    </a:p>
                  </a:txBody>
                  <a:tcPr anchor="ctr">
                    <a:noFill/>
                  </a:tcPr>
                </a:tc>
                <a:tc>
                  <a:txBody>
                    <a:bodyPr/>
                    <a:lstStyle/>
                    <a:p>
                      <a:pPr algn="ctr"/>
                      <a:r>
                        <a:rPr lang="en-US" sz="1200" dirty="0"/>
                        <a:t>37.0</a:t>
                      </a:r>
                    </a:p>
                  </a:txBody>
                  <a:tcPr anchor="ctr">
                    <a:noFill/>
                  </a:tcPr>
                </a:tc>
                <a:tc>
                  <a:txBody>
                    <a:bodyPr/>
                    <a:lstStyle/>
                    <a:p>
                      <a:pPr algn="ctr"/>
                      <a:r>
                        <a:rPr lang="en-US" sz="1200" dirty="0"/>
                        <a:t>45.1</a:t>
                      </a:r>
                    </a:p>
                  </a:txBody>
                  <a:tcPr anchor="ctr">
                    <a:noFill/>
                  </a:tcPr>
                </a:tc>
                <a:extLst>
                  <a:ext uri="{0D108BD9-81ED-4DB2-BD59-A6C34878D82A}">
                    <a16:rowId xmlns:a16="http://schemas.microsoft.com/office/drawing/2014/main" val="762211330"/>
                  </a:ext>
                </a:extLst>
              </a:tr>
            </a:tbl>
          </a:graphicData>
        </a:graphic>
      </p:graphicFrame>
      <p:sp>
        <p:nvSpPr>
          <p:cNvPr id="9" name="Content Placeholder 3">
            <a:extLst>
              <a:ext uri="{FF2B5EF4-FFF2-40B4-BE49-F238E27FC236}">
                <a16:creationId xmlns:a16="http://schemas.microsoft.com/office/drawing/2014/main" id="{5EE27BF0-E5C2-224E-A4B9-BED66E3F5B8C}"/>
              </a:ext>
            </a:extLst>
          </p:cNvPr>
          <p:cNvSpPr txBox="1">
            <a:spLocks/>
          </p:cNvSpPr>
          <p:nvPr/>
        </p:nvSpPr>
        <p:spPr>
          <a:xfrm>
            <a:off x="422467" y="1765052"/>
            <a:ext cx="5264743" cy="797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endParaRPr lang="en-US" sz="1800" dirty="0"/>
          </a:p>
        </p:txBody>
      </p:sp>
      <p:cxnSp>
        <p:nvCxnSpPr>
          <p:cNvPr id="6" name="Straight Arrow Connector 5">
            <a:extLst>
              <a:ext uri="{FF2B5EF4-FFF2-40B4-BE49-F238E27FC236}">
                <a16:creationId xmlns:a16="http://schemas.microsoft.com/office/drawing/2014/main" id="{3899EECF-30BA-2641-82D3-B52E0DBF9CAF}"/>
              </a:ext>
            </a:extLst>
          </p:cNvPr>
          <p:cNvCxnSpPr>
            <a:cxnSpLocks/>
          </p:cNvCxnSpPr>
          <p:nvPr/>
        </p:nvCxnSpPr>
        <p:spPr>
          <a:xfrm flipV="1">
            <a:off x="4715838" y="3025166"/>
            <a:ext cx="5776316" cy="1392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A6FF3B-D6BA-1742-BB01-CA97378F0BAC}"/>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a:solidFill>
                  <a:srgbClr val="FF0000"/>
                </a:solidFill>
              </a:rPr>
              <a:t>T</a:t>
            </a:r>
            <a:r>
              <a:rPr lang="en-US" sz="3000" b="1" baseline="-25000" dirty="0">
                <a:solidFill>
                  <a:srgbClr val="FF0000"/>
                </a:solidFill>
              </a:rPr>
              <a:t>m</a:t>
            </a:r>
          </a:p>
        </p:txBody>
      </p:sp>
    </p:spTree>
    <p:extLst>
      <p:ext uri="{BB962C8B-B14F-4D97-AF65-F5344CB8AC3E}">
        <p14:creationId xmlns:p14="http://schemas.microsoft.com/office/powerpoint/2010/main" val="3370330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60789C-35EC-B548-A884-3B162A5B2FDC}"/>
              </a:ext>
            </a:extLst>
          </p:cNvPr>
          <p:cNvPicPr>
            <a:picLocks noChangeAspect="1"/>
          </p:cNvPicPr>
          <p:nvPr/>
        </p:nvPicPr>
        <p:blipFill rotWithShape="1">
          <a:blip r:embed="rId3"/>
          <a:srcRect t="49465"/>
          <a:stretch/>
        </p:blipFill>
        <p:spPr>
          <a:xfrm>
            <a:off x="2336048" y="908050"/>
            <a:ext cx="7218260" cy="2917342"/>
          </a:xfrm>
          <a:prstGeom prst="rect">
            <a:avLst/>
          </a:prstGeom>
        </p:spPr>
      </p:pic>
      <p:sp>
        <p:nvSpPr>
          <p:cNvPr id="4" name="Title 1">
            <a:extLst>
              <a:ext uri="{FF2B5EF4-FFF2-40B4-BE49-F238E27FC236}">
                <a16:creationId xmlns:a16="http://schemas.microsoft.com/office/drawing/2014/main" id="{E29F92F3-98F8-DD47-98D1-67D52AA92580}"/>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A</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Optimising</a:t>
            </a:r>
            <a:r>
              <a:rPr lang="en-US" sz="3000" b="1" dirty="0">
                <a:solidFill>
                  <a:srgbClr val="000090"/>
                </a:solidFill>
                <a:latin typeface="Calibri" panose="020F0502020204030204" pitchFamily="34" charset="0"/>
                <a:cs typeface="Calibri" panose="020F0502020204030204" pitchFamily="34" charset="0"/>
              </a:rPr>
              <a:t> G4Hunter Coefficients to deal with </a:t>
            </a:r>
            <a:r>
              <a:rPr lang="en-US" sz="3000" b="1" dirty="0" err="1">
                <a:solidFill>
                  <a:srgbClr val="000090"/>
                </a:solidFill>
                <a:latin typeface="Calibri" panose="020F0502020204030204" pitchFamily="34" charset="0"/>
                <a:cs typeface="Calibri" panose="020F0502020204030204" pitchFamily="34" charset="0"/>
              </a:rPr>
              <a:t>i</a:t>
            </a:r>
            <a:r>
              <a:rPr lang="en-US" sz="3000" b="1" dirty="0">
                <a:solidFill>
                  <a:srgbClr val="000090"/>
                </a:solidFill>
                <a:latin typeface="Calibri" panose="020F0502020204030204" pitchFamily="34" charset="0"/>
                <a:cs typeface="Calibri" panose="020F0502020204030204" pitchFamily="34" charset="0"/>
              </a:rPr>
              <a:t>-motifs  </a:t>
            </a:r>
          </a:p>
        </p:txBody>
      </p:sp>
      <p:sp>
        <p:nvSpPr>
          <p:cNvPr id="19" name="TextBox 18">
            <a:extLst>
              <a:ext uri="{FF2B5EF4-FFF2-40B4-BE49-F238E27FC236}">
                <a16:creationId xmlns:a16="http://schemas.microsoft.com/office/drawing/2014/main" id="{F2A6FF3B-D6BA-1742-BB01-CA97378F0BAC}"/>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a:solidFill>
                  <a:srgbClr val="FF0000"/>
                </a:solidFill>
              </a:rPr>
              <a:t>T</a:t>
            </a:r>
            <a:r>
              <a:rPr lang="en-US" sz="3000" b="1" baseline="-25000" dirty="0">
                <a:solidFill>
                  <a:srgbClr val="FF0000"/>
                </a:solidFill>
              </a:rPr>
              <a:t>m</a:t>
            </a:r>
          </a:p>
        </p:txBody>
      </p:sp>
      <p:pic>
        <p:nvPicPr>
          <p:cNvPr id="7" name="Picture 6">
            <a:extLst>
              <a:ext uri="{FF2B5EF4-FFF2-40B4-BE49-F238E27FC236}">
                <a16:creationId xmlns:a16="http://schemas.microsoft.com/office/drawing/2014/main" id="{9146EF00-C591-BD4F-9D7E-1DF2C9FDFB6D}"/>
              </a:ext>
            </a:extLst>
          </p:cNvPr>
          <p:cNvPicPr>
            <a:picLocks noChangeAspect="1"/>
          </p:cNvPicPr>
          <p:nvPr/>
        </p:nvPicPr>
        <p:blipFill rotWithShape="1">
          <a:blip r:embed="rId4"/>
          <a:srcRect t="49465"/>
          <a:stretch/>
        </p:blipFill>
        <p:spPr>
          <a:xfrm>
            <a:off x="2336048" y="3820929"/>
            <a:ext cx="7218260" cy="2917343"/>
          </a:xfrm>
          <a:prstGeom prst="rect">
            <a:avLst/>
          </a:prstGeom>
        </p:spPr>
      </p:pic>
      <p:sp>
        <p:nvSpPr>
          <p:cNvPr id="8" name="Rectangle 7">
            <a:extLst>
              <a:ext uri="{FF2B5EF4-FFF2-40B4-BE49-F238E27FC236}">
                <a16:creationId xmlns:a16="http://schemas.microsoft.com/office/drawing/2014/main" id="{0162455D-4E8E-FF43-A4ED-6E5D34215C2E}"/>
              </a:ext>
            </a:extLst>
          </p:cNvPr>
          <p:cNvSpPr/>
          <p:nvPr/>
        </p:nvSpPr>
        <p:spPr>
          <a:xfrm>
            <a:off x="6248401" y="3530600"/>
            <a:ext cx="3369732" cy="32076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176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E6F98A-7EA6-4245-BEB1-01889FEDDEDF}"/>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Feature Importance with Gradient Boosting Machines</a:t>
            </a:r>
          </a:p>
        </p:txBody>
      </p:sp>
      <p:sp>
        <p:nvSpPr>
          <p:cNvPr id="3" name="Content Placeholder 3">
            <a:extLst>
              <a:ext uri="{FF2B5EF4-FFF2-40B4-BE49-F238E27FC236}">
                <a16:creationId xmlns:a16="http://schemas.microsoft.com/office/drawing/2014/main" id="{BC767D74-4389-BB4C-9A8F-092AE5653ACA}"/>
              </a:ext>
            </a:extLst>
          </p:cNvPr>
          <p:cNvSpPr txBox="1">
            <a:spLocks/>
          </p:cNvSpPr>
          <p:nvPr/>
        </p:nvSpPr>
        <p:spPr>
          <a:xfrm>
            <a:off x="421041" y="1152881"/>
            <a:ext cx="11427890" cy="3894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t>The following features were used for the other modelling methods</a:t>
            </a:r>
          </a:p>
          <a:p>
            <a:pPr lvl="1">
              <a:lnSpc>
                <a:spcPct val="100000"/>
              </a:lnSpc>
            </a:pPr>
            <a:r>
              <a:rPr lang="en-US" sz="2000" b="1" dirty="0"/>
              <a:t>C – </a:t>
            </a:r>
            <a:r>
              <a:rPr lang="en-US" sz="2000" dirty="0"/>
              <a:t>length of C tract; [3,6]; </a:t>
            </a:r>
            <a:r>
              <a:rPr lang="en-US" sz="2000" dirty="0">
                <a:solidFill>
                  <a:srgbClr val="FF0000"/>
                </a:solidFill>
              </a:rPr>
              <a:t>per sequence the length of the 4 C tracts are equal </a:t>
            </a:r>
          </a:p>
          <a:p>
            <a:pPr lvl="1">
              <a:lnSpc>
                <a:spcPct val="100000"/>
              </a:lnSpc>
            </a:pPr>
            <a:r>
              <a:rPr lang="en-US" sz="2000" b="1" dirty="0"/>
              <a:t>T1 – </a:t>
            </a:r>
            <a:r>
              <a:rPr lang="en-US" sz="2000" dirty="0"/>
              <a:t>length of 1</a:t>
            </a:r>
            <a:r>
              <a:rPr lang="en-US" sz="2000" baseline="30000" dirty="0"/>
              <a:t>st</a:t>
            </a:r>
            <a:r>
              <a:rPr lang="en-US" sz="2000" dirty="0"/>
              <a:t> T loop; [1,6]</a:t>
            </a:r>
          </a:p>
          <a:p>
            <a:pPr lvl="1">
              <a:lnSpc>
                <a:spcPct val="100000"/>
              </a:lnSpc>
            </a:pPr>
            <a:r>
              <a:rPr lang="en-US" sz="2000" b="1" dirty="0"/>
              <a:t>T2 – </a:t>
            </a:r>
            <a:r>
              <a:rPr lang="en-US" sz="2000" dirty="0"/>
              <a:t>length of 2</a:t>
            </a:r>
            <a:r>
              <a:rPr lang="en-US" sz="2000" baseline="30000" dirty="0"/>
              <a:t>nd</a:t>
            </a:r>
            <a:r>
              <a:rPr lang="en-US" sz="2000" dirty="0"/>
              <a:t> T loop; [1,6]</a:t>
            </a:r>
          </a:p>
          <a:p>
            <a:pPr lvl="1">
              <a:lnSpc>
                <a:spcPct val="100000"/>
              </a:lnSpc>
            </a:pPr>
            <a:r>
              <a:rPr lang="en-US" sz="2000" b="1" dirty="0"/>
              <a:t>T3 – </a:t>
            </a:r>
            <a:r>
              <a:rPr lang="en-US" sz="2000" dirty="0"/>
              <a:t>length of 3</a:t>
            </a:r>
            <a:r>
              <a:rPr lang="en-US" sz="2000" baseline="30000" dirty="0"/>
              <a:t>rd</a:t>
            </a:r>
            <a:r>
              <a:rPr lang="en-US" sz="2000" dirty="0"/>
              <a:t> T loop; [1,6]</a:t>
            </a:r>
          </a:p>
          <a:p>
            <a:pPr lvl="1">
              <a:lnSpc>
                <a:spcPct val="100000"/>
              </a:lnSpc>
            </a:pPr>
            <a:r>
              <a:rPr lang="en-US" sz="2000" b="1" dirty="0"/>
              <a:t>length</a:t>
            </a:r>
            <a:r>
              <a:rPr lang="en-US" sz="2000" dirty="0"/>
              <a:t> – total sequence length; [15,36]</a:t>
            </a:r>
          </a:p>
          <a:p>
            <a:pPr>
              <a:lnSpc>
                <a:spcPct val="150000"/>
              </a:lnSpc>
            </a:pPr>
            <a:r>
              <a:rPr lang="en-US" sz="2000" dirty="0"/>
              <a:t>Dependent variable: </a:t>
            </a:r>
            <a:r>
              <a:rPr lang="en-US" sz="2000" b="1" dirty="0"/>
              <a:t>T</a:t>
            </a:r>
            <a:r>
              <a:rPr lang="en-US" sz="2000" b="1" baseline="-25000" dirty="0"/>
              <a:t>m</a:t>
            </a:r>
            <a:r>
              <a:rPr lang="en-US" sz="2000" baseline="-25000" dirty="0"/>
              <a:t> </a:t>
            </a:r>
            <a:r>
              <a:rPr lang="en-US" sz="2000" dirty="0"/>
              <a:t>[48,81.9]</a:t>
            </a:r>
          </a:p>
        </p:txBody>
      </p:sp>
      <p:sp>
        <p:nvSpPr>
          <p:cNvPr id="2" name="Rectangle 1"/>
          <p:cNvSpPr/>
          <p:nvPr/>
        </p:nvSpPr>
        <p:spPr>
          <a:xfrm>
            <a:off x="421041" y="785491"/>
            <a:ext cx="4917821" cy="461665"/>
          </a:xfrm>
          <a:prstGeom prst="rect">
            <a:avLst/>
          </a:prstGeom>
        </p:spPr>
        <p:txBody>
          <a:bodyPr wrap="none">
            <a:spAutoFit/>
          </a:bodyPr>
          <a:lstStyle/>
          <a:p>
            <a:r>
              <a:rPr lang="en-US" sz="2400" b="1" dirty="0">
                <a:solidFill>
                  <a:srgbClr val="000090"/>
                </a:solidFill>
                <a:latin typeface="Calibri" panose="020F0502020204030204" pitchFamily="34" charset="0"/>
                <a:ea typeface="+mj-ea"/>
                <a:cs typeface="Calibri" panose="020F0502020204030204" pitchFamily="34" charset="0"/>
              </a:rPr>
              <a:t>Chosen features of </a:t>
            </a:r>
            <a:r>
              <a:rPr lang="en-US" sz="2400" b="1" dirty="0" err="1">
                <a:solidFill>
                  <a:srgbClr val="000090"/>
                </a:solidFill>
                <a:latin typeface="Calibri" panose="020F0502020204030204" pitchFamily="34" charset="0"/>
                <a:ea typeface="+mj-ea"/>
                <a:cs typeface="Calibri" panose="020F0502020204030204" pitchFamily="34" charset="0"/>
              </a:rPr>
              <a:t>i</a:t>
            </a:r>
            <a:r>
              <a:rPr lang="en-US" sz="2400" b="1" dirty="0">
                <a:solidFill>
                  <a:srgbClr val="000090"/>
                </a:solidFill>
                <a:latin typeface="Calibri" panose="020F0502020204030204" pitchFamily="34" charset="0"/>
                <a:ea typeface="+mj-ea"/>
                <a:cs typeface="Calibri" panose="020F0502020204030204" pitchFamily="34" charset="0"/>
              </a:rPr>
              <a:t>-motif sequences</a:t>
            </a:r>
          </a:p>
        </p:txBody>
      </p:sp>
      <p:sp>
        <p:nvSpPr>
          <p:cNvPr id="5" name="TextBox 4">
            <a:extLst>
              <a:ext uri="{FF2B5EF4-FFF2-40B4-BE49-F238E27FC236}">
                <a16:creationId xmlns:a16="http://schemas.microsoft.com/office/drawing/2014/main" id="{C333C7A1-5508-884D-A71E-D3B44B4BE7A3}"/>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a:solidFill>
                  <a:srgbClr val="FF0000"/>
                </a:solidFill>
              </a:rPr>
              <a:t>T</a:t>
            </a:r>
            <a:r>
              <a:rPr lang="en-US" sz="3000" b="1" baseline="-25000" dirty="0">
                <a:solidFill>
                  <a:srgbClr val="FF0000"/>
                </a:solidFill>
              </a:rPr>
              <a:t>m</a:t>
            </a:r>
          </a:p>
        </p:txBody>
      </p:sp>
    </p:spTree>
    <p:extLst>
      <p:ext uri="{BB962C8B-B14F-4D97-AF65-F5344CB8AC3E}">
        <p14:creationId xmlns:p14="http://schemas.microsoft.com/office/powerpoint/2010/main" val="2978715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33AC18-7036-4543-923F-9C4709D3F062}"/>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Feature Quality Control and Preprocessing</a:t>
            </a:r>
          </a:p>
        </p:txBody>
      </p:sp>
      <p:sp>
        <p:nvSpPr>
          <p:cNvPr id="5" name="Content Placeholder 3">
            <a:extLst>
              <a:ext uri="{FF2B5EF4-FFF2-40B4-BE49-F238E27FC236}">
                <a16:creationId xmlns:a16="http://schemas.microsoft.com/office/drawing/2014/main" id="{BDF1D0AD-6A98-2B48-B66F-9D91DFFE9534}"/>
              </a:ext>
            </a:extLst>
          </p:cNvPr>
          <p:cNvSpPr txBox="1">
            <a:spLocks/>
          </p:cNvSpPr>
          <p:nvPr/>
        </p:nvSpPr>
        <p:spPr>
          <a:xfrm>
            <a:off x="425867" y="818771"/>
            <a:ext cx="11427890" cy="5942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Features not extremely correlated.</a:t>
            </a:r>
          </a:p>
          <a:p>
            <a:endParaRPr lang="en-GB" sz="2000" dirty="0"/>
          </a:p>
          <a:p>
            <a:endParaRPr lang="en-GB" sz="2000" dirty="0"/>
          </a:p>
          <a:p>
            <a:endParaRPr lang="en-GB" sz="2000" dirty="0"/>
          </a:p>
          <a:p>
            <a:endParaRPr lang="en-GB" sz="2000" dirty="0"/>
          </a:p>
          <a:p>
            <a:endParaRPr lang="en-GB" sz="2000" dirty="0"/>
          </a:p>
          <a:p>
            <a:endParaRPr lang="en-GB" sz="2000" dirty="0"/>
          </a:p>
          <a:p>
            <a:pPr marL="0" indent="0">
              <a:buNone/>
            </a:pPr>
            <a:endParaRPr lang="en-GB" sz="2000" dirty="0"/>
          </a:p>
          <a:p>
            <a:endParaRPr lang="en-GB" sz="2000" dirty="0"/>
          </a:p>
          <a:p>
            <a:endParaRPr lang="en-GB" sz="2000" dirty="0"/>
          </a:p>
          <a:p>
            <a:r>
              <a:rPr lang="en-GB" sz="2000" dirty="0"/>
              <a:t>No zero- (predictor have one unique value) and near zero-variance predictors. </a:t>
            </a:r>
          </a:p>
          <a:p>
            <a:r>
              <a:rPr lang="en-GB" sz="2000" dirty="0"/>
              <a:t>Features centred and scaled. </a:t>
            </a:r>
          </a:p>
        </p:txBody>
      </p:sp>
      <p:pic>
        <p:nvPicPr>
          <p:cNvPr id="3" name="Picture 2">
            <a:extLst>
              <a:ext uri="{FF2B5EF4-FFF2-40B4-BE49-F238E27FC236}">
                <a16:creationId xmlns:a16="http://schemas.microsoft.com/office/drawing/2014/main" id="{F0F959E9-C578-AB49-B846-88D8475F4DA0}"/>
              </a:ext>
            </a:extLst>
          </p:cNvPr>
          <p:cNvPicPr>
            <a:picLocks noChangeAspect="1"/>
          </p:cNvPicPr>
          <p:nvPr/>
        </p:nvPicPr>
        <p:blipFill rotWithShape="1">
          <a:blip r:embed="rId3"/>
          <a:srcRect l="24920" t="14422" r="5691" b="22177"/>
          <a:stretch/>
        </p:blipFill>
        <p:spPr>
          <a:xfrm>
            <a:off x="4357396" y="979715"/>
            <a:ext cx="4033588" cy="3685592"/>
          </a:xfrm>
          <a:prstGeom prst="rect">
            <a:avLst/>
          </a:prstGeom>
        </p:spPr>
      </p:pic>
    </p:spTree>
    <p:extLst>
      <p:ext uri="{BB962C8B-B14F-4D97-AF65-F5344CB8AC3E}">
        <p14:creationId xmlns:p14="http://schemas.microsoft.com/office/powerpoint/2010/main" val="300654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F8CD6A-959B-144C-9AD7-8454C5D2A417}"/>
              </a:ext>
            </a:extLst>
          </p:cNvPr>
          <p:cNvPicPr>
            <a:picLocks noChangeAspect="1"/>
          </p:cNvPicPr>
          <p:nvPr/>
        </p:nvPicPr>
        <p:blipFill rotWithShape="1">
          <a:blip r:embed="rId3"/>
          <a:srcRect t="14510" b="11480"/>
          <a:stretch/>
        </p:blipFill>
        <p:spPr>
          <a:xfrm>
            <a:off x="5347200" y="699208"/>
            <a:ext cx="6241160" cy="6158792"/>
          </a:xfrm>
          <a:prstGeom prst="rect">
            <a:avLst/>
          </a:prstGeom>
        </p:spPr>
      </p:pic>
      <p:sp>
        <p:nvSpPr>
          <p:cNvPr id="9" name="Rectangle 8">
            <a:extLst>
              <a:ext uri="{FF2B5EF4-FFF2-40B4-BE49-F238E27FC236}">
                <a16:creationId xmlns:a16="http://schemas.microsoft.com/office/drawing/2014/main" id="{BFCD52A6-76D7-EF4C-8EC2-2122274739E7}"/>
              </a:ext>
            </a:extLst>
          </p:cNvPr>
          <p:cNvSpPr/>
          <p:nvPr/>
        </p:nvSpPr>
        <p:spPr>
          <a:xfrm>
            <a:off x="7180164" y="954232"/>
            <a:ext cx="1497303" cy="18639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3">
            <a:extLst>
              <a:ext uri="{FF2B5EF4-FFF2-40B4-BE49-F238E27FC236}">
                <a16:creationId xmlns:a16="http://schemas.microsoft.com/office/drawing/2014/main" id="{1E6CA62B-3CAE-4B44-9976-4389A32FEB2E}"/>
              </a:ext>
            </a:extLst>
          </p:cNvPr>
          <p:cNvSpPr txBox="1">
            <a:spLocks/>
          </p:cNvSpPr>
          <p:nvPr/>
        </p:nvSpPr>
        <p:spPr>
          <a:xfrm>
            <a:off x="464073" y="4302089"/>
            <a:ext cx="4494155" cy="466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*No </a:t>
            </a:r>
            <a:r>
              <a:rPr lang="en-US" sz="1200" dirty="0" err="1">
                <a:solidFill>
                  <a:srgbClr val="FF0000"/>
                </a:solidFill>
              </a:rPr>
              <a:t>regularisation</a:t>
            </a:r>
            <a:r>
              <a:rPr lang="en-US" sz="1200" dirty="0">
                <a:solidFill>
                  <a:srgbClr val="FF0000"/>
                </a:solidFill>
              </a:rPr>
              <a:t> (gamma=0, default)</a:t>
            </a:r>
          </a:p>
          <a:p>
            <a:pPr marL="0" indent="0">
              <a:lnSpc>
                <a:spcPct val="100000"/>
              </a:lnSpc>
              <a:spcBef>
                <a:spcPts val="0"/>
              </a:spcBef>
              <a:buNone/>
            </a:pPr>
            <a:r>
              <a:rPr lang="en-US" sz="1200" dirty="0">
                <a:solidFill>
                  <a:srgbClr val="FF0000"/>
                </a:solidFill>
              </a:rPr>
              <a:t>**All features used by every tree (</a:t>
            </a:r>
            <a:r>
              <a:rPr lang="en-US" sz="1200" dirty="0" err="1">
                <a:solidFill>
                  <a:srgbClr val="FF0000"/>
                </a:solidFill>
              </a:rPr>
              <a:t>colsample_bytree</a:t>
            </a:r>
            <a:r>
              <a:rPr lang="en-US" sz="1200" dirty="0">
                <a:solidFill>
                  <a:srgbClr val="FF0000"/>
                </a:solidFill>
              </a:rPr>
              <a:t>=1, default)</a:t>
            </a:r>
          </a:p>
        </p:txBody>
      </p:sp>
      <p:sp>
        <p:nvSpPr>
          <p:cNvPr id="4" name="Title 1">
            <a:extLst>
              <a:ext uri="{FF2B5EF4-FFF2-40B4-BE49-F238E27FC236}">
                <a16:creationId xmlns:a16="http://schemas.microsoft.com/office/drawing/2014/main" id="{DA42929B-5595-2A42-8904-D4D9D2895BA1}"/>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XGBoost</a:t>
            </a:r>
            <a:r>
              <a:rPr lang="en-US" sz="3000" b="1" dirty="0">
                <a:solidFill>
                  <a:srgbClr val="000090"/>
                </a:solidFill>
                <a:latin typeface="Calibri" panose="020F0502020204030204" pitchFamily="34" charset="0"/>
                <a:cs typeface="Calibri" panose="020F0502020204030204" pitchFamily="34" charset="0"/>
              </a:rPr>
              <a:t> Hyperparameter/Architecture </a:t>
            </a:r>
            <a:r>
              <a:rPr lang="en-US" sz="3000" b="1" dirty="0" err="1">
                <a:solidFill>
                  <a:srgbClr val="000090"/>
                </a:solidFill>
                <a:latin typeface="Calibri" panose="020F0502020204030204" pitchFamily="34" charset="0"/>
                <a:cs typeface="Calibri" panose="020F0502020204030204" pitchFamily="34" charset="0"/>
              </a:rPr>
              <a:t>Optimisation</a:t>
            </a:r>
            <a:r>
              <a:rPr lang="en-US" sz="3000" b="1" dirty="0">
                <a:solidFill>
                  <a:srgbClr val="000090"/>
                </a:solidFill>
                <a:latin typeface="Calibri" panose="020F0502020204030204" pitchFamily="34" charset="0"/>
                <a:cs typeface="Calibri" panose="020F0502020204030204" pitchFamily="34" charset="0"/>
              </a:rPr>
              <a:t>  </a:t>
            </a:r>
            <a:r>
              <a:rPr lang="en-US" sz="3000" b="1" dirty="0">
                <a:solidFill>
                  <a:srgbClr val="FF0000"/>
                </a:solidFill>
                <a:latin typeface="Calibri" panose="020F0502020204030204" pitchFamily="34" charset="0"/>
                <a:cs typeface="Calibri" panose="020F0502020204030204" pitchFamily="34" charset="0"/>
              </a:rPr>
              <a:t> </a:t>
            </a:r>
            <a:endParaRPr lang="en-US" sz="3000" b="1" dirty="0">
              <a:solidFill>
                <a:srgbClr val="000090"/>
              </a:solidFill>
              <a:latin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095951D4-B482-6B44-AA7C-E16ACB3A24BF}"/>
              </a:ext>
            </a:extLst>
          </p:cNvPr>
          <p:cNvGraphicFramePr>
            <a:graphicFrameLocks noGrp="1"/>
          </p:cNvGraphicFramePr>
          <p:nvPr>
            <p:extLst>
              <p:ext uri="{D42A27DB-BD31-4B8C-83A1-F6EECF244321}">
                <p14:modId xmlns:p14="http://schemas.microsoft.com/office/powerpoint/2010/main" val="446604801"/>
              </p:ext>
            </p:extLst>
          </p:nvPr>
        </p:nvGraphicFramePr>
        <p:xfrm>
          <a:off x="603640" y="1864489"/>
          <a:ext cx="2624751" cy="2438400"/>
        </p:xfrm>
        <a:graphic>
          <a:graphicData uri="http://schemas.openxmlformats.org/drawingml/2006/table">
            <a:tbl>
              <a:tblPr firstRow="1" bandRow="1">
                <a:tableStyleId>{7E9639D4-E3E2-4D34-9284-5A2195B3D0D7}</a:tableStyleId>
              </a:tblPr>
              <a:tblGrid>
                <a:gridCol w="1727840">
                  <a:extLst>
                    <a:ext uri="{9D8B030D-6E8A-4147-A177-3AD203B41FA5}">
                      <a16:colId xmlns:a16="http://schemas.microsoft.com/office/drawing/2014/main" val="1193739698"/>
                    </a:ext>
                  </a:extLst>
                </a:gridCol>
                <a:gridCol w="896911">
                  <a:extLst>
                    <a:ext uri="{9D8B030D-6E8A-4147-A177-3AD203B41FA5}">
                      <a16:colId xmlns:a16="http://schemas.microsoft.com/office/drawing/2014/main" val="2713049253"/>
                    </a:ext>
                  </a:extLst>
                </a:gridCol>
              </a:tblGrid>
              <a:tr h="230461">
                <a:tc>
                  <a:txBody>
                    <a:bodyPr/>
                    <a:lstStyle/>
                    <a:p>
                      <a:pPr algn="l"/>
                      <a:r>
                        <a:rPr lang="en-US" sz="1400" dirty="0"/>
                        <a:t>Hyperparameter</a:t>
                      </a:r>
                    </a:p>
                  </a:txBody>
                  <a:tcPr/>
                </a:tc>
                <a:tc>
                  <a:txBody>
                    <a:bodyPr/>
                    <a:lstStyle/>
                    <a:p>
                      <a:pPr algn="ctr"/>
                      <a:r>
                        <a:rPr lang="en-US" sz="1400" dirty="0"/>
                        <a:t>value</a:t>
                      </a:r>
                    </a:p>
                  </a:txBody>
                  <a:tcPr/>
                </a:tc>
                <a:extLst>
                  <a:ext uri="{0D108BD9-81ED-4DB2-BD59-A6C34878D82A}">
                    <a16:rowId xmlns:a16="http://schemas.microsoft.com/office/drawing/2014/main" val="1396957842"/>
                  </a:ext>
                </a:extLst>
              </a:tr>
              <a:tr h="230461">
                <a:tc>
                  <a:txBody>
                    <a:bodyPr/>
                    <a:lstStyle/>
                    <a:p>
                      <a:pPr algn="l"/>
                      <a:r>
                        <a:rPr lang="en-US" sz="1400" b="1" dirty="0"/>
                        <a:t>eta</a:t>
                      </a:r>
                    </a:p>
                  </a:txBody>
                  <a:tcPr/>
                </a:tc>
                <a:tc>
                  <a:txBody>
                    <a:bodyPr/>
                    <a:lstStyle/>
                    <a:p>
                      <a:pPr algn="ctr"/>
                      <a:r>
                        <a:rPr lang="en-US" sz="1400" dirty="0"/>
                        <a:t>0.01</a:t>
                      </a:r>
                    </a:p>
                  </a:txBody>
                  <a:tcPr/>
                </a:tc>
                <a:extLst>
                  <a:ext uri="{0D108BD9-81ED-4DB2-BD59-A6C34878D82A}">
                    <a16:rowId xmlns:a16="http://schemas.microsoft.com/office/drawing/2014/main" val="1585369137"/>
                  </a:ext>
                </a:extLst>
              </a:tr>
              <a:tr h="230461">
                <a:tc>
                  <a:txBody>
                    <a:bodyPr/>
                    <a:lstStyle/>
                    <a:p>
                      <a:pPr algn="l"/>
                      <a:r>
                        <a:rPr lang="en-US" sz="1400" b="1" dirty="0" err="1"/>
                        <a:t>max_depth</a:t>
                      </a:r>
                      <a:endParaRPr lang="en-US" sz="1400" b="1" dirty="0"/>
                    </a:p>
                  </a:txBody>
                  <a:tcPr/>
                </a:tc>
                <a:tc>
                  <a:txBody>
                    <a:bodyPr/>
                    <a:lstStyle/>
                    <a:p>
                      <a:pPr algn="ctr"/>
                      <a:r>
                        <a:rPr lang="en-US" sz="1400" dirty="0"/>
                        <a:t>4</a:t>
                      </a:r>
                    </a:p>
                  </a:txBody>
                  <a:tcPr/>
                </a:tc>
                <a:extLst>
                  <a:ext uri="{0D108BD9-81ED-4DB2-BD59-A6C34878D82A}">
                    <a16:rowId xmlns:a16="http://schemas.microsoft.com/office/drawing/2014/main" val="3275847770"/>
                  </a:ext>
                </a:extLst>
              </a:tr>
              <a:tr h="230461">
                <a:tc>
                  <a:txBody>
                    <a:bodyPr/>
                    <a:lstStyle/>
                    <a:p>
                      <a:pPr algn="l"/>
                      <a:r>
                        <a:rPr lang="en-US" sz="1400" b="1" dirty="0"/>
                        <a:t>Gamma</a:t>
                      </a:r>
                      <a:r>
                        <a:rPr lang="en-US" sz="1400" b="1" dirty="0">
                          <a:solidFill>
                            <a:srgbClr val="FF0000"/>
                          </a:solidFill>
                        </a:rPr>
                        <a:t>*</a:t>
                      </a:r>
                    </a:p>
                  </a:txBody>
                  <a:tcPr/>
                </a:tc>
                <a:tc>
                  <a:txBody>
                    <a:bodyPr/>
                    <a:lstStyle/>
                    <a:p>
                      <a:pPr algn="ctr"/>
                      <a:r>
                        <a:rPr lang="en-US" sz="1400" dirty="0"/>
                        <a:t>0</a:t>
                      </a:r>
                    </a:p>
                  </a:txBody>
                  <a:tcPr/>
                </a:tc>
                <a:extLst>
                  <a:ext uri="{0D108BD9-81ED-4DB2-BD59-A6C34878D82A}">
                    <a16:rowId xmlns:a16="http://schemas.microsoft.com/office/drawing/2014/main" val="3297366288"/>
                  </a:ext>
                </a:extLst>
              </a:tr>
              <a:tr h="264828">
                <a:tc>
                  <a:txBody>
                    <a:bodyPr/>
                    <a:lstStyle/>
                    <a:p>
                      <a:pPr algn="l"/>
                      <a:r>
                        <a:rPr lang="en-US" sz="1400" b="1" dirty="0" err="1"/>
                        <a:t>colsample_bytree</a:t>
                      </a:r>
                      <a:r>
                        <a:rPr lang="en-US" sz="1400" b="1" dirty="0">
                          <a:solidFill>
                            <a:srgbClr val="FF0000"/>
                          </a:solidFill>
                        </a:rPr>
                        <a:t>**</a:t>
                      </a:r>
                    </a:p>
                  </a:txBody>
                  <a:tcPr/>
                </a:tc>
                <a:tc>
                  <a:txBody>
                    <a:bodyPr/>
                    <a:lstStyle/>
                    <a:p>
                      <a:pPr algn="ctr"/>
                      <a:r>
                        <a:rPr lang="en-US" sz="1400" dirty="0"/>
                        <a:t>1</a:t>
                      </a:r>
                    </a:p>
                  </a:txBody>
                  <a:tcPr/>
                </a:tc>
                <a:extLst>
                  <a:ext uri="{0D108BD9-81ED-4DB2-BD59-A6C34878D82A}">
                    <a16:rowId xmlns:a16="http://schemas.microsoft.com/office/drawing/2014/main" val="3563384249"/>
                  </a:ext>
                </a:extLst>
              </a:tr>
              <a:tr h="230461">
                <a:tc>
                  <a:txBody>
                    <a:bodyPr/>
                    <a:lstStyle/>
                    <a:p>
                      <a:pPr algn="l"/>
                      <a:r>
                        <a:rPr lang="en-US" sz="1400" b="1" dirty="0" err="1"/>
                        <a:t>min_child_weight</a:t>
                      </a:r>
                      <a:endParaRPr lang="en-US" sz="1400" b="1" dirty="0"/>
                    </a:p>
                  </a:txBody>
                  <a:tcPr/>
                </a:tc>
                <a:tc>
                  <a:txBody>
                    <a:bodyPr/>
                    <a:lstStyle/>
                    <a:p>
                      <a:pPr algn="ctr"/>
                      <a:r>
                        <a:rPr lang="en-US" sz="1400" dirty="0"/>
                        <a:t>5</a:t>
                      </a:r>
                    </a:p>
                  </a:txBody>
                  <a:tcPr/>
                </a:tc>
                <a:extLst>
                  <a:ext uri="{0D108BD9-81ED-4DB2-BD59-A6C34878D82A}">
                    <a16:rowId xmlns:a16="http://schemas.microsoft.com/office/drawing/2014/main" val="3516134267"/>
                  </a:ext>
                </a:extLst>
              </a:tr>
              <a:tr h="230461">
                <a:tc>
                  <a:txBody>
                    <a:bodyPr/>
                    <a:lstStyle/>
                    <a:p>
                      <a:pPr algn="l"/>
                      <a:r>
                        <a:rPr lang="en-US" sz="1400" b="1" dirty="0"/>
                        <a:t>subsample</a:t>
                      </a:r>
                    </a:p>
                  </a:txBody>
                  <a:tcPr/>
                </a:tc>
                <a:tc>
                  <a:txBody>
                    <a:bodyPr/>
                    <a:lstStyle/>
                    <a:p>
                      <a:pPr algn="ctr"/>
                      <a:r>
                        <a:rPr lang="en-US" sz="1400" dirty="0"/>
                        <a:t>0.6</a:t>
                      </a:r>
                    </a:p>
                  </a:txBody>
                  <a:tcPr/>
                </a:tc>
                <a:extLst>
                  <a:ext uri="{0D108BD9-81ED-4DB2-BD59-A6C34878D82A}">
                    <a16:rowId xmlns:a16="http://schemas.microsoft.com/office/drawing/2014/main" val="659035071"/>
                  </a:ext>
                </a:extLst>
              </a:tr>
              <a:tr h="230461">
                <a:tc>
                  <a:txBody>
                    <a:bodyPr/>
                    <a:lstStyle/>
                    <a:p>
                      <a:pPr algn="l"/>
                      <a:r>
                        <a:rPr lang="en-US" sz="1400" b="1" dirty="0" err="1"/>
                        <a:t>nrounds</a:t>
                      </a:r>
                      <a:endParaRPr lang="en-US" sz="1400" b="1" dirty="0"/>
                    </a:p>
                  </a:txBody>
                  <a:tcPr/>
                </a:tc>
                <a:tc>
                  <a:txBody>
                    <a:bodyPr/>
                    <a:lstStyle/>
                    <a:p>
                      <a:pPr algn="ctr"/>
                      <a:r>
                        <a:rPr lang="en-US" sz="1400" dirty="0"/>
                        <a:t>1000</a:t>
                      </a:r>
                    </a:p>
                  </a:txBody>
                  <a:tcPr/>
                </a:tc>
                <a:extLst>
                  <a:ext uri="{0D108BD9-81ED-4DB2-BD59-A6C34878D82A}">
                    <a16:rowId xmlns:a16="http://schemas.microsoft.com/office/drawing/2014/main" val="1992863124"/>
                  </a:ext>
                </a:extLst>
              </a:tr>
            </a:tbl>
          </a:graphicData>
        </a:graphic>
      </p:graphicFrame>
      <p:sp>
        <p:nvSpPr>
          <p:cNvPr id="12" name="Content Placeholder 3">
            <a:extLst>
              <a:ext uri="{FF2B5EF4-FFF2-40B4-BE49-F238E27FC236}">
                <a16:creationId xmlns:a16="http://schemas.microsoft.com/office/drawing/2014/main" id="{727349CB-A821-A84C-BCF1-94D469CE0A8F}"/>
              </a:ext>
            </a:extLst>
          </p:cNvPr>
          <p:cNvSpPr txBox="1">
            <a:spLocks/>
          </p:cNvSpPr>
          <p:nvPr/>
        </p:nvSpPr>
        <p:spPr>
          <a:xfrm>
            <a:off x="485546" y="1624496"/>
            <a:ext cx="3258842" cy="2813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t>Hyperparameter of optimal model architecture</a:t>
            </a:r>
          </a:p>
        </p:txBody>
      </p:sp>
      <p:sp>
        <p:nvSpPr>
          <p:cNvPr id="14" name="Content Placeholder 3">
            <a:extLst>
              <a:ext uri="{FF2B5EF4-FFF2-40B4-BE49-F238E27FC236}">
                <a16:creationId xmlns:a16="http://schemas.microsoft.com/office/drawing/2014/main" id="{2F4BD02D-1DD6-8E45-B221-BC7FD2C55DF6}"/>
              </a:ext>
            </a:extLst>
          </p:cNvPr>
          <p:cNvSpPr txBox="1">
            <a:spLocks/>
          </p:cNvSpPr>
          <p:nvPr/>
        </p:nvSpPr>
        <p:spPr>
          <a:xfrm>
            <a:off x="425867" y="833354"/>
            <a:ext cx="5264923" cy="790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GB" sz="2000" dirty="0"/>
              <a:t>All 196 sequences were used for this step.</a:t>
            </a:r>
          </a:p>
          <a:p>
            <a:pPr marL="0">
              <a:spcBef>
                <a:spcPts val="0"/>
              </a:spcBef>
            </a:pPr>
            <a:r>
              <a:rPr lang="en-GB" sz="2000" dirty="0"/>
              <a:t>Features: C, T1, T2, T3, length</a:t>
            </a:r>
            <a:endParaRPr lang="en-US" sz="2000" dirty="0"/>
          </a:p>
        </p:txBody>
      </p:sp>
      <p:sp>
        <p:nvSpPr>
          <p:cNvPr id="15" name="Content Placeholder 3">
            <a:extLst>
              <a:ext uri="{FF2B5EF4-FFF2-40B4-BE49-F238E27FC236}">
                <a16:creationId xmlns:a16="http://schemas.microsoft.com/office/drawing/2014/main" id="{9FD4F2C1-5DCA-7844-8F9D-8922785B3521}"/>
              </a:ext>
            </a:extLst>
          </p:cNvPr>
          <p:cNvSpPr txBox="1">
            <a:spLocks/>
          </p:cNvSpPr>
          <p:nvPr/>
        </p:nvSpPr>
        <p:spPr>
          <a:xfrm>
            <a:off x="485546" y="4768915"/>
            <a:ext cx="4031533" cy="550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FF0000"/>
                </a:solidFill>
              </a:rPr>
              <a:t>Same optimal hyperparameters obtained with and without including total length as feature.</a:t>
            </a:r>
          </a:p>
        </p:txBody>
      </p:sp>
      <p:sp>
        <p:nvSpPr>
          <p:cNvPr id="13" name="TextBox 12">
            <a:extLst>
              <a:ext uri="{FF2B5EF4-FFF2-40B4-BE49-F238E27FC236}">
                <a16:creationId xmlns:a16="http://schemas.microsoft.com/office/drawing/2014/main" id="{D2DD941A-F79F-2844-BE10-D587928873D2}"/>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a:solidFill>
                  <a:srgbClr val="FF0000"/>
                </a:solidFill>
              </a:rPr>
              <a:t>T</a:t>
            </a:r>
            <a:r>
              <a:rPr lang="en-US" sz="3000" b="1" baseline="-25000" dirty="0">
                <a:solidFill>
                  <a:srgbClr val="FF0000"/>
                </a:solidFill>
              </a:rPr>
              <a:t>m</a:t>
            </a:r>
          </a:p>
        </p:txBody>
      </p:sp>
    </p:spTree>
    <p:extLst>
      <p:ext uri="{BB962C8B-B14F-4D97-AF65-F5344CB8AC3E}">
        <p14:creationId xmlns:p14="http://schemas.microsoft.com/office/powerpoint/2010/main" val="3939149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1A0E3F-4A96-B54B-B96F-DA7D0063907D}"/>
              </a:ext>
            </a:extLst>
          </p:cNvPr>
          <p:cNvPicPr>
            <a:picLocks noChangeAspect="1"/>
          </p:cNvPicPr>
          <p:nvPr/>
        </p:nvPicPr>
        <p:blipFill rotWithShape="1">
          <a:blip r:embed="rId3"/>
          <a:srcRect t="8497"/>
          <a:stretch/>
        </p:blipFill>
        <p:spPr>
          <a:xfrm>
            <a:off x="8133654" y="1723205"/>
            <a:ext cx="4274610" cy="3911423"/>
          </a:xfrm>
          <a:prstGeom prst="rect">
            <a:avLst/>
          </a:prstGeom>
        </p:spPr>
      </p:pic>
      <p:pic>
        <p:nvPicPr>
          <p:cNvPr id="5" name="Picture 4">
            <a:extLst>
              <a:ext uri="{FF2B5EF4-FFF2-40B4-BE49-F238E27FC236}">
                <a16:creationId xmlns:a16="http://schemas.microsoft.com/office/drawing/2014/main" id="{5C35A4FF-322B-E849-AC13-922204124A94}"/>
              </a:ext>
            </a:extLst>
          </p:cNvPr>
          <p:cNvPicPr>
            <a:picLocks noChangeAspect="1"/>
          </p:cNvPicPr>
          <p:nvPr/>
        </p:nvPicPr>
        <p:blipFill rotWithShape="1">
          <a:blip r:embed="rId4"/>
          <a:srcRect t="10038"/>
          <a:stretch/>
        </p:blipFill>
        <p:spPr>
          <a:xfrm>
            <a:off x="4359666" y="1809500"/>
            <a:ext cx="4276998" cy="3847678"/>
          </a:xfrm>
          <a:prstGeom prst="rect">
            <a:avLst/>
          </a:prstGeom>
        </p:spPr>
      </p:pic>
      <p:sp>
        <p:nvSpPr>
          <p:cNvPr id="4" name="Title 1">
            <a:extLst>
              <a:ext uri="{FF2B5EF4-FFF2-40B4-BE49-F238E27FC236}">
                <a16:creationId xmlns:a16="http://schemas.microsoft.com/office/drawing/2014/main" id="{03B61FB5-1FAF-984D-A42B-4580624C9359}"/>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XGBoost</a:t>
            </a:r>
            <a:r>
              <a:rPr lang="en-US" sz="3000" b="1" dirty="0">
                <a:solidFill>
                  <a:srgbClr val="000090"/>
                </a:solidFill>
                <a:latin typeface="Calibri" panose="020F0502020204030204" pitchFamily="34" charset="0"/>
                <a:cs typeface="Calibri" panose="020F0502020204030204" pitchFamily="34" charset="0"/>
              </a:rPr>
              <a:t> (Re)training, Performance and Feature Importance </a:t>
            </a:r>
          </a:p>
        </p:txBody>
      </p:sp>
      <p:graphicFrame>
        <p:nvGraphicFramePr>
          <p:cNvPr id="14" name="Table 13">
            <a:extLst>
              <a:ext uri="{FF2B5EF4-FFF2-40B4-BE49-F238E27FC236}">
                <a16:creationId xmlns:a16="http://schemas.microsoft.com/office/drawing/2014/main" id="{3A64D544-C6F9-174C-9971-617C73402DE2}"/>
              </a:ext>
            </a:extLst>
          </p:cNvPr>
          <p:cNvGraphicFramePr>
            <a:graphicFrameLocks noGrp="1"/>
          </p:cNvGraphicFramePr>
          <p:nvPr>
            <p:extLst>
              <p:ext uri="{D42A27DB-BD31-4B8C-83A1-F6EECF244321}">
                <p14:modId xmlns:p14="http://schemas.microsoft.com/office/powerpoint/2010/main" val="2468867003"/>
              </p:ext>
            </p:extLst>
          </p:nvPr>
        </p:nvGraphicFramePr>
        <p:xfrm>
          <a:off x="525563" y="3949747"/>
          <a:ext cx="1852124" cy="1566553"/>
        </p:xfrm>
        <a:graphic>
          <a:graphicData uri="http://schemas.openxmlformats.org/drawingml/2006/table">
            <a:tbl>
              <a:tblPr firstRow="1" bandRow="1">
                <a:tableStyleId>{7E9639D4-E3E2-4D34-9284-5A2195B3D0D7}</a:tableStyleId>
              </a:tblPr>
              <a:tblGrid>
                <a:gridCol w="654573">
                  <a:extLst>
                    <a:ext uri="{9D8B030D-6E8A-4147-A177-3AD203B41FA5}">
                      <a16:colId xmlns:a16="http://schemas.microsoft.com/office/drawing/2014/main" val="1193739698"/>
                    </a:ext>
                  </a:extLst>
                </a:gridCol>
                <a:gridCol w="1197551">
                  <a:extLst>
                    <a:ext uri="{9D8B030D-6E8A-4147-A177-3AD203B41FA5}">
                      <a16:colId xmlns:a16="http://schemas.microsoft.com/office/drawing/2014/main" val="2713049253"/>
                    </a:ext>
                  </a:extLst>
                </a:gridCol>
              </a:tblGrid>
              <a:tr h="271153">
                <a:tc>
                  <a:txBody>
                    <a:bodyPr/>
                    <a:lstStyle/>
                    <a:p>
                      <a:pPr algn="ctr"/>
                      <a:r>
                        <a:rPr lang="en-US" sz="1100" dirty="0">
                          <a:latin typeface="Calibri" panose="020F0502020204030204" pitchFamily="34" charset="0"/>
                          <a:cs typeface="Calibri" panose="020F0502020204030204" pitchFamily="34" charset="0"/>
                        </a:rPr>
                        <a:t>Feature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All features</a:t>
                      </a:r>
                    </a:p>
                  </a:txBody>
                  <a:tcPr/>
                </a:tc>
                <a:extLst>
                  <a:ext uri="{0D108BD9-81ED-4DB2-BD59-A6C34878D82A}">
                    <a16:rowId xmlns:a16="http://schemas.microsoft.com/office/drawing/2014/main" val="1396957842"/>
                  </a:ext>
                </a:extLst>
              </a:tr>
              <a:tr h="192067">
                <a:tc>
                  <a:txBody>
                    <a:bodyPr/>
                    <a:lstStyle/>
                    <a:p>
                      <a:pPr algn="ctr"/>
                      <a:r>
                        <a:rPr lang="en-US" sz="1100" b="1" dirty="0">
                          <a:latin typeface="Calibri" panose="020F0502020204030204" pitchFamily="34" charset="0"/>
                          <a:cs typeface="Calibri" panose="020F0502020204030204" pitchFamily="34" charset="0"/>
                        </a:rPr>
                        <a:t>C</a:t>
                      </a:r>
                    </a:p>
                  </a:txBody>
                  <a:tcPr/>
                </a:tc>
                <a:tc>
                  <a:txBody>
                    <a:bodyPr/>
                    <a:lstStyle/>
                    <a:p>
                      <a:pPr algn="ctr"/>
                      <a:r>
                        <a:rPr lang="en-US" sz="1100" dirty="0">
                          <a:latin typeface="Calibri" panose="020F0502020204030204" pitchFamily="34" charset="0"/>
                          <a:cs typeface="Calibri" panose="020F0502020204030204" pitchFamily="34" charset="0"/>
                        </a:rPr>
                        <a:t>100</a:t>
                      </a:r>
                    </a:p>
                  </a:txBody>
                  <a:tcPr/>
                </a:tc>
                <a:extLst>
                  <a:ext uri="{0D108BD9-81ED-4DB2-BD59-A6C34878D82A}">
                    <a16:rowId xmlns:a16="http://schemas.microsoft.com/office/drawing/2014/main" val="1585369137"/>
                  </a:ext>
                </a:extLst>
              </a:tr>
              <a:tr h="192067">
                <a:tc>
                  <a:txBody>
                    <a:bodyPr/>
                    <a:lstStyle/>
                    <a:p>
                      <a:pPr algn="ctr"/>
                      <a:r>
                        <a:rPr lang="en-US" sz="1100" b="1" dirty="0">
                          <a:latin typeface="Calibri" panose="020F0502020204030204" pitchFamily="34" charset="0"/>
                          <a:cs typeface="Calibri" panose="020F0502020204030204" pitchFamily="34" charset="0"/>
                        </a:rPr>
                        <a:t>T3</a:t>
                      </a:r>
                    </a:p>
                  </a:txBody>
                  <a:tcPr>
                    <a:noFill/>
                  </a:tcPr>
                </a:tc>
                <a:tc>
                  <a:txBody>
                    <a:bodyPr/>
                    <a:lstStyle/>
                    <a:p>
                      <a:pPr algn="ctr"/>
                      <a:r>
                        <a:rPr lang="en-GB" sz="1100" dirty="0">
                          <a:effectLst/>
                          <a:latin typeface="Calibri" panose="020F0502020204030204" pitchFamily="34" charset="0"/>
                          <a:cs typeface="Calibri" panose="020F0502020204030204" pitchFamily="34" charset="0"/>
                        </a:rPr>
                        <a:t>5.123308</a:t>
                      </a:r>
                    </a:p>
                  </a:txBody>
                  <a:tcPr>
                    <a:noFill/>
                  </a:tcPr>
                </a:tc>
                <a:extLst>
                  <a:ext uri="{0D108BD9-81ED-4DB2-BD59-A6C34878D82A}">
                    <a16:rowId xmlns:a16="http://schemas.microsoft.com/office/drawing/2014/main" val="3275847770"/>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length</a:t>
                      </a:r>
                    </a:p>
                  </a:txBody>
                  <a:tcPr>
                    <a:noFill/>
                  </a:tcPr>
                </a:tc>
                <a:tc>
                  <a:txBody>
                    <a:bodyPr/>
                    <a:lstStyle/>
                    <a:p>
                      <a:pPr algn="ctr"/>
                      <a:r>
                        <a:rPr lang="en-GB" sz="1100" dirty="0">
                          <a:effectLst/>
                          <a:latin typeface="Calibri" panose="020F0502020204030204" pitchFamily="34" charset="0"/>
                          <a:cs typeface="Calibri" panose="020F0502020204030204" pitchFamily="34" charset="0"/>
                        </a:rPr>
                        <a:t>4.841326</a:t>
                      </a:r>
                    </a:p>
                  </a:txBody>
                  <a:tcPr>
                    <a:noFill/>
                  </a:tcPr>
                </a:tc>
                <a:extLst>
                  <a:ext uri="{0D108BD9-81ED-4DB2-BD59-A6C34878D82A}">
                    <a16:rowId xmlns:a16="http://schemas.microsoft.com/office/drawing/2014/main" val="3297366288"/>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T1</a:t>
                      </a:r>
                    </a:p>
                  </a:txBody>
                  <a:tcPr/>
                </a:tc>
                <a:tc>
                  <a:txBody>
                    <a:bodyPr/>
                    <a:lstStyle/>
                    <a:p>
                      <a:pPr algn="ctr"/>
                      <a:r>
                        <a:rPr lang="en-GB" sz="1100" dirty="0">
                          <a:effectLst/>
                          <a:latin typeface="Calibri" panose="020F0502020204030204" pitchFamily="34" charset="0"/>
                          <a:cs typeface="Calibri" panose="020F0502020204030204" pitchFamily="34" charset="0"/>
                        </a:rPr>
                        <a:t>4.253030</a:t>
                      </a:r>
                    </a:p>
                  </a:txBody>
                  <a:tcPr/>
                </a:tc>
                <a:extLst>
                  <a:ext uri="{0D108BD9-81ED-4DB2-BD59-A6C34878D82A}">
                    <a16:rowId xmlns:a16="http://schemas.microsoft.com/office/drawing/2014/main" val="3563384249"/>
                  </a:ext>
                </a:extLst>
              </a:tr>
              <a:tr h="192067">
                <a:tc>
                  <a:txBody>
                    <a:bodyPr/>
                    <a:lstStyle/>
                    <a:p>
                      <a:pPr algn="ctr"/>
                      <a:r>
                        <a:rPr lang="en-US" sz="1100" b="1" dirty="0">
                          <a:latin typeface="Calibri" panose="020F0502020204030204" pitchFamily="34" charset="0"/>
                          <a:cs typeface="Calibri" panose="020F0502020204030204" pitchFamily="34" charset="0"/>
                        </a:rPr>
                        <a:t>T2</a:t>
                      </a:r>
                    </a:p>
                  </a:txBody>
                  <a:tcPr/>
                </a:tc>
                <a:tc>
                  <a:txBody>
                    <a:bodyPr/>
                    <a:lstStyle/>
                    <a:p>
                      <a:pPr algn="ctr"/>
                      <a:r>
                        <a:rPr lang="en-GB" sz="1100" dirty="0">
                          <a:effectLst/>
                          <a:latin typeface="Calibri" panose="020F0502020204030204" pitchFamily="34" charset="0"/>
                          <a:cs typeface="Calibri" panose="020F0502020204030204" pitchFamily="34" charset="0"/>
                        </a:rPr>
                        <a:t>3.797984</a:t>
                      </a:r>
                    </a:p>
                  </a:txBody>
                  <a:tcPr/>
                </a:tc>
                <a:extLst>
                  <a:ext uri="{0D108BD9-81ED-4DB2-BD59-A6C34878D82A}">
                    <a16:rowId xmlns:a16="http://schemas.microsoft.com/office/drawing/2014/main" val="3516134267"/>
                  </a:ext>
                </a:extLst>
              </a:tr>
            </a:tbl>
          </a:graphicData>
        </a:graphic>
      </p:graphicFrame>
      <p:sp>
        <p:nvSpPr>
          <p:cNvPr id="20" name="Content Placeholder 3">
            <a:extLst>
              <a:ext uri="{FF2B5EF4-FFF2-40B4-BE49-F238E27FC236}">
                <a16:creationId xmlns:a16="http://schemas.microsoft.com/office/drawing/2014/main" id="{CBD826CD-7586-D44A-818F-30E4EFEE2D4F}"/>
              </a:ext>
            </a:extLst>
          </p:cNvPr>
          <p:cNvSpPr txBox="1">
            <a:spLocks/>
          </p:cNvSpPr>
          <p:nvPr/>
        </p:nvSpPr>
        <p:spPr>
          <a:xfrm>
            <a:off x="425573" y="830037"/>
            <a:ext cx="10602033" cy="6862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Using the identified optimal hyperparameters, the model was tuned using 80% of data for training (randomly chosen). The retrained </a:t>
            </a:r>
            <a:r>
              <a:rPr lang="en-US" sz="2000" dirty="0"/>
              <a:t>model was then tested on remaining 20%.</a:t>
            </a:r>
            <a:endParaRPr lang="en-GB" sz="2000" dirty="0"/>
          </a:p>
        </p:txBody>
      </p:sp>
      <p:graphicFrame>
        <p:nvGraphicFramePr>
          <p:cNvPr id="10" name="Table 9">
            <a:extLst>
              <a:ext uri="{FF2B5EF4-FFF2-40B4-BE49-F238E27FC236}">
                <a16:creationId xmlns:a16="http://schemas.microsoft.com/office/drawing/2014/main" id="{9BD5FCDE-E99A-BE4C-A24C-2FC903144AEF}"/>
              </a:ext>
            </a:extLst>
          </p:cNvPr>
          <p:cNvGraphicFramePr>
            <a:graphicFrameLocks noGrp="1"/>
          </p:cNvGraphicFramePr>
          <p:nvPr>
            <p:extLst>
              <p:ext uri="{D42A27DB-BD31-4B8C-83A1-F6EECF244321}">
                <p14:modId xmlns:p14="http://schemas.microsoft.com/office/powerpoint/2010/main" val="3427565217"/>
              </p:ext>
            </p:extLst>
          </p:nvPr>
        </p:nvGraphicFramePr>
        <p:xfrm>
          <a:off x="525563" y="1904539"/>
          <a:ext cx="3773988" cy="1828800"/>
        </p:xfrm>
        <a:graphic>
          <a:graphicData uri="http://schemas.openxmlformats.org/drawingml/2006/table">
            <a:tbl>
              <a:tblPr firstRow="1" bandRow="1">
                <a:tableStyleId>{7E9639D4-E3E2-4D34-9284-5A2195B3D0D7}</a:tableStyleId>
              </a:tblPr>
              <a:tblGrid>
                <a:gridCol w="1216544">
                  <a:extLst>
                    <a:ext uri="{9D8B030D-6E8A-4147-A177-3AD203B41FA5}">
                      <a16:colId xmlns:a16="http://schemas.microsoft.com/office/drawing/2014/main" val="1193739698"/>
                    </a:ext>
                  </a:extLst>
                </a:gridCol>
                <a:gridCol w="1278722">
                  <a:extLst>
                    <a:ext uri="{9D8B030D-6E8A-4147-A177-3AD203B41FA5}">
                      <a16:colId xmlns:a16="http://schemas.microsoft.com/office/drawing/2014/main" val="2713049253"/>
                    </a:ext>
                  </a:extLst>
                </a:gridCol>
                <a:gridCol w="1278722">
                  <a:extLst>
                    <a:ext uri="{9D8B030D-6E8A-4147-A177-3AD203B41FA5}">
                      <a16:colId xmlns:a16="http://schemas.microsoft.com/office/drawing/2014/main" val="1687008141"/>
                    </a:ext>
                  </a:extLst>
                </a:gridCol>
              </a:tblGrid>
              <a:tr h="189869">
                <a:tc>
                  <a:txBody>
                    <a:bodyPr/>
                    <a:lstStyle/>
                    <a:p>
                      <a:pPr algn="l"/>
                      <a:r>
                        <a:rPr lang="en-US" sz="1200" dirty="0"/>
                        <a:t>Metric</a:t>
                      </a:r>
                    </a:p>
                  </a:txBody>
                  <a:tcPr/>
                </a:tc>
                <a:tc>
                  <a:txBody>
                    <a:bodyPr/>
                    <a:lstStyle/>
                    <a:p>
                      <a:pPr algn="ctr"/>
                      <a:r>
                        <a:rPr lang="en-US" sz="1200" dirty="0"/>
                        <a:t>All features</a:t>
                      </a:r>
                    </a:p>
                  </a:txBody>
                  <a:tcPr/>
                </a:tc>
                <a:tc>
                  <a:txBody>
                    <a:bodyPr/>
                    <a:lstStyle/>
                    <a:p>
                      <a:pPr algn="ctr"/>
                      <a:r>
                        <a:rPr lang="en-US" sz="1200" dirty="0"/>
                        <a:t>No length</a:t>
                      </a:r>
                    </a:p>
                  </a:txBody>
                  <a:tcPr/>
                </a:tc>
                <a:extLst>
                  <a:ext uri="{0D108BD9-81ED-4DB2-BD59-A6C34878D82A}">
                    <a16:rowId xmlns:a16="http://schemas.microsoft.com/office/drawing/2014/main" val="1396957842"/>
                  </a:ext>
                </a:extLst>
              </a:tr>
              <a:tr h="179320">
                <a:tc>
                  <a:txBody>
                    <a:bodyPr/>
                    <a:lstStyle/>
                    <a:p>
                      <a:pPr algn="l"/>
                      <a:r>
                        <a:rPr lang="en-US" sz="1100" b="1" dirty="0"/>
                        <a:t>RMSE</a:t>
                      </a:r>
                    </a:p>
                  </a:txBody>
                  <a:tcPr/>
                </a:tc>
                <a:tc>
                  <a:txBody>
                    <a:bodyPr/>
                    <a:lstStyle/>
                    <a:p>
                      <a:pPr algn="ctr"/>
                      <a:r>
                        <a:rPr lang="en-US" sz="1100" dirty="0"/>
                        <a:t>1.4011</a:t>
                      </a:r>
                    </a:p>
                  </a:txBody>
                  <a:tcPr/>
                </a:tc>
                <a:tc>
                  <a:txBody>
                    <a:bodyPr/>
                    <a:lstStyle/>
                    <a:p>
                      <a:pPr algn="ctr"/>
                      <a:r>
                        <a:rPr lang="en-US" sz="1100" dirty="0"/>
                        <a:t>1.376196</a:t>
                      </a:r>
                    </a:p>
                  </a:txBody>
                  <a:tcPr/>
                </a:tc>
                <a:extLst>
                  <a:ext uri="{0D108BD9-81ED-4DB2-BD59-A6C34878D82A}">
                    <a16:rowId xmlns:a16="http://schemas.microsoft.com/office/drawing/2014/main" val="1585369137"/>
                  </a:ext>
                </a:extLst>
              </a:tr>
              <a:tr h="179320">
                <a:tc>
                  <a:txBody>
                    <a:bodyPr/>
                    <a:lstStyle/>
                    <a:p>
                      <a:pPr algn="l"/>
                      <a:r>
                        <a:rPr lang="en-US" sz="1100" b="1" dirty="0"/>
                        <a:t>r</a:t>
                      </a:r>
                      <a:r>
                        <a:rPr lang="en-US" sz="1100" b="1" baseline="30000" dirty="0"/>
                        <a:t>2</a:t>
                      </a:r>
                      <a:endParaRPr lang="en-US" sz="1100" b="1" dirty="0"/>
                    </a:p>
                  </a:txBody>
                  <a:tcPr/>
                </a:tc>
                <a:tc>
                  <a:txBody>
                    <a:bodyPr/>
                    <a:lstStyle/>
                    <a:p>
                      <a:pPr algn="ctr"/>
                      <a:r>
                        <a:rPr lang="en-US" sz="1100" dirty="0"/>
                        <a:t>0.9758311</a:t>
                      </a:r>
                    </a:p>
                  </a:txBody>
                  <a:tcPr/>
                </a:tc>
                <a:tc>
                  <a:txBody>
                    <a:bodyPr/>
                    <a:lstStyle/>
                    <a:p>
                      <a:pPr algn="ctr"/>
                      <a:r>
                        <a:rPr lang="en-US" sz="1100" dirty="0"/>
                        <a:t>0.9767373 </a:t>
                      </a:r>
                    </a:p>
                  </a:txBody>
                  <a:tcPr/>
                </a:tc>
                <a:extLst>
                  <a:ext uri="{0D108BD9-81ED-4DB2-BD59-A6C34878D82A}">
                    <a16:rowId xmlns:a16="http://schemas.microsoft.com/office/drawing/2014/main" val="3275847770"/>
                  </a:ext>
                </a:extLst>
              </a:tr>
              <a:tr h="179320">
                <a:tc>
                  <a:txBody>
                    <a:bodyPr/>
                    <a:lstStyle/>
                    <a:p>
                      <a:pPr algn="l"/>
                      <a:r>
                        <a:rPr lang="en-US" sz="1100" b="1" dirty="0"/>
                        <a:t>MAE</a:t>
                      </a:r>
                    </a:p>
                  </a:txBody>
                  <a:tcPr/>
                </a:tc>
                <a:tc>
                  <a:txBody>
                    <a:bodyPr/>
                    <a:lstStyle/>
                    <a:p>
                      <a:pPr algn="ctr"/>
                      <a:r>
                        <a:rPr lang="en-US" sz="1100" dirty="0"/>
                        <a:t>1.135564</a:t>
                      </a:r>
                    </a:p>
                  </a:txBody>
                  <a:tcPr/>
                </a:tc>
                <a:tc>
                  <a:txBody>
                    <a:bodyPr/>
                    <a:lstStyle/>
                    <a:p>
                      <a:pPr algn="ctr"/>
                      <a:r>
                        <a:rPr lang="en-US" sz="1100" dirty="0"/>
                        <a:t>1.120195</a:t>
                      </a:r>
                    </a:p>
                  </a:txBody>
                  <a:tcPr/>
                </a:tc>
                <a:extLst>
                  <a:ext uri="{0D108BD9-81ED-4DB2-BD59-A6C34878D82A}">
                    <a16:rowId xmlns:a16="http://schemas.microsoft.com/office/drawing/2014/main" val="3297366288"/>
                  </a:ext>
                </a:extLst>
              </a:tr>
              <a:tr h="179320">
                <a:tc>
                  <a:txBody>
                    <a:bodyPr/>
                    <a:lstStyle/>
                    <a:p>
                      <a:pPr algn="l"/>
                      <a:r>
                        <a:rPr lang="en-US" sz="1100" b="1" dirty="0"/>
                        <a:t>RMSESD</a:t>
                      </a:r>
                    </a:p>
                  </a:txBody>
                  <a:tcPr/>
                </a:tc>
                <a:tc>
                  <a:txBody>
                    <a:bodyPr/>
                    <a:lstStyle/>
                    <a:p>
                      <a:pPr algn="ctr"/>
                      <a:r>
                        <a:rPr lang="en-US" sz="1100" dirty="0"/>
                        <a:t>0.1692699</a:t>
                      </a:r>
                    </a:p>
                  </a:txBody>
                  <a:tcPr/>
                </a:tc>
                <a:tc>
                  <a:txBody>
                    <a:bodyPr/>
                    <a:lstStyle/>
                    <a:p>
                      <a:pPr algn="ctr"/>
                      <a:r>
                        <a:rPr lang="en-US" sz="1100" dirty="0"/>
                        <a:t>0.1639031</a:t>
                      </a:r>
                    </a:p>
                  </a:txBody>
                  <a:tcPr/>
                </a:tc>
                <a:extLst>
                  <a:ext uri="{0D108BD9-81ED-4DB2-BD59-A6C34878D82A}">
                    <a16:rowId xmlns:a16="http://schemas.microsoft.com/office/drawing/2014/main" val="3563384249"/>
                  </a:ext>
                </a:extLst>
              </a:tr>
              <a:tr h="179320">
                <a:tc>
                  <a:txBody>
                    <a:bodyPr/>
                    <a:lstStyle/>
                    <a:p>
                      <a:pPr algn="l"/>
                      <a:r>
                        <a:rPr lang="en-US" sz="1100" b="1" dirty="0"/>
                        <a:t>r</a:t>
                      </a:r>
                      <a:r>
                        <a:rPr lang="en-US" sz="1100" b="1" baseline="30000" dirty="0"/>
                        <a:t>2</a:t>
                      </a:r>
                      <a:r>
                        <a:rPr lang="en-US" sz="1100" b="1" dirty="0"/>
                        <a:t>SD</a:t>
                      </a:r>
                    </a:p>
                  </a:txBody>
                  <a:tcPr/>
                </a:tc>
                <a:tc>
                  <a:txBody>
                    <a:bodyPr/>
                    <a:lstStyle/>
                    <a:p>
                      <a:pPr algn="ctr"/>
                      <a:r>
                        <a:rPr lang="en-US" sz="1100" dirty="0"/>
                        <a:t>0.005186407</a:t>
                      </a:r>
                    </a:p>
                  </a:txBody>
                  <a:tcPr/>
                </a:tc>
                <a:tc>
                  <a:txBody>
                    <a:bodyPr/>
                    <a:lstStyle/>
                    <a:p>
                      <a:pPr algn="ctr"/>
                      <a:r>
                        <a:rPr lang="en-US" sz="1100" dirty="0"/>
                        <a:t>0.005370633</a:t>
                      </a:r>
                    </a:p>
                  </a:txBody>
                  <a:tcPr/>
                </a:tc>
                <a:extLst>
                  <a:ext uri="{0D108BD9-81ED-4DB2-BD59-A6C34878D82A}">
                    <a16:rowId xmlns:a16="http://schemas.microsoft.com/office/drawing/2014/main" val="3516134267"/>
                  </a:ext>
                </a:extLst>
              </a:tr>
              <a:tr h="179320">
                <a:tc>
                  <a:txBody>
                    <a:bodyPr/>
                    <a:lstStyle/>
                    <a:p>
                      <a:pPr algn="l"/>
                      <a:r>
                        <a:rPr lang="en-US" sz="1100" b="1" dirty="0"/>
                        <a:t>MAESD</a:t>
                      </a:r>
                    </a:p>
                  </a:txBody>
                  <a:tcPr/>
                </a:tc>
                <a:tc>
                  <a:txBody>
                    <a:bodyPr/>
                    <a:lstStyle/>
                    <a:p>
                      <a:pPr algn="ctr"/>
                      <a:r>
                        <a:rPr lang="en-US" sz="1100" dirty="0"/>
                        <a:t>0.1139668</a:t>
                      </a:r>
                    </a:p>
                  </a:txBody>
                  <a:tcPr/>
                </a:tc>
                <a:tc>
                  <a:txBody>
                    <a:bodyPr/>
                    <a:lstStyle/>
                    <a:p>
                      <a:pPr algn="ctr"/>
                      <a:r>
                        <a:rPr lang="en-US" sz="1100" dirty="0"/>
                        <a:t>0.1081146</a:t>
                      </a:r>
                    </a:p>
                  </a:txBody>
                  <a:tcPr/>
                </a:tc>
                <a:extLst>
                  <a:ext uri="{0D108BD9-81ED-4DB2-BD59-A6C34878D82A}">
                    <a16:rowId xmlns:a16="http://schemas.microsoft.com/office/drawing/2014/main" val="659035071"/>
                  </a:ext>
                </a:extLst>
              </a:tr>
            </a:tbl>
          </a:graphicData>
        </a:graphic>
      </p:graphicFrame>
      <p:sp>
        <p:nvSpPr>
          <p:cNvPr id="11" name="Content Placeholder 3">
            <a:extLst>
              <a:ext uri="{FF2B5EF4-FFF2-40B4-BE49-F238E27FC236}">
                <a16:creationId xmlns:a16="http://schemas.microsoft.com/office/drawing/2014/main" id="{DC54ADC0-3A0B-2C4A-B16B-EF1D7EAB2203}"/>
              </a:ext>
            </a:extLst>
          </p:cNvPr>
          <p:cNvSpPr txBox="1">
            <a:spLocks/>
          </p:cNvSpPr>
          <p:nvPr/>
        </p:nvSpPr>
        <p:spPr>
          <a:xfrm>
            <a:off x="5324476" y="5804659"/>
            <a:ext cx="6543674" cy="404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rgbClr val="FF0000"/>
                </a:solidFill>
              </a:rPr>
              <a:t>Model with all features            &gt;             Model without length</a:t>
            </a:r>
          </a:p>
        </p:txBody>
      </p:sp>
      <p:graphicFrame>
        <p:nvGraphicFramePr>
          <p:cNvPr id="13" name="Table 12">
            <a:extLst>
              <a:ext uri="{FF2B5EF4-FFF2-40B4-BE49-F238E27FC236}">
                <a16:creationId xmlns:a16="http://schemas.microsoft.com/office/drawing/2014/main" id="{6CF6DAB6-3673-D644-9376-C9C0BEAD8AA4}"/>
              </a:ext>
            </a:extLst>
          </p:cNvPr>
          <p:cNvGraphicFramePr>
            <a:graphicFrameLocks noGrp="1"/>
          </p:cNvGraphicFramePr>
          <p:nvPr>
            <p:extLst>
              <p:ext uri="{D42A27DB-BD31-4B8C-83A1-F6EECF244321}">
                <p14:modId xmlns:p14="http://schemas.microsoft.com/office/powerpoint/2010/main" val="1037669833"/>
              </p:ext>
            </p:extLst>
          </p:nvPr>
        </p:nvGraphicFramePr>
        <p:xfrm>
          <a:off x="2447427" y="3949747"/>
          <a:ext cx="1852124" cy="1566553"/>
        </p:xfrm>
        <a:graphic>
          <a:graphicData uri="http://schemas.openxmlformats.org/drawingml/2006/table">
            <a:tbl>
              <a:tblPr firstRow="1" bandRow="1">
                <a:tableStyleId>{7E9639D4-E3E2-4D34-9284-5A2195B3D0D7}</a:tableStyleId>
              </a:tblPr>
              <a:tblGrid>
                <a:gridCol w="654573">
                  <a:extLst>
                    <a:ext uri="{9D8B030D-6E8A-4147-A177-3AD203B41FA5}">
                      <a16:colId xmlns:a16="http://schemas.microsoft.com/office/drawing/2014/main" val="1193739698"/>
                    </a:ext>
                  </a:extLst>
                </a:gridCol>
                <a:gridCol w="1197551">
                  <a:extLst>
                    <a:ext uri="{9D8B030D-6E8A-4147-A177-3AD203B41FA5}">
                      <a16:colId xmlns:a16="http://schemas.microsoft.com/office/drawing/2014/main" val="2713049253"/>
                    </a:ext>
                  </a:extLst>
                </a:gridCol>
              </a:tblGrid>
              <a:tr h="271153">
                <a:tc>
                  <a:txBody>
                    <a:bodyPr/>
                    <a:lstStyle/>
                    <a:p>
                      <a:pPr algn="ctr"/>
                      <a:r>
                        <a:rPr lang="en-US" sz="1100" dirty="0">
                          <a:latin typeface="Calibri" panose="020F0502020204030204" pitchFamily="34" charset="0"/>
                          <a:cs typeface="Calibri" panose="020F0502020204030204" pitchFamily="34" charset="0"/>
                        </a:rPr>
                        <a:t>Feature</a:t>
                      </a:r>
                    </a:p>
                  </a:txBody>
                  <a:tcPr/>
                </a:tc>
                <a:tc>
                  <a:txBody>
                    <a:bodyPr/>
                    <a:lstStyle/>
                    <a:p>
                      <a:pPr algn="ctr"/>
                      <a:r>
                        <a:rPr lang="en-US" sz="1100" dirty="0"/>
                        <a:t>No length</a:t>
                      </a:r>
                    </a:p>
                  </a:txBody>
                  <a:tcPr/>
                </a:tc>
                <a:extLst>
                  <a:ext uri="{0D108BD9-81ED-4DB2-BD59-A6C34878D82A}">
                    <a16:rowId xmlns:a16="http://schemas.microsoft.com/office/drawing/2014/main" val="1396957842"/>
                  </a:ext>
                </a:extLst>
              </a:tr>
              <a:tr h="192067">
                <a:tc>
                  <a:txBody>
                    <a:bodyPr/>
                    <a:lstStyle/>
                    <a:p>
                      <a:pPr algn="ctr"/>
                      <a:r>
                        <a:rPr lang="en-US" sz="1100" b="1" dirty="0">
                          <a:latin typeface="Calibri" panose="020F0502020204030204" pitchFamily="34" charset="0"/>
                          <a:cs typeface="Calibri" panose="020F0502020204030204" pitchFamily="34" charset="0"/>
                        </a:rPr>
                        <a:t>C</a:t>
                      </a:r>
                    </a:p>
                  </a:txBody>
                  <a:tcPr/>
                </a:tc>
                <a:tc>
                  <a:txBody>
                    <a:bodyPr/>
                    <a:lstStyle/>
                    <a:p>
                      <a:pPr algn="ctr"/>
                      <a:r>
                        <a:rPr lang="en-US" sz="1100" dirty="0">
                          <a:latin typeface="Calibri" panose="020F0502020204030204" pitchFamily="34" charset="0"/>
                          <a:cs typeface="Calibri" panose="020F0502020204030204" pitchFamily="34" charset="0"/>
                        </a:rPr>
                        <a:t>100</a:t>
                      </a:r>
                    </a:p>
                  </a:txBody>
                  <a:tcPr/>
                </a:tc>
                <a:extLst>
                  <a:ext uri="{0D108BD9-81ED-4DB2-BD59-A6C34878D82A}">
                    <a16:rowId xmlns:a16="http://schemas.microsoft.com/office/drawing/2014/main" val="1585369137"/>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T3</a:t>
                      </a:r>
                    </a:p>
                  </a:txBody>
                  <a:tcPr>
                    <a:noFill/>
                  </a:tcPr>
                </a:tc>
                <a:tc>
                  <a:txBody>
                    <a:bodyPr/>
                    <a:lstStyle/>
                    <a:p>
                      <a:pPr algn="ctr"/>
                      <a:r>
                        <a:rPr lang="en-GB" sz="1100" dirty="0">
                          <a:effectLst/>
                          <a:latin typeface="Calibri" panose="020F0502020204030204" pitchFamily="34" charset="0"/>
                          <a:cs typeface="Calibri" panose="020F0502020204030204" pitchFamily="34" charset="0"/>
                        </a:rPr>
                        <a:t>5.147290</a:t>
                      </a:r>
                    </a:p>
                  </a:txBody>
                  <a:tcPr>
                    <a:noFill/>
                  </a:tcPr>
                </a:tc>
                <a:extLst>
                  <a:ext uri="{0D108BD9-81ED-4DB2-BD59-A6C34878D82A}">
                    <a16:rowId xmlns:a16="http://schemas.microsoft.com/office/drawing/2014/main" val="3275847770"/>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a:t>
                      </a:r>
                    </a:p>
                  </a:txBody>
                  <a:tcPr>
                    <a:noFill/>
                  </a:tcPr>
                </a:tc>
                <a:tc>
                  <a:txBody>
                    <a:bodyPr/>
                    <a:lstStyle/>
                    <a:p>
                      <a:pPr algn="ctr"/>
                      <a:r>
                        <a:rPr lang="en-GB" sz="1100" dirty="0">
                          <a:effectLst/>
                          <a:latin typeface="Calibri" panose="020F0502020204030204" pitchFamily="34" charset="0"/>
                          <a:cs typeface="Calibri" panose="020F0502020204030204" pitchFamily="34" charset="0"/>
                        </a:rPr>
                        <a:t>---</a:t>
                      </a:r>
                    </a:p>
                  </a:txBody>
                  <a:tcPr>
                    <a:noFill/>
                  </a:tcPr>
                </a:tc>
                <a:extLst>
                  <a:ext uri="{0D108BD9-81ED-4DB2-BD59-A6C34878D82A}">
                    <a16:rowId xmlns:a16="http://schemas.microsoft.com/office/drawing/2014/main" val="3297366288"/>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T1</a:t>
                      </a:r>
                    </a:p>
                  </a:txBody>
                  <a:tcPr/>
                </a:tc>
                <a:tc>
                  <a:txBody>
                    <a:bodyPr/>
                    <a:lstStyle/>
                    <a:p>
                      <a:pPr algn="ctr"/>
                      <a:r>
                        <a:rPr lang="en-GB" sz="1100" dirty="0">
                          <a:effectLst/>
                          <a:latin typeface="Calibri" panose="020F0502020204030204" pitchFamily="34" charset="0"/>
                          <a:cs typeface="Calibri" panose="020F0502020204030204" pitchFamily="34" charset="0"/>
                        </a:rPr>
                        <a:t>4.375894</a:t>
                      </a:r>
                    </a:p>
                  </a:txBody>
                  <a:tcPr/>
                </a:tc>
                <a:extLst>
                  <a:ext uri="{0D108BD9-81ED-4DB2-BD59-A6C34878D82A}">
                    <a16:rowId xmlns:a16="http://schemas.microsoft.com/office/drawing/2014/main" val="3563384249"/>
                  </a:ext>
                </a:extLst>
              </a:tr>
              <a:tr h="192067">
                <a:tc>
                  <a:txBody>
                    <a:bodyPr/>
                    <a:lstStyle/>
                    <a:p>
                      <a:pPr algn="ctr"/>
                      <a:r>
                        <a:rPr lang="en-US" sz="1100" b="1" dirty="0">
                          <a:latin typeface="Calibri" panose="020F0502020204030204" pitchFamily="34" charset="0"/>
                          <a:cs typeface="Calibri" panose="020F0502020204030204" pitchFamily="34" charset="0"/>
                        </a:rPr>
                        <a:t>T2</a:t>
                      </a:r>
                    </a:p>
                  </a:txBody>
                  <a:tcPr/>
                </a:tc>
                <a:tc>
                  <a:txBody>
                    <a:bodyPr/>
                    <a:lstStyle/>
                    <a:p>
                      <a:pPr algn="ctr"/>
                      <a:r>
                        <a:rPr lang="en-GB" sz="1100" dirty="0">
                          <a:effectLst/>
                          <a:latin typeface="Calibri" panose="020F0502020204030204" pitchFamily="34" charset="0"/>
                          <a:cs typeface="Calibri" panose="020F0502020204030204" pitchFamily="34" charset="0"/>
                        </a:rPr>
                        <a:t>4.289519</a:t>
                      </a:r>
                    </a:p>
                  </a:txBody>
                  <a:tcPr/>
                </a:tc>
                <a:extLst>
                  <a:ext uri="{0D108BD9-81ED-4DB2-BD59-A6C34878D82A}">
                    <a16:rowId xmlns:a16="http://schemas.microsoft.com/office/drawing/2014/main" val="3516134267"/>
                  </a:ext>
                </a:extLst>
              </a:tr>
            </a:tbl>
          </a:graphicData>
        </a:graphic>
      </p:graphicFrame>
      <p:sp>
        <p:nvSpPr>
          <p:cNvPr id="15" name="Content Placeholder 3">
            <a:extLst>
              <a:ext uri="{FF2B5EF4-FFF2-40B4-BE49-F238E27FC236}">
                <a16:creationId xmlns:a16="http://schemas.microsoft.com/office/drawing/2014/main" id="{8B17C05B-32F6-D643-AA1B-8E7C0FC91EA3}"/>
              </a:ext>
            </a:extLst>
          </p:cNvPr>
          <p:cNvSpPr txBox="1">
            <a:spLocks/>
          </p:cNvSpPr>
          <p:nvPr/>
        </p:nvSpPr>
        <p:spPr>
          <a:xfrm>
            <a:off x="425773" y="1606813"/>
            <a:ext cx="3276262" cy="2518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rgbClr val="FF0000"/>
                </a:solidFill>
              </a:rPr>
              <a:t>Values based on training with 80% of data:</a:t>
            </a:r>
          </a:p>
        </p:txBody>
      </p:sp>
      <p:sp>
        <p:nvSpPr>
          <p:cNvPr id="12" name="Content Placeholder 3">
            <a:extLst>
              <a:ext uri="{FF2B5EF4-FFF2-40B4-BE49-F238E27FC236}">
                <a16:creationId xmlns:a16="http://schemas.microsoft.com/office/drawing/2014/main" id="{AF30209E-3E38-5F4A-AE78-22830C27A4D6}"/>
              </a:ext>
            </a:extLst>
          </p:cNvPr>
          <p:cNvSpPr txBox="1">
            <a:spLocks/>
          </p:cNvSpPr>
          <p:nvPr/>
        </p:nvSpPr>
        <p:spPr>
          <a:xfrm>
            <a:off x="6455425" y="4292189"/>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16" name="Content Placeholder 3">
            <a:extLst>
              <a:ext uri="{FF2B5EF4-FFF2-40B4-BE49-F238E27FC236}">
                <a16:creationId xmlns:a16="http://schemas.microsoft.com/office/drawing/2014/main" id="{9FCA944C-7F6D-0E42-BBA5-EF8365139153}"/>
              </a:ext>
            </a:extLst>
          </p:cNvPr>
          <p:cNvSpPr txBox="1">
            <a:spLocks/>
          </p:cNvSpPr>
          <p:nvPr/>
        </p:nvSpPr>
        <p:spPr>
          <a:xfrm>
            <a:off x="10308482" y="4292189"/>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17" name="TextBox 16">
            <a:extLst>
              <a:ext uri="{FF2B5EF4-FFF2-40B4-BE49-F238E27FC236}">
                <a16:creationId xmlns:a16="http://schemas.microsoft.com/office/drawing/2014/main" id="{4FCBAD43-C4C5-7E4C-86E2-8F1414C73583}"/>
              </a:ext>
            </a:extLst>
          </p:cNvPr>
          <p:cNvSpPr txBox="1"/>
          <p:nvPr/>
        </p:nvSpPr>
        <p:spPr>
          <a:xfrm>
            <a:off x="11558765" y="-6652"/>
            <a:ext cx="633235" cy="553998"/>
          </a:xfrm>
          <a:prstGeom prst="rect">
            <a:avLst/>
          </a:prstGeom>
          <a:solidFill>
            <a:schemeClr val="bg1">
              <a:lumMod val="95000"/>
            </a:schemeClr>
          </a:solidFill>
        </p:spPr>
        <p:txBody>
          <a:bodyPr wrap="square" rtlCol="0">
            <a:spAutoFit/>
          </a:bodyPr>
          <a:lstStyle/>
          <a:p>
            <a:pPr algn="ctr"/>
            <a:r>
              <a:rPr lang="en-US" sz="3000" b="1" dirty="0">
                <a:solidFill>
                  <a:srgbClr val="FF0000"/>
                </a:solidFill>
              </a:rPr>
              <a:t>T</a:t>
            </a:r>
            <a:r>
              <a:rPr lang="en-US" sz="3000" b="1" baseline="-25000" dirty="0">
                <a:solidFill>
                  <a:srgbClr val="FF0000"/>
                </a:solidFill>
              </a:rPr>
              <a:t>m</a:t>
            </a:r>
          </a:p>
        </p:txBody>
      </p:sp>
    </p:spTree>
    <p:extLst>
      <p:ext uri="{BB962C8B-B14F-4D97-AF65-F5344CB8AC3E}">
        <p14:creationId xmlns:p14="http://schemas.microsoft.com/office/powerpoint/2010/main" val="141092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BF5752D4-DA61-E245-9D6C-E77CA99A09B4}"/>
              </a:ext>
            </a:extLst>
          </p:cNvPr>
          <p:cNvSpPr txBox="1">
            <a:spLocks/>
          </p:cNvSpPr>
          <p:nvPr/>
        </p:nvSpPr>
        <p:spPr>
          <a:xfrm>
            <a:off x="425573" y="830038"/>
            <a:ext cx="11427890" cy="11870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GB" sz="2000" dirty="0"/>
              <a:t>Allowed forms: Basic (constant, input variable, ±, x, ÷) and Exponential (power, sqrt)</a:t>
            </a:r>
          </a:p>
          <a:p>
            <a:pPr marL="0">
              <a:spcBef>
                <a:spcPts val="0"/>
              </a:spcBef>
            </a:pPr>
            <a:r>
              <a:rPr lang="en-GB" sz="2000" dirty="0"/>
              <a:t>Error metric is absolute error (default)</a:t>
            </a:r>
          </a:p>
          <a:p>
            <a:pPr marL="0">
              <a:spcBef>
                <a:spcPts val="0"/>
              </a:spcBef>
            </a:pPr>
            <a:r>
              <a:rPr lang="en-GB" sz="2000" dirty="0"/>
              <a:t>Target expression:</a:t>
            </a:r>
            <a:endParaRPr lang="en-US" sz="2000" dirty="0"/>
          </a:p>
        </p:txBody>
      </p:sp>
      <p:pic>
        <p:nvPicPr>
          <p:cNvPr id="3" name="Picture 2">
            <a:extLst>
              <a:ext uri="{FF2B5EF4-FFF2-40B4-BE49-F238E27FC236}">
                <a16:creationId xmlns:a16="http://schemas.microsoft.com/office/drawing/2014/main" id="{F6C3B5DF-2BF8-FB44-8D7D-171BEA6298E6}"/>
              </a:ext>
            </a:extLst>
          </p:cNvPr>
          <p:cNvPicPr>
            <a:picLocks noChangeAspect="1"/>
          </p:cNvPicPr>
          <p:nvPr/>
        </p:nvPicPr>
        <p:blipFill rotWithShape="1">
          <a:blip r:embed="rId3"/>
          <a:srcRect t="9185"/>
          <a:stretch/>
        </p:blipFill>
        <p:spPr>
          <a:xfrm>
            <a:off x="6421992" y="1575550"/>
            <a:ext cx="5549782" cy="5040000"/>
          </a:xfrm>
          <a:prstGeom prst="rect">
            <a:avLst/>
          </a:prstGeom>
        </p:spPr>
      </p:pic>
      <p:sp>
        <p:nvSpPr>
          <p:cNvPr id="6" name="Title 1">
            <a:extLst>
              <a:ext uri="{FF2B5EF4-FFF2-40B4-BE49-F238E27FC236}">
                <a16:creationId xmlns:a16="http://schemas.microsoft.com/office/drawing/2014/main" id="{E3E6F98A-7EA6-4245-BEB1-01889FEDDEDF}"/>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C</a:t>
            </a:r>
            <a:r>
              <a:rPr lang="en-US" sz="3000" b="1" dirty="0">
                <a:solidFill>
                  <a:srgbClr val="000090"/>
                </a:solidFill>
                <a:latin typeface="Calibri" panose="020F0502020204030204" pitchFamily="34" charset="0"/>
                <a:cs typeface="Calibri" panose="020F0502020204030204" pitchFamily="34" charset="0"/>
              </a:rPr>
              <a:t>:  Developing Non-Linear Analytical Equation that Explains </a:t>
            </a:r>
            <a:r>
              <a:rPr lang="en-US" sz="3000" b="1" dirty="0">
                <a:solidFill>
                  <a:srgbClr val="FF0000"/>
                </a:solidFill>
                <a:latin typeface="Calibri" panose="020F0502020204030204" pitchFamily="34" charset="0"/>
                <a:cs typeface="Calibri" panose="020F0502020204030204" pitchFamily="34" charset="0"/>
              </a:rPr>
              <a:t>T</a:t>
            </a:r>
            <a:r>
              <a:rPr lang="en-US" sz="3000" b="1" baseline="-25000" dirty="0">
                <a:solidFill>
                  <a:srgbClr val="FF0000"/>
                </a:solidFill>
                <a:latin typeface="Calibri" panose="020F0502020204030204" pitchFamily="34" charset="0"/>
                <a:cs typeface="Calibri" panose="020F0502020204030204" pitchFamily="34" charset="0"/>
              </a:rPr>
              <a:t>m</a:t>
            </a:r>
          </a:p>
        </p:txBody>
      </p:sp>
      <p:grpSp>
        <p:nvGrpSpPr>
          <p:cNvPr id="14" name="Group 13">
            <a:extLst>
              <a:ext uri="{FF2B5EF4-FFF2-40B4-BE49-F238E27FC236}">
                <a16:creationId xmlns:a16="http://schemas.microsoft.com/office/drawing/2014/main" id="{EAD6F618-EA8E-5F44-B129-D5A7EB50C79E}"/>
              </a:ext>
            </a:extLst>
          </p:cNvPr>
          <p:cNvGrpSpPr/>
          <p:nvPr/>
        </p:nvGrpSpPr>
        <p:grpSpPr>
          <a:xfrm>
            <a:off x="550863" y="4116379"/>
            <a:ext cx="3417380" cy="1801352"/>
            <a:chOff x="7166257" y="2519614"/>
            <a:chExt cx="3417380" cy="1801352"/>
          </a:xfrm>
        </p:grpSpPr>
        <p:pic>
          <p:nvPicPr>
            <p:cNvPr id="4" name="Picture 3">
              <a:extLst>
                <a:ext uri="{FF2B5EF4-FFF2-40B4-BE49-F238E27FC236}">
                  <a16:creationId xmlns:a16="http://schemas.microsoft.com/office/drawing/2014/main" id="{04452665-B20A-9E42-8AE7-E1B97C9E4A6B}"/>
                </a:ext>
              </a:extLst>
            </p:cNvPr>
            <p:cNvPicPr>
              <a:picLocks noChangeAspect="1"/>
            </p:cNvPicPr>
            <p:nvPr/>
          </p:nvPicPr>
          <p:blipFill rotWithShape="1">
            <a:blip r:embed="rId4"/>
            <a:srcRect t="19258" r="311" b="1598"/>
            <a:stretch/>
          </p:blipFill>
          <p:spPr>
            <a:xfrm>
              <a:off x="7166257" y="2519614"/>
              <a:ext cx="3337569" cy="1801352"/>
            </a:xfrm>
            <a:prstGeom prst="rect">
              <a:avLst/>
            </a:prstGeom>
          </p:spPr>
        </p:pic>
        <p:sp>
          <p:nvSpPr>
            <p:cNvPr id="13" name="Content Placeholder 3">
              <a:extLst>
                <a:ext uri="{FF2B5EF4-FFF2-40B4-BE49-F238E27FC236}">
                  <a16:creationId xmlns:a16="http://schemas.microsoft.com/office/drawing/2014/main" id="{C43B35AB-25F5-3C43-8ABC-4C8829C50D7F}"/>
                </a:ext>
              </a:extLst>
            </p:cNvPr>
            <p:cNvSpPr txBox="1">
              <a:spLocks/>
            </p:cNvSpPr>
            <p:nvPr/>
          </p:nvSpPr>
          <p:spPr>
            <a:xfrm>
              <a:off x="9029281" y="2614362"/>
              <a:ext cx="1554356" cy="360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200" dirty="0">
                  <a:solidFill>
                    <a:srgbClr val="FF0000"/>
                  </a:solidFill>
                </a:rPr>
                <a:t>25 models generated</a:t>
              </a:r>
            </a:p>
          </p:txBody>
        </p:sp>
      </p:grpSp>
      <p:sp>
        <p:nvSpPr>
          <p:cNvPr id="20" name="Content Placeholder 3">
            <a:extLst>
              <a:ext uri="{FF2B5EF4-FFF2-40B4-BE49-F238E27FC236}">
                <a16:creationId xmlns:a16="http://schemas.microsoft.com/office/drawing/2014/main" id="{8BDE0A12-5CA0-0D4A-ADB3-542BCD3E95BA}"/>
              </a:ext>
            </a:extLst>
          </p:cNvPr>
          <p:cNvSpPr txBox="1">
            <a:spLocks/>
          </p:cNvSpPr>
          <p:nvPr/>
        </p:nvSpPr>
        <p:spPr>
          <a:xfrm>
            <a:off x="461721" y="3617974"/>
            <a:ext cx="5874329" cy="575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2000" dirty="0"/>
              <a:t>C-run length (C) appears in almost all models obtained.</a:t>
            </a:r>
          </a:p>
        </p:txBody>
      </p:sp>
      <p:sp>
        <p:nvSpPr>
          <p:cNvPr id="21" name="Content Placeholder 3">
            <a:extLst>
              <a:ext uri="{FF2B5EF4-FFF2-40B4-BE49-F238E27FC236}">
                <a16:creationId xmlns:a16="http://schemas.microsoft.com/office/drawing/2014/main" id="{350DBDE3-45EF-7F42-B555-7A47AE704F6E}"/>
              </a:ext>
            </a:extLst>
          </p:cNvPr>
          <p:cNvSpPr txBox="1">
            <a:spLocks/>
          </p:cNvSpPr>
          <p:nvPr/>
        </p:nvSpPr>
        <p:spPr>
          <a:xfrm>
            <a:off x="471053" y="2116554"/>
            <a:ext cx="2422002" cy="434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2000" dirty="0"/>
              <a:t>SAMPLE MODEL: </a:t>
            </a:r>
          </a:p>
        </p:txBody>
      </p:sp>
      <p:sp>
        <p:nvSpPr>
          <p:cNvPr id="33" name="Content Placeholder 3">
            <a:extLst>
              <a:ext uri="{FF2B5EF4-FFF2-40B4-BE49-F238E27FC236}">
                <a16:creationId xmlns:a16="http://schemas.microsoft.com/office/drawing/2014/main" id="{EE33A372-429E-F643-8CB2-6B589FA1AC55}"/>
              </a:ext>
            </a:extLst>
          </p:cNvPr>
          <p:cNvSpPr txBox="1">
            <a:spLocks/>
          </p:cNvSpPr>
          <p:nvPr/>
        </p:nvSpPr>
        <p:spPr>
          <a:xfrm>
            <a:off x="9646794" y="4978816"/>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34" name="Content Placeholder 3">
            <a:extLst>
              <a:ext uri="{FF2B5EF4-FFF2-40B4-BE49-F238E27FC236}">
                <a16:creationId xmlns:a16="http://schemas.microsoft.com/office/drawing/2014/main" id="{A0610FA4-198E-384E-943D-354033FB86D4}"/>
              </a:ext>
            </a:extLst>
          </p:cNvPr>
          <p:cNvSpPr txBox="1">
            <a:spLocks/>
          </p:cNvSpPr>
          <p:nvPr/>
        </p:nvSpPr>
        <p:spPr>
          <a:xfrm>
            <a:off x="471053" y="5880818"/>
            <a:ext cx="5444556" cy="575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With features unscaled as in this case, length only appeared in the 2</a:t>
            </a:r>
            <a:r>
              <a:rPr lang="en-US" sz="1200" baseline="30000" dirty="0">
                <a:solidFill>
                  <a:srgbClr val="FF0000"/>
                </a:solidFill>
              </a:rPr>
              <a:t>nd</a:t>
            </a:r>
            <a:r>
              <a:rPr lang="en-US" sz="1200" dirty="0">
                <a:solidFill>
                  <a:srgbClr val="FF0000"/>
                </a:solidFill>
              </a:rPr>
              <a:t> least accurate model  (T</a:t>
            </a:r>
            <a:r>
              <a:rPr lang="en-US" sz="1200" baseline="-25000" dirty="0">
                <a:solidFill>
                  <a:srgbClr val="FF0000"/>
                </a:solidFill>
              </a:rPr>
              <a:t>m</a:t>
            </a:r>
            <a:r>
              <a:rPr lang="en-US" sz="1200" dirty="0">
                <a:solidFill>
                  <a:srgbClr val="FF0000"/>
                </a:solidFill>
              </a:rPr>
              <a:t>=42.3 + length). After centering and scaling, it did appear but only in more complex models, complexity&gt;27 (for reference, sample model has complexity=14).</a:t>
            </a:r>
          </a:p>
        </p:txBody>
      </p:sp>
      <p:sp>
        <p:nvSpPr>
          <p:cNvPr id="16" name="Content Placeholder 3">
            <a:extLst>
              <a:ext uri="{FF2B5EF4-FFF2-40B4-BE49-F238E27FC236}">
                <a16:creationId xmlns:a16="http://schemas.microsoft.com/office/drawing/2014/main" id="{CD9D6E61-58BE-D749-ACD4-BB81B3FC8743}"/>
              </a:ext>
            </a:extLst>
          </p:cNvPr>
          <p:cNvSpPr txBox="1">
            <a:spLocks/>
          </p:cNvSpPr>
          <p:nvPr/>
        </p:nvSpPr>
        <p:spPr>
          <a:xfrm>
            <a:off x="8271585" y="1874478"/>
            <a:ext cx="3025445" cy="3847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Same training and test data as </a:t>
            </a:r>
            <a:r>
              <a:rPr lang="en-US" sz="1200" dirty="0" err="1">
                <a:solidFill>
                  <a:srgbClr val="FF0000"/>
                </a:solidFill>
              </a:rPr>
              <a:t>xgbTree’s</a:t>
            </a:r>
            <a:endParaRPr lang="en-US" sz="1200" dirty="0">
              <a:solidFill>
                <a:srgbClr val="FF0000"/>
              </a:solidFill>
            </a:endParaRPr>
          </a:p>
        </p:txBody>
      </p:sp>
      <p:pic>
        <p:nvPicPr>
          <p:cNvPr id="5" name="Picture 4" descr="A close up of a logo&#10;&#10;Description automatically generated">
            <a:extLst>
              <a:ext uri="{FF2B5EF4-FFF2-40B4-BE49-F238E27FC236}">
                <a16:creationId xmlns:a16="http://schemas.microsoft.com/office/drawing/2014/main" id="{82F3D940-0297-5E43-80EB-7C8CA0936A0A}"/>
              </a:ext>
            </a:extLst>
          </p:cNvPr>
          <p:cNvPicPr>
            <a:picLocks noChangeAspect="1"/>
          </p:cNvPicPr>
          <p:nvPr/>
        </p:nvPicPr>
        <p:blipFill>
          <a:blip r:embed="rId5"/>
          <a:stretch>
            <a:fillRect/>
          </a:stretch>
        </p:blipFill>
        <p:spPr>
          <a:xfrm>
            <a:off x="3178613" y="1510340"/>
            <a:ext cx="4178300" cy="660400"/>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4AE807-D931-DF42-9AF5-E9CA166CAECA}"/>
                  </a:ext>
                </a:extLst>
              </p:cNvPr>
              <p:cNvSpPr txBox="1"/>
              <p:nvPr/>
            </p:nvSpPr>
            <p:spPr>
              <a:xfrm>
                <a:off x="1178857" y="2748139"/>
                <a:ext cx="4178300" cy="524887"/>
              </a:xfrm>
              <a:prstGeom prst="rect">
                <a:avLst/>
              </a:prstGeom>
              <a:noFill/>
            </p:spPr>
            <p:txBody>
              <a:bodyPr wrap="square" lIns="0" tIns="0" rIns="0" bIns="0" rtlCol="0">
                <a:spAutoFit/>
              </a:bodyPr>
              <a:lstStyle/>
              <a:p>
                <a:r>
                  <a:rPr lang="en-US" sz="2400" dirty="0">
                    <a:solidFill>
                      <a:schemeClr val="bg1"/>
                    </a:solidFill>
                  </a:rPr>
                  <a:t>T</a:t>
                </a:r>
                <a:r>
                  <a:rPr lang="en-US" sz="2400" baseline="-25000" dirty="0">
                    <a:solidFill>
                      <a:schemeClr val="bg1"/>
                    </a:solidFill>
                  </a:rPr>
                  <a:t>m</a:t>
                </a:r>
                <a14:m>
                  <m:oMath xmlns:m="http://schemas.openxmlformats.org/officeDocument/2006/math">
                    <m:r>
                      <a:rPr lang="en-US" sz="2400" i="1" smtClean="0">
                        <a:solidFill>
                          <a:schemeClr val="bg1"/>
                        </a:solidFill>
                        <a:latin typeface="Cambria Math" panose="02040503050406030204" pitchFamily="18" charset="0"/>
                      </a:rPr>
                      <m:t>=</m:t>
                    </m:r>
                    <m:r>
                      <a:rPr lang="en-GB" sz="2400" b="0" i="1" smtClean="0">
                        <a:solidFill>
                          <a:schemeClr val="bg1"/>
                        </a:solidFill>
                        <a:latin typeface="Cambria Math" panose="02040503050406030204" pitchFamily="18" charset="0"/>
                      </a:rPr>
                      <m:t>102−</m:t>
                    </m:r>
                    <m:r>
                      <a:rPr lang="en-GB" sz="2400" b="0" i="1" smtClean="0">
                        <a:solidFill>
                          <a:schemeClr val="bg1"/>
                        </a:solidFill>
                        <a:latin typeface="Cambria Math" panose="02040503050406030204" pitchFamily="18" charset="0"/>
                      </a:rPr>
                      <m:t>𝑇</m:t>
                    </m:r>
                    <m:r>
                      <a:rPr lang="en-GB" sz="2400" b="0" i="1" smtClean="0">
                        <a:solidFill>
                          <a:schemeClr val="bg1"/>
                        </a:solidFill>
                        <a:latin typeface="Cambria Math" panose="02040503050406030204" pitchFamily="18" charset="0"/>
                      </a:rPr>
                      <m:t>3−</m:t>
                    </m:r>
                    <m:f>
                      <m:fPr>
                        <m:ctrlPr>
                          <a:rPr lang="en-GB" sz="2400" b="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137−</m:t>
                        </m:r>
                        <m:r>
                          <a:rPr lang="en-GB" sz="2400" b="0" i="1" smtClean="0">
                            <a:solidFill>
                              <a:schemeClr val="bg1"/>
                            </a:solidFill>
                            <a:latin typeface="Cambria Math" panose="02040503050406030204" pitchFamily="18" charset="0"/>
                          </a:rPr>
                          <m:t>𝑇</m:t>
                        </m:r>
                        <m:r>
                          <a:rPr lang="en-GB" sz="2400" b="0" i="1" smtClean="0">
                            <a:solidFill>
                              <a:schemeClr val="bg1"/>
                            </a:solidFill>
                            <a:latin typeface="Cambria Math" panose="02040503050406030204" pitchFamily="18" charset="0"/>
                          </a:rPr>
                          <m:t>2∗</m:t>
                        </m:r>
                        <m:r>
                          <a:rPr lang="en-GB" sz="2400" b="0" i="1" smtClean="0">
                            <a:solidFill>
                              <a:schemeClr val="bg1"/>
                            </a:solidFill>
                            <a:latin typeface="Cambria Math" panose="02040503050406030204" pitchFamily="18" charset="0"/>
                          </a:rPr>
                          <m:t>𝑇</m:t>
                        </m:r>
                        <m:r>
                          <a:rPr lang="en-GB" sz="2400" b="0" i="1" smtClean="0">
                            <a:solidFill>
                              <a:schemeClr val="bg1"/>
                            </a:solidFill>
                            <a:latin typeface="Cambria Math" panose="02040503050406030204" pitchFamily="18" charset="0"/>
                          </a:rPr>
                          <m:t>3+</m:t>
                        </m:r>
                        <m:r>
                          <a:rPr lang="en-GB" sz="2400" b="0" i="1" smtClean="0">
                            <a:solidFill>
                              <a:schemeClr val="bg1"/>
                            </a:solidFill>
                            <a:latin typeface="Cambria Math" panose="02040503050406030204" pitchFamily="18" charset="0"/>
                          </a:rPr>
                          <m:t>𝑇</m:t>
                        </m:r>
                        <m:r>
                          <a:rPr lang="en-GB" sz="2400" b="0" i="1" smtClean="0">
                            <a:solidFill>
                              <a:schemeClr val="bg1"/>
                            </a:solidFill>
                            <a:latin typeface="Cambria Math" panose="02040503050406030204" pitchFamily="18" charset="0"/>
                          </a:rPr>
                          <m:t>1</m:t>
                        </m:r>
                      </m:num>
                      <m:den>
                        <m:r>
                          <a:rPr lang="en-GB" sz="2400" b="0" i="1" smtClean="0">
                            <a:solidFill>
                              <a:schemeClr val="bg1"/>
                            </a:solidFill>
                            <a:latin typeface="Cambria Math" panose="02040503050406030204" pitchFamily="18" charset="0"/>
                          </a:rPr>
                          <m:t>𝐶</m:t>
                        </m:r>
                      </m:den>
                    </m:f>
                  </m:oMath>
                </a14:m>
                <a:endParaRPr lang="en-US" sz="2400" dirty="0">
                  <a:solidFill>
                    <a:schemeClr val="bg1"/>
                  </a:solidFill>
                </a:endParaRPr>
              </a:p>
            </p:txBody>
          </p:sp>
        </mc:Choice>
        <mc:Fallback xmlns="">
          <p:sp>
            <p:nvSpPr>
              <p:cNvPr id="15" name="TextBox 14">
                <a:extLst>
                  <a:ext uri="{FF2B5EF4-FFF2-40B4-BE49-F238E27FC236}">
                    <a16:creationId xmlns:a16="http://schemas.microsoft.com/office/drawing/2014/main" id="{B44AE807-D931-DF42-9AF5-E9CA166CAECA}"/>
                  </a:ext>
                </a:extLst>
              </p:cNvPr>
              <p:cNvSpPr txBox="1">
                <a:spLocks noRot="1" noChangeAspect="1" noMove="1" noResize="1" noEditPoints="1" noAdjustHandles="1" noChangeArrowheads="1" noChangeShapeType="1" noTextEdit="1"/>
              </p:cNvSpPr>
              <p:nvPr/>
            </p:nvSpPr>
            <p:spPr>
              <a:xfrm>
                <a:off x="1178857" y="2748139"/>
                <a:ext cx="4178300" cy="524887"/>
              </a:xfrm>
              <a:prstGeom prst="rect">
                <a:avLst/>
              </a:prstGeom>
              <a:blipFill>
                <a:blip r:embed="rId6"/>
                <a:stretch>
                  <a:fillRect l="-4242" b="-1666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CD7A48DD-0518-4246-A815-E6685B105043}"/>
              </a:ext>
            </a:extLst>
          </p:cNvPr>
          <p:cNvPicPr>
            <a:picLocks noChangeAspect="1"/>
          </p:cNvPicPr>
          <p:nvPr/>
        </p:nvPicPr>
        <p:blipFill>
          <a:blip r:embed="rId7"/>
          <a:stretch>
            <a:fillRect/>
          </a:stretch>
        </p:blipFill>
        <p:spPr>
          <a:xfrm>
            <a:off x="1195435" y="2650329"/>
            <a:ext cx="4406900" cy="749300"/>
          </a:xfrm>
          <a:prstGeom prst="rect">
            <a:avLst/>
          </a:prstGeom>
        </p:spPr>
      </p:pic>
    </p:spTree>
    <p:extLst>
      <p:ext uri="{BB962C8B-B14F-4D97-AF65-F5344CB8AC3E}">
        <p14:creationId xmlns:p14="http://schemas.microsoft.com/office/powerpoint/2010/main" val="1054875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11006</TotalTime>
  <Words>2599</Words>
  <Application>Microsoft Macintosh PowerPoint</Application>
  <PresentationFormat>Widescreen</PresentationFormat>
  <Paragraphs>510</Paragraphs>
  <Slides>19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Persistence of Genomic 3D contacts Structural, Evolutionary and Functional Implications </dc:title>
  <dc:creator>Liezel Tamon</dc:creator>
  <cp:lastModifiedBy>Liezel Tamon</cp:lastModifiedBy>
  <cp:revision>1881</cp:revision>
  <dcterms:created xsi:type="dcterms:W3CDTF">2019-05-01T11:48:33Z</dcterms:created>
  <dcterms:modified xsi:type="dcterms:W3CDTF">2020-02-03T11:09:20Z</dcterms:modified>
</cp:coreProperties>
</file>