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435" r:id="rId2"/>
    <p:sldId id="43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showGuides="1">
      <p:cViewPr varScale="1">
        <p:scale>
          <a:sx n="128" d="100"/>
          <a:sy n="128"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AB3B1-17E5-754A-A4BB-991BC1A98C83}"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E5CBF-3A2B-9B4B-8C72-E4745E5C4216}" type="slidenum">
              <a:rPr lang="en-US" smtClean="0"/>
              <a:t>‹#›</a:t>
            </a:fld>
            <a:endParaRPr lang="en-US"/>
          </a:p>
        </p:txBody>
      </p:sp>
    </p:spTree>
    <p:extLst>
      <p:ext uri="{BB962C8B-B14F-4D97-AF65-F5344CB8AC3E}">
        <p14:creationId xmlns:p14="http://schemas.microsoft.com/office/powerpoint/2010/main" val="125563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pepo.github.io/caret/variable-importance.html"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an.r-project.org/web/packages/gbm/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itchFamily="2" charset="2"/>
              <a:buNone/>
            </a:pPr>
            <a:r>
              <a:rPr lang="en-US" dirty="0"/>
              <a:t>What do these numbers mean?</a:t>
            </a:r>
          </a:p>
          <a:p>
            <a:pPr marL="0" indent="0">
              <a:buFont typeface="Wingdings" pitchFamily="2" charset="2"/>
              <a:buNone/>
            </a:pPr>
            <a:r>
              <a:rPr lang="en-US" dirty="0"/>
              <a:t>From: </a:t>
            </a:r>
            <a:r>
              <a:rPr lang="en-GB" dirty="0">
                <a:hlinkClick r:id="rId3"/>
              </a:rPr>
              <a:t>https://topepo.github.io/caret/variable-importance.html</a:t>
            </a:r>
            <a:endParaRPr lang="en-US" dirty="0"/>
          </a:p>
          <a:p>
            <a:pPr marL="0" indent="0">
              <a:buFontTx/>
              <a:buNone/>
            </a:pPr>
            <a:r>
              <a:rPr lang="en-GB" sz="1200" b="1" i="0" kern="1200" dirty="0">
                <a:solidFill>
                  <a:schemeClr val="tx1"/>
                </a:solidFill>
                <a:effectLst/>
                <a:latin typeface="+mn-lt"/>
                <a:ea typeface="+mn-ea"/>
                <a:cs typeface="+mn-cs"/>
              </a:rPr>
              <a:t>Boosted Trees</a:t>
            </a:r>
            <a:r>
              <a:rPr lang="en-GB" sz="1200" b="0" i="0" kern="1200" dirty="0">
                <a:solidFill>
                  <a:schemeClr val="tx1"/>
                </a:solidFill>
                <a:effectLst/>
                <a:latin typeface="+mn-lt"/>
                <a:ea typeface="+mn-ea"/>
                <a:cs typeface="+mn-cs"/>
              </a:rPr>
              <a:t>: This method uses the same approach as a single tree (but not out-of-bag) but sums the importance values over each boosting iteration (see the </a:t>
            </a:r>
            <a:r>
              <a:rPr lang="en-GB" sz="1200" b="0" i="0" u="none" strike="noStrike" kern="1200" dirty="0">
                <a:solidFill>
                  <a:schemeClr val="tx1"/>
                </a:solidFill>
                <a:effectLst/>
                <a:latin typeface="+mn-lt"/>
                <a:ea typeface="+mn-ea"/>
                <a:cs typeface="+mn-cs"/>
                <a:hlinkClick r:id="rId4"/>
              </a:rPr>
              <a:t>gbm</a:t>
            </a:r>
            <a:r>
              <a:rPr lang="en-GB" sz="1200" b="0" i="0" kern="1200" dirty="0">
                <a:solidFill>
                  <a:schemeClr val="tx1"/>
                </a:solidFill>
                <a:effectLst/>
                <a:latin typeface="+mn-lt"/>
                <a:ea typeface="+mn-ea"/>
                <a:cs typeface="+mn-cs"/>
              </a:rPr>
              <a:t> package vignette). From </a:t>
            </a:r>
            <a:r>
              <a:rPr lang="en-GB" sz="1200" b="0" i="0" kern="1200" dirty="0" err="1">
                <a:solidFill>
                  <a:schemeClr val="tx1"/>
                </a:solidFill>
                <a:effectLst/>
                <a:latin typeface="+mn-lt"/>
                <a:ea typeface="+mn-ea"/>
                <a:cs typeface="+mn-cs"/>
              </a:rPr>
              <a:t>gbm</a:t>
            </a:r>
            <a:r>
              <a:rPr lang="en-GB" sz="1200" b="0" i="0" kern="1200" dirty="0">
                <a:solidFill>
                  <a:schemeClr val="tx1"/>
                </a:solidFill>
                <a:effectLst/>
                <a:latin typeface="+mn-lt"/>
                <a:ea typeface="+mn-ea"/>
                <a:cs typeface="+mn-cs"/>
              </a:rPr>
              <a:t> vignette, importance is calculated </a:t>
            </a:r>
            <a:r>
              <a:rPr lang="en-GB" dirty="0"/>
              <a:t>similar to the variable importance measures </a:t>
            </a:r>
            <a:r>
              <a:rPr lang="en-GB" dirty="0" err="1"/>
              <a:t>Breiman</a:t>
            </a:r>
            <a:r>
              <a:rPr lang="en-GB" dirty="0"/>
              <a:t> uses for random forests, but </a:t>
            </a:r>
            <a:r>
              <a:rPr lang="en-GB" dirty="0" err="1"/>
              <a:t>gbm</a:t>
            </a:r>
            <a:r>
              <a:rPr lang="en-GB" dirty="0"/>
              <a:t> currently computes using the entire training dataset (not the out-of-bag observations)</a:t>
            </a:r>
            <a:endParaRPr lang="en-GB" sz="1200" b="0" i="0" kern="1200" dirty="0">
              <a:solidFill>
                <a:schemeClr val="tx1"/>
              </a:solidFill>
              <a:effectLst/>
              <a:latin typeface="+mn-lt"/>
              <a:ea typeface="+mn-ea"/>
              <a:cs typeface="+mn-cs"/>
            </a:endParaRPr>
          </a:p>
          <a:p>
            <a:pPr marL="0" indent="0">
              <a:buFontTx/>
              <a:buNone/>
            </a:pPr>
            <a:endParaRPr lang="en-US" dirty="0"/>
          </a:p>
          <a:p>
            <a:pPr marL="0" indent="0">
              <a:buFontTx/>
              <a:buNone/>
            </a:pPr>
            <a:r>
              <a:rPr lang="en-GB" sz="1200" b="1" i="0" kern="1200" dirty="0">
                <a:solidFill>
                  <a:schemeClr val="tx1"/>
                </a:solidFill>
                <a:effectLst/>
                <a:latin typeface="+mn-lt"/>
                <a:ea typeface="+mn-ea"/>
                <a:cs typeface="+mn-cs"/>
              </a:rPr>
              <a:t>Random Forest</a:t>
            </a:r>
            <a:r>
              <a:rPr lang="en-GB" sz="1200" b="0" i="0" kern="1200" dirty="0">
                <a:solidFill>
                  <a:schemeClr val="tx1"/>
                </a:solidFill>
                <a:effectLst/>
                <a:latin typeface="+mn-lt"/>
                <a:ea typeface="+mn-ea"/>
                <a:cs typeface="+mn-cs"/>
              </a:rPr>
              <a:t>: from the R package: “For each tree, the prediction accuracy on the out-of-bag portion of the data is recorded. Then the same is done after permuting each predictor variable. The difference between the two accuracies are then averaged over all trees, and normalized by the standard error. For regression, the MSE is computed on the out-of-bag data for each tree, and then the same computed after permuting a variable. The differences are averaged and normalized by the standard error. If the standard error is equal to 0 for a variable, the division is not done.”</a:t>
            </a:r>
          </a:p>
          <a:p>
            <a:pPr marL="0" indent="0">
              <a:buFontTx/>
              <a:buNone/>
            </a:pPr>
            <a:endParaRPr lang="en-US" dirty="0"/>
          </a:p>
          <a:p>
            <a:r>
              <a:rPr lang="en-US" dirty="0"/>
              <a:t>&gt; To do: </a:t>
            </a:r>
            <a:r>
              <a:rPr lang="en-GB" sz="1200" b="0" i="0" kern="1200" dirty="0">
                <a:solidFill>
                  <a:schemeClr val="tx1"/>
                </a:solidFill>
                <a:effectLst/>
                <a:latin typeface="+mn-lt"/>
                <a:ea typeface="+mn-ea"/>
                <a:cs typeface="+mn-cs"/>
              </a:rPr>
              <a:t> Fix the other predictors to a single value and get a profile of predicted values over a single parameter </a:t>
            </a:r>
          </a:p>
          <a:p>
            <a:r>
              <a:rPr lang="en-GB" sz="1200" b="0" i="0" kern="1200" dirty="0">
                <a:solidFill>
                  <a:schemeClr val="tx1"/>
                </a:solidFill>
                <a:effectLst/>
                <a:latin typeface="+mn-lt"/>
                <a:ea typeface="+mn-ea"/>
                <a:cs typeface="+mn-cs"/>
              </a:rPr>
              <a:t>&gt; Difference between formula and non-formulation notation in terms of treating factors</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46FC2-A3E2-4641-93EB-8A9BF5A129CF}" type="slidenum">
              <a:rPr lang="en-US" smtClean="0"/>
              <a:t>1</a:t>
            </a:fld>
            <a:endParaRPr lang="en-US"/>
          </a:p>
        </p:txBody>
      </p:sp>
    </p:spTree>
    <p:extLst>
      <p:ext uri="{BB962C8B-B14F-4D97-AF65-F5344CB8AC3E}">
        <p14:creationId xmlns:p14="http://schemas.microsoft.com/office/powerpoint/2010/main" val="239668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8904-9C75-B340-A377-D5ED5CE1E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F06970C-E60F-1545-B587-9324C217F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DBDCC09-868D-B045-8E45-37E8BACA67D0}"/>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A8132576-3D24-6246-A859-528C517B8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692A9-C357-4142-8062-A97B9BE4A391}"/>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94734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257B-CE91-8747-A622-138E1CA020C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8BDBEC-6F0E-7346-AA60-1818E2C5B7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F1B14-8182-2044-86B4-E21B66AFBD28}"/>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11A84582-F9F5-9241-A413-12D823DF4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1D13-1173-D342-BE82-558ACC5261D8}"/>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35712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1E3F8-46BB-4441-B477-0929FF73DE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A7460F0-BC20-BB47-95BC-39F1D13EC4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583D79-6BD6-134C-8278-9696E7BA21E4}"/>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A535E361-67DE-CB42-B642-E82A2B947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BC0DE-A775-5C45-8085-D4B469BFE9C2}"/>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164941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C06D-EDDE-1C40-9E2E-E50BAE8E74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5213FA-07D8-5547-957C-F791C12C82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428561-9DA4-2E45-A462-30ADF0F57EB0}"/>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46E6E457-4245-1A49-8920-AFE2837B2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D39F3-32EF-BB4D-AF78-97C2FC7B519B}"/>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106643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E23B-1DB2-6D41-9B3B-C23A27C06E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92FB65-7E05-0E4A-998C-AC0E909C8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61C364-7777-0E4F-97FE-5EA455ACD14D}"/>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8A63D9BF-E888-9341-8F50-B112D15A7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5AEC5-FC45-BF4B-BFAF-FF7468D14508}"/>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428239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870B-9BF7-1641-9B8B-C6BF6CDAFD4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144CE7-3640-2A4C-B544-4435CE9365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C554CE-5E09-FA4C-BBDE-810BDBC7789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1377CB5-87B8-9D49-932F-712361B1A68B}"/>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6" name="Footer Placeholder 5">
            <a:extLst>
              <a:ext uri="{FF2B5EF4-FFF2-40B4-BE49-F238E27FC236}">
                <a16:creationId xmlns:a16="http://schemas.microsoft.com/office/drawing/2014/main" id="{BFE0B1E6-6846-8E4E-97DA-7C8FB7F5C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0E7BF-C6A9-6843-B54D-5D862DBC9445}"/>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15762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200-CCD7-3344-8AC0-C5563265CB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D0FCF9-7905-2B46-BFCB-388EA2F58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CD3456-E00C-1B4A-A057-0820EF2F2A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7445789-40A2-F644-94B0-E3AF7B014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9F4842-6689-8F48-8CF5-19EB1F515F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62EC9C-1B62-A841-83CC-DC64D1A90C31}"/>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8" name="Footer Placeholder 7">
            <a:extLst>
              <a:ext uri="{FF2B5EF4-FFF2-40B4-BE49-F238E27FC236}">
                <a16:creationId xmlns:a16="http://schemas.microsoft.com/office/drawing/2014/main" id="{9311F6EE-1F50-1A43-B9EF-AD5CA6D828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42A5F-477B-4D41-9EE1-38F29E074BE2}"/>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395734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75B-D853-F940-AFA3-525E592BFCA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0262111-DED3-674A-8A19-62B8538081B3}"/>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4" name="Footer Placeholder 3">
            <a:extLst>
              <a:ext uri="{FF2B5EF4-FFF2-40B4-BE49-F238E27FC236}">
                <a16:creationId xmlns:a16="http://schemas.microsoft.com/office/drawing/2014/main" id="{90AC767E-EBBC-8047-B701-AF1229372B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3D910-73C0-EB46-8A15-40238F4BAB9E}"/>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54952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8581A-D3B4-D941-B330-3763CFE4BCEF}"/>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3" name="Footer Placeholder 2">
            <a:extLst>
              <a:ext uri="{FF2B5EF4-FFF2-40B4-BE49-F238E27FC236}">
                <a16:creationId xmlns:a16="http://schemas.microsoft.com/office/drawing/2014/main" id="{27376FBE-11BC-EE43-92E4-0349703AF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DF4B2-E56A-894D-A982-07C93B705643}"/>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39051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E8A6-CA0C-E049-B0AF-4544173C5A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D2D4BA-EE9A-D345-8FEF-EB5EA63F7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8CD0C90-7B81-4543-9537-CDF608EAA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23C5D5-DD2C-DF45-945E-81D18EFE73A2}"/>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6" name="Footer Placeholder 5">
            <a:extLst>
              <a:ext uri="{FF2B5EF4-FFF2-40B4-BE49-F238E27FC236}">
                <a16:creationId xmlns:a16="http://schemas.microsoft.com/office/drawing/2014/main" id="{29D25B4D-728D-AF47-B1DE-C2F91D5BA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C8160-A78B-464F-ADBD-5A1156FC0A54}"/>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7676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6EDE-A574-B44C-9582-8E15839F0A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E1D837A-987B-5646-A622-0BFD8A668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25C8C7-BA71-314C-B80A-E05000A42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15317F-AA85-9F4D-BFBF-DFA8E9132123}"/>
              </a:ext>
            </a:extLst>
          </p:cNvPr>
          <p:cNvSpPr>
            <a:spLocks noGrp="1"/>
          </p:cNvSpPr>
          <p:nvPr>
            <p:ph type="dt" sz="half" idx="10"/>
          </p:nvPr>
        </p:nvSpPr>
        <p:spPr/>
        <p:txBody>
          <a:bodyPr/>
          <a:lstStyle/>
          <a:p>
            <a:fld id="{4DB2F645-EB5E-A841-9659-2DF0E86C844D}" type="datetimeFigureOut">
              <a:rPr lang="en-US" smtClean="0"/>
              <a:t>11/20/19</a:t>
            </a:fld>
            <a:endParaRPr lang="en-US"/>
          </a:p>
        </p:txBody>
      </p:sp>
      <p:sp>
        <p:nvSpPr>
          <p:cNvPr id="6" name="Footer Placeholder 5">
            <a:extLst>
              <a:ext uri="{FF2B5EF4-FFF2-40B4-BE49-F238E27FC236}">
                <a16:creationId xmlns:a16="http://schemas.microsoft.com/office/drawing/2014/main" id="{010D5D19-738D-D442-86ED-377AFF0EA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AA242-2921-CF4F-9081-05804399E6BE}"/>
              </a:ext>
            </a:extLst>
          </p:cNvPr>
          <p:cNvSpPr>
            <a:spLocks noGrp="1"/>
          </p:cNvSpPr>
          <p:nvPr>
            <p:ph type="sldNum" sz="quarter" idx="12"/>
          </p:nvPr>
        </p:nvSpPr>
        <p:spPr/>
        <p:txBody>
          <a:bodyPr/>
          <a:lstStyle/>
          <a:p>
            <a:fld id="{6BC0FC9A-A6F0-7E4A-B62E-80E651E7755A}" type="slidenum">
              <a:rPr lang="en-US" smtClean="0"/>
              <a:t>‹#›</a:t>
            </a:fld>
            <a:endParaRPr lang="en-US"/>
          </a:p>
        </p:txBody>
      </p:sp>
    </p:spTree>
    <p:extLst>
      <p:ext uri="{BB962C8B-B14F-4D97-AF65-F5344CB8AC3E}">
        <p14:creationId xmlns:p14="http://schemas.microsoft.com/office/powerpoint/2010/main" val="199742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DDBB7-99A7-114E-825F-D129422CC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C0DF03-6E5B-0E48-994E-2B8D3C5EB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1625B8-3C2C-984C-A88A-F29DEE4E1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2F645-EB5E-A841-9659-2DF0E86C844D}" type="datetimeFigureOut">
              <a:rPr lang="en-US" smtClean="0"/>
              <a:t>11/20/19</a:t>
            </a:fld>
            <a:endParaRPr lang="en-US"/>
          </a:p>
        </p:txBody>
      </p:sp>
      <p:sp>
        <p:nvSpPr>
          <p:cNvPr id="5" name="Footer Placeholder 4">
            <a:extLst>
              <a:ext uri="{FF2B5EF4-FFF2-40B4-BE49-F238E27FC236}">
                <a16:creationId xmlns:a16="http://schemas.microsoft.com/office/drawing/2014/main" id="{0D91379F-28E7-FD45-9E32-EC3FD50B6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A30B1-7894-064E-82A1-B152F4FEB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0FC9A-A6F0-7E4A-B62E-80E651E7755A}" type="slidenum">
              <a:rPr lang="en-US" smtClean="0"/>
              <a:t>‹#›</a:t>
            </a:fld>
            <a:endParaRPr lang="en-US"/>
          </a:p>
        </p:txBody>
      </p:sp>
    </p:spTree>
    <p:extLst>
      <p:ext uri="{BB962C8B-B14F-4D97-AF65-F5344CB8AC3E}">
        <p14:creationId xmlns:p14="http://schemas.microsoft.com/office/powerpoint/2010/main" val="328267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GBM</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64073" y="852305"/>
            <a:ext cx="10582445" cy="3969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Features: Lengths of Run 1-7  (C-T-C-T-C-T-C), number of runs is always 7 (no scaling)</a:t>
            </a:r>
          </a:p>
        </p:txBody>
      </p:sp>
      <p:graphicFrame>
        <p:nvGraphicFramePr>
          <p:cNvPr id="3" name="Table 2">
            <a:extLst>
              <a:ext uri="{FF2B5EF4-FFF2-40B4-BE49-F238E27FC236}">
                <a16:creationId xmlns:a16="http://schemas.microsoft.com/office/drawing/2014/main" id="{07431BE4-311E-BE4D-9B29-8229DCBF0DDC}"/>
              </a:ext>
            </a:extLst>
          </p:cNvPr>
          <p:cNvGraphicFramePr>
            <a:graphicFrameLocks noGrp="1"/>
          </p:cNvGraphicFramePr>
          <p:nvPr/>
        </p:nvGraphicFramePr>
        <p:xfrm>
          <a:off x="721217" y="1480789"/>
          <a:ext cx="5623236" cy="2391435"/>
        </p:xfrm>
        <a:graphic>
          <a:graphicData uri="http://schemas.openxmlformats.org/drawingml/2006/table">
            <a:tbl>
              <a:tblPr>
                <a:tableStyleId>{5940675A-B579-460E-94D1-54222C63F5DA}</a:tableStyleId>
              </a:tblPr>
              <a:tblGrid>
                <a:gridCol w="937206">
                  <a:extLst>
                    <a:ext uri="{9D8B030D-6E8A-4147-A177-3AD203B41FA5}">
                      <a16:colId xmlns:a16="http://schemas.microsoft.com/office/drawing/2014/main" val="2123936189"/>
                    </a:ext>
                  </a:extLst>
                </a:gridCol>
                <a:gridCol w="937206">
                  <a:extLst>
                    <a:ext uri="{9D8B030D-6E8A-4147-A177-3AD203B41FA5}">
                      <a16:colId xmlns:a16="http://schemas.microsoft.com/office/drawing/2014/main" val="1508215941"/>
                    </a:ext>
                  </a:extLst>
                </a:gridCol>
                <a:gridCol w="937206">
                  <a:extLst>
                    <a:ext uri="{9D8B030D-6E8A-4147-A177-3AD203B41FA5}">
                      <a16:colId xmlns:a16="http://schemas.microsoft.com/office/drawing/2014/main" val="852762407"/>
                    </a:ext>
                  </a:extLst>
                </a:gridCol>
                <a:gridCol w="937206">
                  <a:extLst>
                    <a:ext uri="{9D8B030D-6E8A-4147-A177-3AD203B41FA5}">
                      <a16:colId xmlns:a16="http://schemas.microsoft.com/office/drawing/2014/main" val="4145550903"/>
                    </a:ext>
                  </a:extLst>
                </a:gridCol>
                <a:gridCol w="937206">
                  <a:extLst>
                    <a:ext uri="{9D8B030D-6E8A-4147-A177-3AD203B41FA5}">
                      <a16:colId xmlns:a16="http://schemas.microsoft.com/office/drawing/2014/main" val="271955172"/>
                    </a:ext>
                  </a:extLst>
                </a:gridCol>
                <a:gridCol w="937206">
                  <a:extLst>
                    <a:ext uri="{9D8B030D-6E8A-4147-A177-3AD203B41FA5}">
                      <a16:colId xmlns:a16="http://schemas.microsoft.com/office/drawing/2014/main" val="3795940593"/>
                    </a:ext>
                  </a:extLst>
                </a:gridCol>
              </a:tblGrid>
              <a:tr h="265715">
                <a:tc>
                  <a:txBody>
                    <a:bodyPr/>
                    <a:lstStyle/>
                    <a:p>
                      <a:pPr algn="ctr" fontAlgn="b"/>
                      <a:r>
                        <a:rPr lang="en-GB" sz="1200" b="1" u="none" strike="noStrike" dirty="0" err="1">
                          <a:effectLst/>
                        </a:rPr>
                        <a:t>traindataFr</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a:effectLst/>
                        </a:rPr>
                        <a:t>0.5</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a:effectLst/>
                        </a:rPr>
                        <a:t>0.6</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a:effectLst/>
                        </a:rPr>
                        <a:t>0.7</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a:effectLst/>
                        </a:rPr>
                        <a:t>0.8</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0.9</a:t>
                      </a:r>
                      <a:endParaRPr lang="en-GB"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9389761"/>
                  </a:ext>
                </a:extLst>
              </a:tr>
              <a:tr h="265715">
                <a:tc>
                  <a:txBody>
                    <a:bodyPr/>
                    <a:lstStyle/>
                    <a:p>
                      <a:pPr algn="ctr" fontAlgn="b"/>
                      <a:r>
                        <a:rPr lang="en-GB" sz="1200" b="1" u="none" strike="noStrike">
                          <a:effectLst/>
                        </a:rPr>
                        <a:t>C1</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002646668"/>
                  </a:ext>
                </a:extLst>
              </a:tr>
              <a:tr h="265715">
                <a:tc>
                  <a:txBody>
                    <a:bodyPr/>
                    <a:lstStyle/>
                    <a:p>
                      <a:pPr algn="ctr" fontAlgn="b"/>
                      <a:r>
                        <a:rPr lang="en-GB" sz="1200" b="1" u="none" strike="noStrike">
                          <a:effectLst/>
                        </a:rPr>
                        <a:t>T6</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3.52736932</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3.19562563</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2.66170485</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2.45179424</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2.15407641</a:t>
                      </a:r>
                    </a:p>
                  </a:txBody>
                  <a:tcPr marL="9525" marR="9525" marT="9525" marB="0" anchor="b"/>
                </a:tc>
                <a:extLst>
                  <a:ext uri="{0D108BD9-81ED-4DB2-BD59-A6C34878D82A}">
                    <a16:rowId xmlns:a16="http://schemas.microsoft.com/office/drawing/2014/main" val="3356099448"/>
                  </a:ext>
                </a:extLst>
              </a:tr>
              <a:tr h="265715">
                <a:tc>
                  <a:txBody>
                    <a:bodyPr/>
                    <a:lstStyle/>
                    <a:p>
                      <a:pPr algn="ctr" fontAlgn="b"/>
                      <a:r>
                        <a:rPr lang="en-GB" sz="1200" b="1" u="none" strike="noStrike">
                          <a:effectLst/>
                        </a:rPr>
                        <a:t>T2</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3.33025202</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2.44315231</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2.63718417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2.16863299</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1.79347241</a:t>
                      </a:r>
                    </a:p>
                  </a:txBody>
                  <a:tcPr marL="9525" marR="9525" marT="9525" marB="0" anchor="b"/>
                </a:tc>
                <a:extLst>
                  <a:ext uri="{0D108BD9-81ED-4DB2-BD59-A6C34878D82A}">
                    <a16:rowId xmlns:a16="http://schemas.microsoft.com/office/drawing/2014/main" val="4130889916"/>
                  </a:ext>
                </a:extLst>
              </a:tr>
              <a:tr h="265715">
                <a:tc>
                  <a:txBody>
                    <a:bodyPr/>
                    <a:lstStyle/>
                    <a:p>
                      <a:pPr algn="ctr" fontAlgn="b"/>
                      <a:r>
                        <a:rPr lang="en-GB" sz="1200" b="1" u="none" strike="noStrike" dirty="0">
                          <a:effectLst/>
                        </a:rPr>
                        <a:t>T4</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2.73792872</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2.18444287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2.39283853</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2.03821579</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1.73936648</a:t>
                      </a:r>
                    </a:p>
                  </a:txBody>
                  <a:tcPr marL="9525" marR="9525" marT="9525" marB="0" anchor="b"/>
                </a:tc>
                <a:extLst>
                  <a:ext uri="{0D108BD9-81ED-4DB2-BD59-A6C34878D82A}">
                    <a16:rowId xmlns:a16="http://schemas.microsoft.com/office/drawing/2014/main" val="3273772735"/>
                  </a:ext>
                </a:extLst>
              </a:tr>
              <a:tr h="265715">
                <a:tc>
                  <a:txBody>
                    <a:bodyPr/>
                    <a:lstStyle/>
                    <a:p>
                      <a:pPr algn="ctr" fontAlgn="b"/>
                      <a:r>
                        <a:rPr lang="en-GB" sz="1200" b="1" u="none" strike="noStrike">
                          <a:effectLst/>
                        </a:rPr>
                        <a:t>C3</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919274253"/>
                  </a:ext>
                </a:extLst>
              </a:tr>
              <a:tr h="265715">
                <a:tc>
                  <a:txBody>
                    <a:bodyPr/>
                    <a:lstStyle/>
                    <a:p>
                      <a:pPr algn="ctr" fontAlgn="b"/>
                      <a:r>
                        <a:rPr lang="en-GB" sz="1200" b="1" u="none" strike="noStrike">
                          <a:effectLst/>
                        </a:rPr>
                        <a:t>C5</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549114239"/>
                  </a:ext>
                </a:extLst>
              </a:tr>
              <a:tr h="265715">
                <a:tc>
                  <a:txBody>
                    <a:bodyPr/>
                    <a:lstStyle/>
                    <a:p>
                      <a:pPr algn="ctr" fontAlgn="b"/>
                      <a:r>
                        <a:rPr lang="en-GB" sz="1200" b="1" u="none" strike="noStrike">
                          <a:effectLst/>
                        </a:rPr>
                        <a:t>C7</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121474419"/>
                  </a:ext>
                </a:extLst>
              </a:tr>
              <a:tr h="265715">
                <a:tc>
                  <a:txBody>
                    <a:bodyPr/>
                    <a:lstStyle/>
                    <a:p>
                      <a:pPr algn="ctr" fontAlgn="b"/>
                      <a:r>
                        <a:rPr lang="en-GB" sz="1200" b="1" u="none" strike="noStrike" dirty="0" err="1">
                          <a:effectLst/>
                        </a:rPr>
                        <a:t>PearCoef</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0.98059659</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0.97658346</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0.98285746</a:t>
                      </a:r>
                    </a:p>
                  </a:txBody>
                  <a:tcPr marL="9525" marR="9525" marT="9525" marB="0" anchor="b"/>
                </a:tc>
                <a:tc>
                  <a:txBody>
                    <a:bodyPr/>
                    <a:lstStyle/>
                    <a:p>
                      <a:pPr algn="ctr" fontAlgn="b"/>
                      <a:r>
                        <a:rPr lang="en-GB" sz="1200" b="0" i="0" u="none" strike="noStrike" dirty="0">
                          <a:solidFill>
                            <a:srgbClr val="000000"/>
                          </a:solidFill>
                          <a:effectLst/>
                          <a:highlight>
                            <a:srgbClr val="00FF00"/>
                          </a:highlight>
                          <a:latin typeface="Calibri" panose="020F0502020204030204" pitchFamily="34" charset="0"/>
                        </a:rPr>
                        <a:t>0.98419719</a:t>
                      </a:r>
                    </a:p>
                  </a:txBody>
                  <a:tcPr marL="9525" marR="9525" marT="9525" marB="0" anchor="b"/>
                </a:tc>
                <a:tc>
                  <a:txBody>
                    <a:bodyPr/>
                    <a:lstStyle/>
                    <a:p>
                      <a:pPr algn="ctr" fontAlgn="b"/>
                      <a:r>
                        <a:rPr lang="en-GB" sz="1200" b="0" i="0" u="none" strike="noStrike" dirty="0">
                          <a:solidFill>
                            <a:srgbClr val="000000"/>
                          </a:solidFill>
                          <a:effectLst/>
                          <a:latin typeface="Calibri" panose="020F0502020204030204" pitchFamily="34" charset="0"/>
                        </a:rPr>
                        <a:t>0.98387162</a:t>
                      </a:r>
                    </a:p>
                  </a:txBody>
                  <a:tcPr marL="9525" marR="9525" marT="9525" marB="0" anchor="b"/>
                </a:tc>
                <a:extLst>
                  <a:ext uri="{0D108BD9-81ED-4DB2-BD59-A6C34878D82A}">
                    <a16:rowId xmlns:a16="http://schemas.microsoft.com/office/drawing/2014/main" val="3837534653"/>
                  </a:ext>
                </a:extLst>
              </a:tr>
            </a:tbl>
          </a:graphicData>
        </a:graphic>
      </p:graphicFrame>
      <p:graphicFrame>
        <p:nvGraphicFramePr>
          <p:cNvPr id="5" name="Table 4">
            <a:extLst>
              <a:ext uri="{FF2B5EF4-FFF2-40B4-BE49-F238E27FC236}">
                <a16:creationId xmlns:a16="http://schemas.microsoft.com/office/drawing/2014/main" id="{15FE1E5B-812D-754D-8E2D-0FD2444B4FF3}"/>
              </a:ext>
            </a:extLst>
          </p:cNvPr>
          <p:cNvGraphicFramePr>
            <a:graphicFrameLocks noGrp="1"/>
          </p:cNvGraphicFramePr>
          <p:nvPr/>
        </p:nvGraphicFramePr>
        <p:xfrm>
          <a:off x="721216" y="4086640"/>
          <a:ext cx="5623236" cy="2504380"/>
        </p:xfrm>
        <a:graphic>
          <a:graphicData uri="http://schemas.openxmlformats.org/drawingml/2006/table">
            <a:tbl>
              <a:tblPr>
                <a:tableStyleId>{616DA210-FB5B-4158-B5E0-FEB733F419BA}</a:tableStyleId>
              </a:tblPr>
              <a:tblGrid>
                <a:gridCol w="937206">
                  <a:extLst>
                    <a:ext uri="{9D8B030D-6E8A-4147-A177-3AD203B41FA5}">
                      <a16:colId xmlns:a16="http://schemas.microsoft.com/office/drawing/2014/main" val="1523043105"/>
                    </a:ext>
                  </a:extLst>
                </a:gridCol>
                <a:gridCol w="937206">
                  <a:extLst>
                    <a:ext uri="{9D8B030D-6E8A-4147-A177-3AD203B41FA5}">
                      <a16:colId xmlns:a16="http://schemas.microsoft.com/office/drawing/2014/main" val="2817105124"/>
                    </a:ext>
                  </a:extLst>
                </a:gridCol>
                <a:gridCol w="937206">
                  <a:extLst>
                    <a:ext uri="{9D8B030D-6E8A-4147-A177-3AD203B41FA5}">
                      <a16:colId xmlns:a16="http://schemas.microsoft.com/office/drawing/2014/main" val="1674012930"/>
                    </a:ext>
                  </a:extLst>
                </a:gridCol>
                <a:gridCol w="937206">
                  <a:extLst>
                    <a:ext uri="{9D8B030D-6E8A-4147-A177-3AD203B41FA5}">
                      <a16:colId xmlns:a16="http://schemas.microsoft.com/office/drawing/2014/main" val="1992859482"/>
                    </a:ext>
                  </a:extLst>
                </a:gridCol>
                <a:gridCol w="937206">
                  <a:extLst>
                    <a:ext uri="{9D8B030D-6E8A-4147-A177-3AD203B41FA5}">
                      <a16:colId xmlns:a16="http://schemas.microsoft.com/office/drawing/2014/main" val="3323683867"/>
                    </a:ext>
                  </a:extLst>
                </a:gridCol>
                <a:gridCol w="937206">
                  <a:extLst>
                    <a:ext uri="{9D8B030D-6E8A-4147-A177-3AD203B41FA5}">
                      <a16:colId xmlns:a16="http://schemas.microsoft.com/office/drawing/2014/main" val="3123094625"/>
                    </a:ext>
                  </a:extLst>
                </a:gridCol>
              </a:tblGrid>
              <a:tr h="250438">
                <a:tc>
                  <a:txBody>
                    <a:bodyPr/>
                    <a:lstStyle/>
                    <a:p>
                      <a:pPr algn="ctr" fontAlgn="b"/>
                      <a:r>
                        <a:rPr lang="en-GB" sz="1200" b="1" i="0" u="none" strike="noStrike" dirty="0" err="1">
                          <a:solidFill>
                            <a:srgbClr val="000000"/>
                          </a:solidFill>
                          <a:effectLst/>
                          <a:latin typeface="Calibri" panose="020F0502020204030204" pitchFamily="34" charset="0"/>
                        </a:rPr>
                        <a:t>traindataFr</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0.5</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a:effectLst/>
                        </a:rPr>
                        <a:t>0.6</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0.7</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0.8</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0.9</a:t>
                      </a:r>
                      <a:endParaRPr lang="en-GB"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8537832"/>
                  </a:ext>
                </a:extLst>
              </a:tr>
              <a:tr h="250438">
                <a:tc>
                  <a:txBody>
                    <a:bodyPr/>
                    <a:lstStyle/>
                    <a:p>
                      <a:pPr algn="ctr" fontAlgn="b"/>
                      <a:r>
                        <a:rPr lang="en-GB" sz="1200" b="1" u="none" strike="noStrike" dirty="0">
                          <a:effectLst/>
                        </a:rPr>
                        <a:t>C1</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46639075"/>
                  </a:ext>
                </a:extLst>
              </a:tr>
              <a:tr h="250438">
                <a:tc>
                  <a:txBody>
                    <a:bodyPr/>
                    <a:lstStyle/>
                    <a:p>
                      <a:pPr algn="ctr" fontAlgn="b"/>
                      <a:r>
                        <a:rPr lang="en-GB" sz="1200" b="1" u="none" strike="noStrike" dirty="0">
                          <a:effectLst/>
                        </a:rPr>
                        <a:t>length</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3.12692378</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3.01423254</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2.35257317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2.11119213</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1.96676458</a:t>
                      </a:r>
                    </a:p>
                  </a:txBody>
                  <a:tcPr marL="9525" marR="9525" marT="9525" marB="0" anchor="b"/>
                </a:tc>
                <a:extLst>
                  <a:ext uri="{0D108BD9-81ED-4DB2-BD59-A6C34878D82A}">
                    <a16:rowId xmlns:a16="http://schemas.microsoft.com/office/drawing/2014/main" val="2849503848"/>
                  </a:ext>
                </a:extLst>
              </a:tr>
              <a:tr h="250438">
                <a:tc>
                  <a:txBody>
                    <a:bodyPr/>
                    <a:lstStyle/>
                    <a:p>
                      <a:pPr algn="ctr" fontAlgn="b"/>
                      <a:r>
                        <a:rPr lang="en-GB" sz="1200" b="1" u="none" strike="noStrike" dirty="0">
                          <a:effectLst/>
                        </a:rPr>
                        <a:t>T6</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3.06944706</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2.08514376</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2.28528645</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1.92587388</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1.55309382</a:t>
                      </a:r>
                    </a:p>
                  </a:txBody>
                  <a:tcPr marL="9525" marR="9525" marT="9525" marB="0" anchor="b"/>
                </a:tc>
                <a:extLst>
                  <a:ext uri="{0D108BD9-81ED-4DB2-BD59-A6C34878D82A}">
                    <a16:rowId xmlns:a16="http://schemas.microsoft.com/office/drawing/2014/main" val="864333542"/>
                  </a:ext>
                </a:extLst>
              </a:tr>
              <a:tr h="250438">
                <a:tc>
                  <a:txBody>
                    <a:bodyPr/>
                    <a:lstStyle/>
                    <a:p>
                      <a:pPr algn="ctr" fontAlgn="b"/>
                      <a:r>
                        <a:rPr lang="en-GB" sz="1200" b="1" u="none" strike="noStrike" dirty="0">
                          <a:effectLst/>
                        </a:rPr>
                        <a:t>T2</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2.27989061</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1.94831577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2.17124032</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1.68758427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1.40470909</a:t>
                      </a:r>
                    </a:p>
                  </a:txBody>
                  <a:tcPr marL="9525" marR="9525" marT="9525" marB="0" anchor="b"/>
                </a:tc>
                <a:extLst>
                  <a:ext uri="{0D108BD9-81ED-4DB2-BD59-A6C34878D82A}">
                    <a16:rowId xmlns:a16="http://schemas.microsoft.com/office/drawing/2014/main" val="841535946"/>
                  </a:ext>
                </a:extLst>
              </a:tr>
              <a:tr h="250438">
                <a:tc>
                  <a:txBody>
                    <a:bodyPr/>
                    <a:lstStyle/>
                    <a:p>
                      <a:pPr algn="ctr" fontAlgn="b"/>
                      <a:r>
                        <a:rPr lang="en-GB" sz="1200" b="1" u="none" strike="noStrike" dirty="0">
                          <a:effectLst/>
                        </a:rPr>
                        <a:t>T4</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2.11250518</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1.4994975</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1.58237503</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1.38343333</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1.25353099</a:t>
                      </a:r>
                    </a:p>
                  </a:txBody>
                  <a:tcPr marL="9525" marR="9525" marT="9525" marB="0" anchor="b"/>
                </a:tc>
                <a:extLst>
                  <a:ext uri="{0D108BD9-81ED-4DB2-BD59-A6C34878D82A}">
                    <a16:rowId xmlns:a16="http://schemas.microsoft.com/office/drawing/2014/main" val="2947046300"/>
                  </a:ext>
                </a:extLst>
              </a:tr>
              <a:tr h="250438">
                <a:tc>
                  <a:txBody>
                    <a:bodyPr/>
                    <a:lstStyle/>
                    <a:p>
                      <a:pPr algn="ctr" fontAlgn="b"/>
                      <a:r>
                        <a:rPr lang="en-GB" sz="1200" b="1" u="none" strike="noStrike" dirty="0">
                          <a:effectLst/>
                        </a:rPr>
                        <a:t>C3</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455982404"/>
                  </a:ext>
                </a:extLst>
              </a:tr>
              <a:tr h="250438">
                <a:tc>
                  <a:txBody>
                    <a:bodyPr/>
                    <a:lstStyle/>
                    <a:p>
                      <a:pPr algn="ctr" fontAlgn="b"/>
                      <a:r>
                        <a:rPr lang="en-GB" sz="1200" b="1" u="none" strike="noStrike" dirty="0">
                          <a:effectLst/>
                        </a:rPr>
                        <a:t>C5</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527875563"/>
                  </a:ext>
                </a:extLst>
              </a:tr>
              <a:tr h="250438">
                <a:tc>
                  <a:txBody>
                    <a:bodyPr/>
                    <a:lstStyle/>
                    <a:p>
                      <a:pPr algn="ctr" fontAlgn="b"/>
                      <a:r>
                        <a:rPr lang="en-GB" sz="1200" b="1" u="none" strike="noStrike" dirty="0">
                          <a:effectLst/>
                        </a:rPr>
                        <a:t>C7</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184396276"/>
                  </a:ext>
                </a:extLst>
              </a:tr>
              <a:tr h="250438">
                <a:tc>
                  <a:txBody>
                    <a:bodyPr/>
                    <a:lstStyle/>
                    <a:p>
                      <a:pPr algn="ctr" fontAlgn="b"/>
                      <a:r>
                        <a:rPr lang="en-GB" sz="1200" b="1" u="none" strike="noStrike" dirty="0" err="1">
                          <a:effectLst/>
                        </a:rPr>
                        <a:t>PearCoef</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0.98311438</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0.98306153</a:t>
                      </a:r>
                    </a:p>
                  </a:txBody>
                  <a:tcPr marL="9525" marR="9525" marT="9525" marB="0" anchor="b"/>
                </a:tc>
                <a:tc>
                  <a:txBody>
                    <a:bodyPr/>
                    <a:lstStyle/>
                    <a:p>
                      <a:pPr algn="ctr" fontAlgn="b"/>
                      <a:r>
                        <a:rPr lang="en-GB" sz="1200" b="0" i="0" u="none" strike="noStrike" dirty="0">
                          <a:solidFill>
                            <a:srgbClr val="000000"/>
                          </a:solidFill>
                          <a:effectLst/>
                          <a:highlight>
                            <a:srgbClr val="00FF00"/>
                          </a:highlight>
                          <a:latin typeface="Calibri" panose="020F0502020204030204" pitchFamily="34" charset="0"/>
                        </a:rPr>
                        <a:t>0.988157</a:t>
                      </a:r>
                    </a:p>
                  </a:txBody>
                  <a:tcPr marL="9525" marR="9525" marT="9525" marB="0" anchor="b"/>
                </a:tc>
                <a:tc>
                  <a:txBody>
                    <a:bodyPr/>
                    <a:lstStyle/>
                    <a:p>
                      <a:pPr algn="ctr" fontAlgn="b"/>
                      <a:r>
                        <a:rPr lang="en-GB" sz="1200" b="0" i="0" u="none" strike="noStrike">
                          <a:solidFill>
                            <a:srgbClr val="000000"/>
                          </a:solidFill>
                          <a:effectLst/>
                          <a:latin typeface="Calibri" panose="020F0502020204030204" pitchFamily="34" charset="0"/>
                        </a:rPr>
                        <a:t>0.98945397</a:t>
                      </a:r>
                    </a:p>
                  </a:txBody>
                  <a:tcPr marL="9525" marR="9525" marT="9525" marB="0" anchor="b"/>
                </a:tc>
                <a:tc>
                  <a:txBody>
                    <a:bodyPr/>
                    <a:lstStyle/>
                    <a:p>
                      <a:pPr algn="ctr" fontAlgn="b"/>
                      <a:r>
                        <a:rPr lang="en-GB" sz="1200" b="0" i="0" u="none" strike="noStrike" dirty="0">
                          <a:solidFill>
                            <a:srgbClr val="000000"/>
                          </a:solidFill>
                          <a:effectLst/>
                          <a:latin typeface="Calibri" panose="020F0502020204030204" pitchFamily="34" charset="0"/>
                        </a:rPr>
                        <a:t>0.98757396</a:t>
                      </a:r>
                    </a:p>
                  </a:txBody>
                  <a:tcPr marL="9525" marR="9525" marT="9525" marB="0" anchor="b"/>
                </a:tc>
                <a:extLst>
                  <a:ext uri="{0D108BD9-81ED-4DB2-BD59-A6C34878D82A}">
                    <a16:rowId xmlns:a16="http://schemas.microsoft.com/office/drawing/2014/main" val="1862536822"/>
                  </a:ext>
                </a:extLst>
              </a:tr>
            </a:tbl>
          </a:graphicData>
        </a:graphic>
      </p:graphicFrame>
      <p:pic>
        <p:nvPicPr>
          <p:cNvPr id="7" name="Picture 6">
            <a:extLst>
              <a:ext uri="{FF2B5EF4-FFF2-40B4-BE49-F238E27FC236}">
                <a16:creationId xmlns:a16="http://schemas.microsoft.com/office/drawing/2014/main" id="{DD48BFC3-C84E-1F48-A5A4-1999633F4E54}"/>
              </a:ext>
            </a:extLst>
          </p:cNvPr>
          <p:cNvPicPr>
            <a:picLocks noChangeAspect="1"/>
          </p:cNvPicPr>
          <p:nvPr/>
        </p:nvPicPr>
        <p:blipFill rotWithShape="1">
          <a:blip r:embed="rId3"/>
          <a:srcRect l="11177" t="9104" b="10044"/>
          <a:stretch/>
        </p:blipFill>
        <p:spPr>
          <a:xfrm>
            <a:off x="7105650" y="2590800"/>
            <a:ext cx="4222256" cy="3843302"/>
          </a:xfrm>
          <a:prstGeom prst="rect">
            <a:avLst/>
          </a:prstGeom>
        </p:spPr>
      </p:pic>
      <p:sp>
        <p:nvSpPr>
          <p:cNvPr id="6" name="Content Placeholder 3">
            <a:extLst>
              <a:ext uri="{FF2B5EF4-FFF2-40B4-BE49-F238E27FC236}">
                <a16:creationId xmlns:a16="http://schemas.microsoft.com/office/drawing/2014/main" id="{E7DB54F8-6D55-5647-A40E-1A7769A8DB2B}"/>
              </a:ext>
            </a:extLst>
          </p:cNvPr>
          <p:cNvSpPr txBox="1">
            <a:spLocks/>
          </p:cNvSpPr>
          <p:nvPr/>
        </p:nvSpPr>
        <p:spPr>
          <a:xfrm>
            <a:off x="6717233" y="1316915"/>
            <a:ext cx="4753548" cy="15107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Scale?, but values are all from 1-6 except for length</a:t>
            </a:r>
          </a:p>
          <a:p>
            <a:r>
              <a:rPr lang="en-US" sz="2400" dirty="0"/>
              <a:t>Remove features highly correlating?</a:t>
            </a:r>
          </a:p>
        </p:txBody>
      </p:sp>
      <p:sp>
        <p:nvSpPr>
          <p:cNvPr id="9" name="Content Placeholder 3">
            <a:extLst>
              <a:ext uri="{FF2B5EF4-FFF2-40B4-BE49-F238E27FC236}">
                <a16:creationId xmlns:a16="http://schemas.microsoft.com/office/drawing/2014/main" id="{B7FC29EE-D30E-7D4C-9929-B45D31A6B840}"/>
              </a:ext>
            </a:extLst>
          </p:cNvPr>
          <p:cNvSpPr txBox="1">
            <a:spLocks/>
          </p:cNvSpPr>
          <p:nvPr/>
        </p:nvSpPr>
        <p:spPr>
          <a:xfrm>
            <a:off x="8494218" y="6434102"/>
            <a:ext cx="2833688" cy="3969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wo length, </a:t>
            </a:r>
            <a:r>
              <a:rPr lang="en-US" sz="2000" dirty="0" err="1"/>
              <a:t>traindataFr</a:t>
            </a:r>
            <a:r>
              <a:rPr lang="en-US" sz="2000" dirty="0"/>
              <a:t>=0.8</a:t>
            </a:r>
          </a:p>
        </p:txBody>
      </p:sp>
    </p:spTree>
    <p:extLst>
      <p:ext uri="{BB962C8B-B14F-4D97-AF65-F5344CB8AC3E}">
        <p14:creationId xmlns:p14="http://schemas.microsoft.com/office/powerpoint/2010/main" val="59501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6D1085-D530-D54D-B2AF-8DCA25FA422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GBM</a:t>
            </a:r>
          </a:p>
        </p:txBody>
      </p:sp>
      <p:graphicFrame>
        <p:nvGraphicFramePr>
          <p:cNvPr id="5" name="Table 4">
            <a:extLst>
              <a:ext uri="{FF2B5EF4-FFF2-40B4-BE49-F238E27FC236}">
                <a16:creationId xmlns:a16="http://schemas.microsoft.com/office/drawing/2014/main" id="{96AEBBAA-49B0-DA45-8A3B-ED9630233972}"/>
              </a:ext>
            </a:extLst>
          </p:cNvPr>
          <p:cNvGraphicFramePr>
            <a:graphicFrameLocks noGrp="1"/>
          </p:cNvGraphicFramePr>
          <p:nvPr/>
        </p:nvGraphicFramePr>
        <p:xfrm>
          <a:off x="550863" y="1483519"/>
          <a:ext cx="4953000" cy="1219200"/>
        </p:xfrm>
        <a:graphic>
          <a:graphicData uri="http://schemas.openxmlformats.org/drawingml/2006/table">
            <a:tbl>
              <a:tblPr/>
              <a:tblGrid>
                <a:gridCol w="825500">
                  <a:extLst>
                    <a:ext uri="{9D8B030D-6E8A-4147-A177-3AD203B41FA5}">
                      <a16:colId xmlns:a16="http://schemas.microsoft.com/office/drawing/2014/main" val="2658694839"/>
                    </a:ext>
                  </a:extLst>
                </a:gridCol>
                <a:gridCol w="825500">
                  <a:extLst>
                    <a:ext uri="{9D8B030D-6E8A-4147-A177-3AD203B41FA5}">
                      <a16:colId xmlns:a16="http://schemas.microsoft.com/office/drawing/2014/main" val="1483229858"/>
                    </a:ext>
                  </a:extLst>
                </a:gridCol>
                <a:gridCol w="825500">
                  <a:extLst>
                    <a:ext uri="{9D8B030D-6E8A-4147-A177-3AD203B41FA5}">
                      <a16:colId xmlns:a16="http://schemas.microsoft.com/office/drawing/2014/main" val="2819801187"/>
                    </a:ext>
                  </a:extLst>
                </a:gridCol>
                <a:gridCol w="825500">
                  <a:extLst>
                    <a:ext uri="{9D8B030D-6E8A-4147-A177-3AD203B41FA5}">
                      <a16:colId xmlns:a16="http://schemas.microsoft.com/office/drawing/2014/main" val="1692270189"/>
                    </a:ext>
                  </a:extLst>
                </a:gridCol>
                <a:gridCol w="825500">
                  <a:extLst>
                    <a:ext uri="{9D8B030D-6E8A-4147-A177-3AD203B41FA5}">
                      <a16:colId xmlns:a16="http://schemas.microsoft.com/office/drawing/2014/main" val="4288125280"/>
                    </a:ext>
                  </a:extLst>
                </a:gridCol>
                <a:gridCol w="825500">
                  <a:extLst>
                    <a:ext uri="{9D8B030D-6E8A-4147-A177-3AD203B41FA5}">
                      <a16:colId xmlns:a16="http://schemas.microsoft.com/office/drawing/2014/main" val="345777394"/>
                    </a:ext>
                  </a:extLst>
                </a:gridCol>
              </a:tblGrid>
              <a:tr h="203200">
                <a:tc>
                  <a:txBody>
                    <a:bodyPr/>
                    <a:lstStyle/>
                    <a:p>
                      <a:pPr algn="ctr" fontAlgn="b"/>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313416"/>
                  </a:ext>
                </a:extLst>
              </a:tr>
              <a:tr h="203200">
                <a:tc>
                  <a:txBody>
                    <a:bodyPr/>
                    <a:lstStyle/>
                    <a:p>
                      <a:pPr algn="ctr" fontAlgn="b"/>
                      <a:r>
                        <a:rPr lang="en-GB" sz="1200" b="1" i="0" u="none" strike="noStrike" dirty="0">
                          <a:solidFill>
                            <a:srgbClr val="000000"/>
                          </a:solidFill>
                          <a:effectLst/>
                          <a:latin typeface="Calibri" panose="020F0502020204030204" pitchFamily="34" charset="0"/>
                        </a:rPr>
                        <a:t>C1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498321"/>
                  </a:ext>
                </a:extLst>
              </a:tr>
              <a:tr h="203200">
                <a:tc>
                  <a:txBody>
                    <a:bodyPr/>
                    <a:lstStyle/>
                    <a:p>
                      <a:pPr algn="ctr" fontAlgn="b"/>
                      <a:r>
                        <a:rPr lang="en-GB" sz="1200" b="1" i="0" u="none" strike="noStrike" dirty="0">
                          <a:solidFill>
                            <a:srgbClr val="000000"/>
                          </a:solidFill>
                          <a:effectLst/>
                          <a:latin typeface="Calibri" panose="020F0502020204030204" pitchFamily="34" charset="0"/>
                        </a:rPr>
                        <a:t>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0.81166336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1.03376476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0.27545757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0.42218346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0.42205094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066968"/>
                  </a:ext>
                </a:extLst>
              </a:tr>
              <a:tr h="203200">
                <a:tc>
                  <a:txBody>
                    <a:bodyPr/>
                    <a:lstStyle/>
                    <a:p>
                      <a:pPr algn="ctr" fontAlgn="b"/>
                      <a:r>
                        <a:rPr lang="en-GB" sz="1200" b="1" i="0" u="none" strike="noStrike" dirty="0">
                          <a:solidFill>
                            <a:srgbClr val="000000"/>
                          </a:solidFill>
                          <a:effectLst/>
                          <a:latin typeface="Calibri" panose="020F0502020204030204" pitchFamily="34" charset="0"/>
                        </a:rPr>
                        <a:t>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0.60899721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0.26448701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0.25033577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0.1331307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0.05506369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334731"/>
                  </a:ext>
                </a:extLst>
              </a:tr>
              <a:tr h="203200">
                <a:tc>
                  <a:txBody>
                    <a:bodyPr/>
                    <a:lstStyle/>
                    <a:p>
                      <a:pPr algn="ctr" fontAlgn="b"/>
                      <a:r>
                        <a:rPr lang="en-GB" sz="1200" b="1" i="0" u="none" strike="noStrike" dirty="0">
                          <a:solidFill>
                            <a:srgbClr val="000000"/>
                          </a:solidFill>
                          <a:effectLst/>
                          <a:latin typeface="Calibri" panose="020F0502020204030204" pitchFamily="34" charset="0"/>
                        </a:rPr>
                        <a:t>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259885"/>
                  </a:ext>
                </a:extLst>
              </a:tr>
              <a:tr h="203200">
                <a:tc>
                  <a:txBody>
                    <a:bodyPr/>
                    <a:lstStyle/>
                    <a:p>
                      <a:pPr algn="ctr" fontAlgn="b"/>
                      <a:r>
                        <a:rPr lang="en-GB" sz="1200" b="1" i="0" u="none" strike="noStrike" dirty="0" err="1">
                          <a:solidFill>
                            <a:srgbClr val="000000"/>
                          </a:solidFill>
                          <a:effectLst/>
                          <a:latin typeface="Calibri" panose="020F0502020204030204" pitchFamily="34" charset="0"/>
                        </a:rPr>
                        <a:t>PearCoef</a:t>
                      </a:r>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0.98059659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0.97658346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0.98285746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0.98419719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0.98387162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009782"/>
                  </a:ext>
                </a:extLst>
              </a:tr>
            </a:tbl>
          </a:graphicData>
        </a:graphic>
      </p:graphicFrame>
      <p:graphicFrame>
        <p:nvGraphicFramePr>
          <p:cNvPr id="6" name="Table 5">
            <a:extLst>
              <a:ext uri="{FF2B5EF4-FFF2-40B4-BE49-F238E27FC236}">
                <a16:creationId xmlns:a16="http://schemas.microsoft.com/office/drawing/2014/main" id="{056014E7-8028-E94B-8A84-A10DFE24559D}"/>
              </a:ext>
            </a:extLst>
          </p:cNvPr>
          <p:cNvGraphicFramePr>
            <a:graphicFrameLocks noGrp="1"/>
          </p:cNvGraphicFramePr>
          <p:nvPr/>
        </p:nvGraphicFramePr>
        <p:xfrm>
          <a:off x="550863" y="3429000"/>
          <a:ext cx="4953000" cy="1422400"/>
        </p:xfrm>
        <a:graphic>
          <a:graphicData uri="http://schemas.openxmlformats.org/drawingml/2006/table">
            <a:tbl>
              <a:tblPr/>
              <a:tblGrid>
                <a:gridCol w="825500">
                  <a:extLst>
                    <a:ext uri="{9D8B030D-6E8A-4147-A177-3AD203B41FA5}">
                      <a16:colId xmlns:a16="http://schemas.microsoft.com/office/drawing/2014/main" val="534551374"/>
                    </a:ext>
                  </a:extLst>
                </a:gridCol>
                <a:gridCol w="825500">
                  <a:extLst>
                    <a:ext uri="{9D8B030D-6E8A-4147-A177-3AD203B41FA5}">
                      <a16:colId xmlns:a16="http://schemas.microsoft.com/office/drawing/2014/main" val="1356585835"/>
                    </a:ext>
                  </a:extLst>
                </a:gridCol>
                <a:gridCol w="825500">
                  <a:extLst>
                    <a:ext uri="{9D8B030D-6E8A-4147-A177-3AD203B41FA5}">
                      <a16:colId xmlns:a16="http://schemas.microsoft.com/office/drawing/2014/main" val="540500296"/>
                    </a:ext>
                  </a:extLst>
                </a:gridCol>
                <a:gridCol w="825500">
                  <a:extLst>
                    <a:ext uri="{9D8B030D-6E8A-4147-A177-3AD203B41FA5}">
                      <a16:colId xmlns:a16="http://schemas.microsoft.com/office/drawing/2014/main" val="1232759474"/>
                    </a:ext>
                  </a:extLst>
                </a:gridCol>
                <a:gridCol w="825500">
                  <a:extLst>
                    <a:ext uri="{9D8B030D-6E8A-4147-A177-3AD203B41FA5}">
                      <a16:colId xmlns:a16="http://schemas.microsoft.com/office/drawing/2014/main" val="705353609"/>
                    </a:ext>
                  </a:extLst>
                </a:gridCol>
                <a:gridCol w="825500">
                  <a:extLst>
                    <a:ext uri="{9D8B030D-6E8A-4147-A177-3AD203B41FA5}">
                      <a16:colId xmlns:a16="http://schemas.microsoft.com/office/drawing/2014/main" val="1788157076"/>
                    </a:ext>
                  </a:extLst>
                </a:gridCol>
              </a:tblGrid>
              <a:tr h="203200">
                <a:tc>
                  <a:txBody>
                    <a:bodyPr/>
                    <a:lstStyle/>
                    <a:p>
                      <a:pPr algn="ctr" fontAlgn="b"/>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alibri" panose="020F050202020403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741667"/>
                  </a:ext>
                </a:extLst>
              </a:tr>
              <a:tr h="203200">
                <a:tc>
                  <a:txBody>
                    <a:bodyPr/>
                    <a:lstStyle/>
                    <a:p>
                      <a:pPr algn="ctr" fontAlgn="b"/>
                      <a:r>
                        <a:rPr lang="en-GB" sz="1200" b="1" i="0" u="none" strike="noStrike" dirty="0">
                          <a:solidFill>
                            <a:srgbClr val="000000"/>
                          </a:solidFill>
                          <a:effectLst/>
                          <a:latin typeface="Calibri" panose="020F0502020204030204" pitchFamily="34" charset="0"/>
                        </a:rPr>
                        <a:t>C1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572674"/>
                  </a:ext>
                </a:extLst>
              </a:tr>
              <a:tr h="203200">
                <a:tc>
                  <a:txBody>
                    <a:bodyPr/>
                    <a:lstStyle/>
                    <a:p>
                      <a:pPr algn="ctr" fontAlgn="b"/>
                      <a:r>
                        <a:rPr lang="en-GB" sz="1200" b="1" i="0" u="none" strike="noStrike" dirty="0">
                          <a:solidFill>
                            <a:srgbClr val="000000"/>
                          </a:solidFill>
                          <a:effectLst/>
                          <a:latin typeface="Calibri" panose="020F0502020204030204" pitchFamily="34" charset="0"/>
                        </a:rPr>
                        <a:t>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1.03631072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1.53779422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0.78258151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0.7379681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0.72228769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386136"/>
                  </a:ext>
                </a:extLst>
              </a:tr>
              <a:tr h="203200">
                <a:tc>
                  <a:txBody>
                    <a:bodyPr/>
                    <a:lstStyle/>
                    <a:p>
                      <a:pPr algn="ctr" fontAlgn="b"/>
                      <a:r>
                        <a:rPr lang="en-GB" sz="1200" b="1" i="0" u="none" strike="noStrike" dirty="0">
                          <a:solidFill>
                            <a:srgbClr val="000000"/>
                          </a:solidFill>
                          <a:effectLst/>
                          <a:latin typeface="Calibri" panose="020F0502020204030204" pitchFamily="34" charset="0"/>
                        </a:rPr>
                        <a:t>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0.9775936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0.59456169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0.71421295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0.55005012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0.30336561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567852"/>
                  </a:ext>
                </a:extLst>
              </a:tr>
              <a:tr h="203200">
                <a:tc>
                  <a:txBody>
                    <a:bodyPr/>
                    <a:lstStyle/>
                    <a:p>
                      <a:pPr algn="ctr" fontAlgn="b"/>
                      <a:r>
                        <a:rPr lang="en-GB" sz="1200" b="1" i="0" u="none" strike="noStrike" dirty="0">
                          <a:solidFill>
                            <a:srgbClr val="000000"/>
                          </a:solidFill>
                          <a:effectLst/>
                          <a:latin typeface="Calibri" panose="020F0502020204030204" pitchFamily="34" charset="0"/>
                        </a:rPr>
                        <a:t>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0.17099777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0.45565074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0.59833316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0.30841769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0.15309723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87406"/>
                  </a:ext>
                </a:extLst>
              </a:tr>
              <a:tr h="203200">
                <a:tc>
                  <a:txBody>
                    <a:bodyPr/>
                    <a:lstStyle/>
                    <a:p>
                      <a:pPr algn="ctr" fontAlgn="b"/>
                      <a:r>
                        <a:rPr lang="en-GB" sz="1200" b="1" i="0" u="none" strike="noStrike" dirty="0">
                          <a:solidFill>
                            <a:srgbClr val="000000"/>
                          </a:solidFill>
                          <a:effectLst/>
                          <a:latin typeface="Calibri" panose="020F0502020204030204" pitchFamily="34" charset="0"/>
                        </a:rPr>
                        <a:t>length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5825632"/>
                  </a:ext>
                </a:extLst>
              </a:tr>
              <a:tr h="203200">
                <a:tc>
                  <a:txBody>
                    <a:bodyPr/>
                    <a:lstStyle/>
                    <a:p>
                      <a:pPr algn="ctr" fontAlgn="b"/>
                      <a:r>
                        <a:rPr lang="en-GB" sz="1200" b="1" i="0" u="none" strike="noStrike" dirty="0" err="1">
                          <a:solidFill>
                            <a:srgbClr val="000000"/>
                          </a:solidFill>
                          <a:effectLst/>
                          <a:latin typeface="Calibri" panose="020F0502020204030204" pitchFamily="34" charset="0"/>
                        </a:rPr>
                        <a:t>PearCoef</a:t>
                      </a:r>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0.98311438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0.98306153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0.988157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alibri" panose="020F0502020204030204" pitchFamily="34" charset="0"/>
                        </a:rPr>
                        <a:t>0.98945397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0.98757396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2501986"/>
                  </a:ext>
                </a:extLst>
              </a:tr>
            </a:tbl>
          </a:graphicData>
        </a:graphic>
      </p:graphicFrame>
      <p:graphicFrame>
        <p:nvGraphicFramePr>
          <p:cNvPr id="7" name="Table 6">
            <a:extLst>
              <a:ext uri="{FF2B5EF4-FFF2-40B4-BE49-F238E27FC236}">
                <a16:creationId xmlns:a16="http://schemas.microsoft.com/office/drawing/2014/main" id="{3BC37CD3-FD4B-3042-A812-101BEB373BE9}"/>
              </a:ext>
            </a:extLst>
          </p:cNvPr>
          <p:cNvGraphicFramePr>
            <a:graphicFrameLocks noGrp="1"/>
          </p:cNvGraphicFramePr>
          <p:nvPr/>
        </p:nvGraphicFramePr>
        <p:xfrm>
          <a:off x="5967412" y="1483519"/>
          <a:ext cx="5943600" cy="1219200"/>
        </p:xfrm>
        <a:graphic>
          <a:graphicData uri="http://schemas.openxmlformats.org/drawingml/2006/table">
            <a:tbl>
              <a:tblPr/>
              <a:tblGrid>
                <a:gridCol w="990600">
                  <a:extLst>
                    <a:ext uri="{9D8B030D-6E8A-4147-A177-3AD203B41FA5}">
                      <a16:colId xmlns:a16="http://schemas.microsoft.com/office/drawing/2014/main" val="1538550117"/>
                    </a:ext>
                  </a:extLst>
                </a:gridCol>
                <a:gridCol w="990600">
                  <a:extLst>
                    <a:ext uri="{9D8B030D-6E8A-4147-A177-3AD203B41FA5}">
                      <a16:colId xmlns:a16="http://schemas.microsoft.com/office/drawing/2014/main" val="2716869638"/>
                    </a:ext>
                  </a:extLst>
                </a:gridCol>
                <a:gridCol w="990600">
                  <a:extLst>
                    <a:ext uri="{9D8B030D-6E8A-4147-A177-3AD203B41FA5}">
                      <a16:colId xmlns:a16="http://schemas.microsoft.com/office/drawing/2014/main" val="4212420875"/>
                    </a:ext>
                  </a:extLst>
                </a:gridCol>
                <a:gridCol w="990600">
                  <a:extLst>
                    <a:ext uri="{9D8B030D-6E8A-4147-A177-3AD203B41FA5}">
                      <a16:colId xmlns:a16="http://schemas.microsoft.com/office/drawing/2014/main" val="1965222920"/>
                    </a:ext>
                  </a:extLst>
                </a:gridCol>
                <a:gridCol w="990600">
                  <a:extLst>
                    <a:ext uri="{9D8B030D-6E8A-4147-A177-3AD203B41FA5}">
                      <a16:colId xmlns:a16="http://schemas.microsoft.com/office/drawing/2014/main" val="3613393668"/>
                    </a:ext>
                  </a:extLst>
                </a:gridCol>
                <a:gridCol w="990600">
                  <a:extLst>
                    <a:ext uri="{9D8B030D-6E8A-4147-A177-3AD203B41FA5}">
                      <a16:colId xmlns:a16="http://schemas.microsoft.com/office/drawing/2014/main" val="3486824290"/>
                    </a:ext>
                  </a:extLst>
                </a:gridCol>
              </a:tblGrid>
              <a:tr h="243840">
                <a:tc>
                  <a:txBody>
                    <a:bodyPr/>
                    <a:lstStyle/>
                    <a:p>
                      <a:pPr algn="ctr" fontAlgn="b"/>
                      <a:endParaRPr lang="en-GB" sz="1400" b="1" i="0" u="none" strike="noStrike" dirty="0">
                        <a:solidFill>
                          <a:srgbClr val="000000"/>
                        </a:solidFill>
                        <a:effectLst/>
                        <a:latin typeface="Calibri" panose="020F0502020204030204" pitchFamily="34" charset="0"/>
                      </a:endParaRP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0.5</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0.6</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0.7</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0.8</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0.9</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9124721"/>
                  </a:ext>
                </a:extLst>
              </a:tr>
              <a:tr h="243840">
                <a:tc>
                  <a:txBody>
                    <a:bodyPr/>
                    <a:lstStyle/>
                    <a:p>
                      <a:pPr algn="ctr" fontAlgn="b"/>
                      <a:r>
                        <a:rPr lang="en-GB" sz="1400" b="1" i="0" u="none" strike="noStrike" dirty="0">
                          <a:solidFill>
                            <a:srgbClr val="000000"/>
                          </a:solidFill>
                          <a:effectLst/>
                          <a:latin typeface="Calibri" panose="020F0502020204030204" pitchFamily="34" charset="0"/>
                        </a:rPr>
                        <a:t>T2</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100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36522"/>
                  </a:ext>
                </a:extLst>
              </a:tr>
              <a:tr h="243840">
                <a:tc>
                  <a:txBody>
                    <a:bodyPr/>
                    <a:lstStyle/>
                    <a:p>
                      <a:pPr algn="ctr" fontAlgn="b"/>
                      <a:r>
                        <a:rPr lang="en-GB" sz="1400" b="1" i="0" u="none" strike="noStrike" dirty="0">
                          <a:solidFill>
                            <a:srgbClr val="000000"/>
                          </a:solidFill>
                          <a:effectLst/>
                          <a:latin typeface="Calibri" panose="020F0502020204030204" pitchFamily="34" charset="0"/>
                        </a:rPr>
                        <a:t>T6</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82.6176573</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68.7001249</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20.7016304</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88.585017</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89.0029749</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83816"/>
                  </a:ext>
                </a:extLst>
              </a:tr>
              <a:tr h="243840">
                <a:tc>
                  <a:txBody>
                    <a:bodyPr/>
                    <a:lstStyle/>
                    <a:p>
                      <a:pPr algn="ctr" fontAlgn="b"/>
                      <a:r>
                        <a:rPr lang="en-GB" sz="1400" b="1" i="0" u="none" strike="noStrike" dirty="0">
                          <a:solidFill>
                            <a:srgbClr val="000000"/>
                          </a:solidFill>
                          <a:effectLst/>
                          <a:latin typeface="Calibri" panose="020F0502020204030204" pitchFamily="34" charset="0"/>
                        </a:rPr>
                        <a:t>T4</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609820"/>
                  </a:ext>
                </a:extLst>
              </a:tr>
              <a:tr h="243840">
                <a:tc>
                  <a:txBody>
                    <a:bodyPr/>
                    <a:lstStyle/>
                    <a:p>
                      <a:pPr algn="ctr" fontAlgn="b"/>
                      <a:r>
                        <a:rPr lang="en-GB" sz="1400" b="1" i="0" u="none" strike="noStrike" dirty="0" err="1">
                          <a:solidFill>
                            <a:srgbClr val="000000"/>
                          </a:solidFill>
                          <a:effectLst/>
                          <a:latin typeface="Calibri" panose="020F0502020204030204" pitchFamily="34" charset="0"/>
                        </a:rPr>
                        <a:t>PearCoef</a:t>
                      </a:r>
                      <a:endParaRPr lang="en-GB" sz="1400" b="1" i="0" u="none" strike="noStrike" dirty="0">
                        <a:solidFill>
                          <a:srgbClr val="000000"/>
                        </a:solidFill>
                        <a:effectLst/>
                        <a:latin typeface="Calibri" panose="020F0502020204030204" pitchFamily="34" charset="0"/>
                      </a:endParaRP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FF5865"/>
                          </a:highlight>
                          <a:latin typeface="Calibri" panose="020F0502020204030204" pitchFamily="34" charset="0"/>
                        </a:rPr>
                        <a:t>-0.3246072</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FF5865"/>
                          </a:highlight>
                          <a:latin typeface="Calibri" panose="020F0502020204030204" pitchFamily="34" charset="0"/>
                        </a:rPr>
                        <a:t>-0.3850152</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FF5865"/>
                          </a:highlight>
                          <a:latin typeface="Calibri" panose="020F0502020204030204" pitchFamily="34" charset="0"/>
                        </a:rPr>
                        <a:t>-0.4533932</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FF5865"/>
                          </a:highlight>
                          <a:latin typeface="Calibri" panose="020F0502020204030204" pitchFamily="34" charset="0"/>
                        </a:rPr>
                        <a:t>-0.4855427</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FF5865"/>
                          </a:highlight>
                          <a:latin typeface="Calibri" panose="020F0502020204030204" pitchFamily="34" charset="0"/>
                        </a:rPr>
                        <a:t>-0.6856946</a:t>
                      </a:r>
                    </a:p>
                  </a:txBody>
                  <a:tcPr marL="11430" marR="11430" marT="114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03815"/>
                  </a:ext>
                </a:extLst>
              </a:tr>
            </a:tbl>
          </a:graphicData>
        </a:graphic>
      </p:graphicFrame>
      <p:graphicFrame>
        <p:nvGraphicFramePr>
          <p:cNvPr id="8" name="Table 7">
            <a:extLst>
              <a:ext uri="{FF2B5EF4-FFF2-40B4-BE49-F238E27FC236}">
                <a16:creationId xmlns:a16="http://schemas.microsoft.com/office/drawing/2014/main" id="{95B9A4DD-4492-FB46-B119-FAB697D23322}"/>
              </a:ext>
            </a:extLst>
          </p:cNvPr>
          <p:cNvGraphicFramePr>
            <a:graphicFrameLocks noGrp="1"/>
          </p:cNvGraphicFramePr>
          <p:nvPr/>
        </p:nvGraphicFramePr>
        <p:xfrm>
          <a:off x="5967411" y="3446908"/>
          <a:ext cx="5943600" cy="1404492"/>
        </p:xfrm>
        <a:graphic>
          <a:graphicData uri="http://schemas.openxmlformats.org/drawingml/2006/table">
            <a:tbl>
              <a:tblPr/>
              <a:tblGrid>
                <a:gridCol w="990600">
                  <a:extLst>
                    <a:ext uri="{9D8B030D-6E8A-4147-A177-3AD203B41FA5}">
                      <a16:colId xmlns:a16="http://schemas.microsoft.com/office/drawing/2014/main" val="2960995820"/>
                    </a:ext>
                  </a:extLst>
                </a:gridCol>
                <a:gridCol w="990600">
                  <a:extLst>
                    <a:ext uri="{9D8B030D-6E8A-4147-A177-3AD203B41FA5}">
                      <a16:colId xmlns:a16="http://schemas.microsoft.com/office/drawing/2014/main" val="255919937"/>
                    </a:ext>
                  </a:extLst>
                </a:gridCol>
                <a:gridCol w="990600">
                  <a:extLst>
                    <a:ext uri="{9D8B030D-6E8A-4147-A177-3AD203B41FA5}">
                      <a16:colId xmlns:a16="http://schemas.microsoft.com/office/drawing/2014/main" val="512374204"/>
                    </a:ext>
                  </a:extLst>
                </a:gridCol>
                <a:gridCol w="990600">
                  <a:extLst>
                    <a:ext uri="{9D8B030D-6E8A-4147-A177-3AD203B41FA5}">
                      <a16:colId xmlns:a16="http://schemas.microsoft.com/office/drawing/2014/main" val="1348650402"/>
                    </a:ext>
                  </a:extLst>
                </a:gridCol>
                <a:gridCol w="990600">
                  <a:extLst>
                    <a:ext uri="{9D8B030D-6E8A-4147-A177-3AD203B41FA5}">
                      <a16:colId xmlns:a16="http://schemas.microsoft.com/office/drawing/2014/main" val="4219186641"/>
                    </a:ext>
                  </a:extLst>
                </a:gridCol>
                <a:gridCol w="990600">
                  <a:extLst>
                    <a:ext uri="{9D8B030D-6E8A-4147-A177-3AD203B41FA5}">
                      <a16:colId xmlns:a16="http://schemas.microsoft.com/office/drawing/2014/main" val="1915121266"/>
                    </a:ext>
                  </a:extLst>
                </a:gridCol>
              </a:tblGrid>
              <a:tr h="234082">
                <a:tc>
                  <a:txBody>
                    <a:bodyPr/>
                    <a:lstStyle/>
                    <a:p>
                      <a:pPr algn="ctr" fontAlgn="b"/>
                      <a:endParaRPr lang="en-GB" sz="1400" b="1" i="0" u="none" strike="noStrike" dirty="0">
                        <a:solidFill>
                          <a:srgbClr val="000000"/>
                        </a:solidFill>
                        <a:effectLst/>
                        <a:latin typeface="Calibri" panose="020F0502020204030204" pitchFamily="34" charset="0"/>
                      </a:endParaRP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0.5</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0.6</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0.7</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0.8</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0.9</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484105"/>
                  </a:ext>
                </a:extLst>
              </a:tr>
              <a:tr h="234082">
                <a:tc>
                  <a:txBody>
                    <a:bodyPr/>
                    <a:lstStyle/>
                    <a:p>
                      <a:pPr algn="ctr" fontAlgn="b"/>
                      <a:r>
                        <a:rPr lang="en-GB" sz="1400" b="1" i="0" u="none" strike="noStrike" dirty="0">
                          <a:solidFill>
                            <a:srgbClr val="000000"/>
                          </a:solidFill>
                          <a:effectLst/>
                          <a:latin typeface="Calibri" panose="020F0502020204030204" pitchFamily="34" charset="0"/>
                        </a:rPr>
                        <a:t>length</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874038"/>
                  </a:ext>
                </a:extLst>
              </a:tr>
              <a:tr h="234082">
                <a:tc>
                  <a:txBody>
                    <a:bodyPr/>
                    <a:lstStyle/>
                    <a:p>
                      <a:pPr algn="ctr" fontAlgn="b"/>
                      <a:r>
                        <a:rPr lang="en-GB" sz="1400" b="1" i="0" u="none" strike="noStrike" dirty="0">
                          <a:solidFill>
                            <a:srgbClr val="000000"/>
                          </a:solidFill>
                          <a:effectLst/>
                          <a:latin typeface="Calibri" panose="020F0502020204030204" pitchFamily="34" charset="0"/>
                        </a:rPr>
                        <a:t>T6</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13.7706796</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9.0370729</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10.9619606</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9.49082921</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7.2223678</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865683"/>
                  </a:ext>
                </a:extLst>
              </a:tr>
              <a:tr h="234082">
                <a:tc>
                  <a:txBody>
                    <a:bodyPr/>
                    <a:lstStyle/>
                    <a:p>
                      <a:pPr algn="ctr" fontAlgn="b"/>
                      <a:r>
                        <a:rPr lang="en-GB" sz="1400" b="1" i="0" u="none" strike="noStrike" dirty="0">
                          <a:solidFill>
                            <a:srgbClr val="000000"/>
                          </a:solidFill>
                          <a:effectLst/>
                          <a:latin typeface="Calibri" panose="020F0502020204030204" pitchFamily="34" charset="0"/>
                        </a:rPr>
                        <a:t>T2</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10.9236199</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7.3697096</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6.59986043</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6.07753018</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6.52471227</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889421"/>
                  </a:ext>
                </a:extLst>
              </a:tr>
              <a:tr h="234082">
                <a:tc>
                  <a:txBody>
                    <a:bodyPr/>
                    <a:lstStyle/>
                    <a:p>
                      <a:pPr algn="ctr" fontAlgn="b"/>
                      <a:r>
                        <a:rPr lang="en-GB" sz="1400" b="1" i="0" u="none" strike="noStrike" dirty="0">
                          <a:solidFill>
                            <a:srgbClr val="000000"/>
                          </a:solidFill>
                          <a:effectLst/>
                          <a:latin typeface="Calibri" panose="020F0502020204030204" pitchFamily="34" charset="0"/>
                        </a:rPr>
                        <a:t>T4</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0</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647455"/>
                  </a:ext>
                </a:extLst>
              </a:tr>
              <a:tr h="234082">
                <a:tc>
                  <a:txBody>
                    <a:bodyPr/>
                    <a:lstStyle/>
                    <a:p>
                      <a:pPr algn="ctr" fontAlgn="b"/>
                      <a:r>
                        <a:rPr lang="en-GB" sz="1400" b="1" i="0" u="none" strike="noStrike" dirty="0" err="1">
                          <a:solidFill>
                            <a:srgbClr val="000000"/>
                          </a:solidFill>
                          <a:effectLst/>
                          <a:latin typeface="Calibri" panose="020F0502020204030204" pitchFamily="34" charset="0"/>
                        </a:rPr>
                        <a:t>PearCoef</a:t>
                      </a:r>
                      <a:endParaRPr lang="en-GB" sz="1400" b="1" i="0" u="none" strike="noStrike" dirty="0">
                        <a:solidFill>
                          <a:srgbClr val="000000"/>
                        </a:solidFill>
                        <a:effectLst/>
                        <a:latin typeface="Calibri" panose="020F0502020204030204" pitchFamily="34" charset="0"/>
                      </a:endParaRP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00FF00"/>
                          </a:highlight>
                          <a:latin typeface="Calibri" panose="020F0502020204030204" pitchFamily="34" charset="0"/>
                        </a:rPr>
                        <a:t>0.96402303</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00FF00"/>
                          </a:highlight>
                          <a:latin typeface="Calibri" panose="020F0502020204030204" pitchFamily="34" charset="0"/>
                        </a:rPr>
                        <a:t>0.97411849</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00FF00"/>
                          </a:highlight>
                          <a:latin typeface="Calibri" panose="020F0502020204030204" pitchFamily="34" charset="0"/>
                        </a:rPr>
                        <a:t>0.96409555</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00FF00"/>
                          </a:highlight>
                          <a:latin typeface="Calibri" panose="020F0502020204030204" pitchFamily="34" charset="0"/>
                        </a:rPr>
                        <a:t>0.98079893</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highlight>
                            <a:srgbClr val="00FF00"/>
                          </a:highlight>
                          <a:latin typeface="Calibri" panose="020F0502020204030204" pitchFamily="34" charset="0"/>
                        </a:rPr>
                        <a:t>0.97743439</a:t>
                      </a:r>
                    </a:p>
                  </a:txBody>
                  <a:tcPr marL="11431" marR="11431" marT="114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592080"/>
                  </a:ext>
                </a:extLst>
              </a:tr>
            </a:tbl>
          </a:graphicData>
        </a:graphic>
      </p:graphicFrame>
      <p:sp>
        <p:nvSpPr>
          <p:cNvPr id="9" name="Content Placeholder 3">
            <a:extLst>
              <a:ext uri="{FF2B5EF4-FFF2-40B4-BE49-F238E27FC236}">
                <a16:creationId xmlns:a16="http://schemas.microsoft.com/office/drawing/2014/main" id="{F9E4DBC9-62E7-194A-A2FC-CCD1E76A0641}"/>
              </a:ext>
            </a:extLst>
          </p:cNvPr>
          <p:cNvSpPr txBox="1">
            <a:spLocks/>
          </p:cNvSpPr>
          <p:nvPr/>
        </p:nvSpPr>
        <p:spPr>
          <a:xfrm>
            <a:off x="2074863" y="903996"/>
            <a:ext cx="1905000" cy="396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C1=C3=C5=C7</a:t>
            </a:r>
          </a:p>
        </p:txBody>
      </p:sp>
      <p:sp>
        <p:nvSpPr>
          <p:cNvPr id="10" name="Content Placeholder 3">
            <a:extLst>
              <a:ext uri="{FF2B5EF4-FFF2-40B4-BE49-F238E27FC236}">
                <a16:creationId xmlns:a16="http://schemas.microsoft.com/office/drawing/2014/main" id="{849F5C83-5D84-0A44-B5F7-71C926CDDD76}"/>
              </a:ext>
            </a:extLst>
          </p:cNvPr>
          <p:cNvSpPr txBox="1">
            <a:spLocks/>
          </p:cNvSpPr>
          <p:nvPr/>
        </p:nvSpPr>
        <p:spPr>
          <a:xfrm>
            <a:off x="7986711" y="903996"/>
            <a:ext cx="1905000" cy="396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Cs removed</a:t>
            </a:r>
          </a:p>
        </p:txBody>
      </p:sp>
      <p:sp>
        <p:nvSpPr>
          <p:cNvPr id="11" name="Content Placeholder 3">
            <a:extLst>
              <a:ext uri="{FF2B5EF4-FFF2-40B4-BE49-F238E27FC236}">
                <a16:creationId xmlns:a16="http://schemas.microsoft.com/office/drawing/2014/main" id="{820BEBF5-09BF-AA40-9698-C753478D1329}"/>
              </a:ext>
            </a:extLst>
          </p:cNvPr>
          <p:cNvSpPr txBox="1">
            <a:spLocks/>
          </p:cNvSpPr>
          <p:nvPr/>
        </p:nvSpPr>
        <p:spPr>
          <a:xfrm rot="16200000">
            <a:off x="-600110" y="3950681"/>
            <a:ext cx="1905000" cy="396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with Length</a:t>
            </a:r>
          </a:p>
        </p:txBody>
      </p:sp>
      <p:sp>
        <p:nvSpPr>
          <p:cNvPr id="12" name="Content Placeholder 3">
            <a:extLst>
              <a:ext uri="{FF2B5EF4-FFF2-40B4-BE49-F238E27FC236}">
                <a16:creationId xmlns:a16="http://schemas.microsoft.com/office/drawing/2014/main" id="{4C8D17D1-A496-5B49-85BA-51E85C7134A2}"/>
              </a:ext>
            </a:extLst>
          </p:cNvPr>
          <p:cNvSpPr txBox="1">
            <a:spLocks/>
          </p:cNvSpPr>
          <p:nvPr/>
        </p:nvSpPr>
        <p:spPr>
          <a:xfrm rot="16200000">
            <a:off x="-600110" y="1894645"/>
            <a:ext cx="1905000" cy="396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wo Length</a:t>
            </a:r>
          </a:p>
        </p:txBody>
      </p:sp>
    </p:spTree>
    <p:extLst>
      <p:ext uri="{BB962C8B-B14F-4D97-AF65-F5344CB8AC3E}">
        <p14:creationId xmlns:p14="http://schemas.microsoft.com/office/powerpoint/2010/main" val="322041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Macintosh PowerPoint</Application>
  <PresentationFormat>Widescreen</PresentationFormat>
  <Paragraphs>273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Liezel Tamon</dc:creator>
  <cp:lastModifiedBy>Liezel Tamon</cp:lastModifiedBy>
  <cp:revision>1</cp:revision>
  <dcterms:created xsi:type="dcterms:W3CDTF">2019-11-20T14:01:00Z</dcterms:created>
  <dcterms:modified xsi:type="dcterms:W3CDTF">2019-11-20T14:01:21Z</dcterms:modified>
</cp:coreProperties>
</file>