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E2986FE-5C96-4536-A8FB-810B0555AA1F}" type="datetimeFigureOut">
              <a:rPr lang="en-US" smtClean="0"/>
              <a:t>27-Aug-20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E8BF2-375F-4A87-A66A-F83E8BC4E7F0}"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2986FE-5C96-4536-A8FB-810B0555AA1F}" type="datetimeFigureOut">
              <a:rPr lang="en-US" smtClean="0"/>
              <a:t>27-Aug-20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E8BF2-375F-4A87-A66A-F83E8BC4E7F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2986FE-5C96-4536-A8FB-810B0555AA1F}" type="datetimeFigureOut">
              <a:rPr lang="en-US" smtClean="0"/>
              <a:t>27-Aug-20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E8BF2-375F-4A87-A66A-F83E8BC4E7F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2986FE-5C96-4536-A8FB-810B0555AA1F}" type="datetimeFigureOut">
              <a:rPr lang="en-US" smtClean="0"/>
              <a:t>27-Aug-20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E8BF2-375F-4A87-A66A-F83E8BC4E7F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2986FE-5C96-4536-A8FB-810B0555AA1F}" type="datetimeFigureOut">
              <a:rPr lang="en-US" smtClean="0"/>
              <a:t>27-Aug-20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E8BF2-375F-4A87-A66A-F83E8BC4E7F0}"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E2986FE-5C96-4536-A8FB-810B0555AA1F}" type="datetimeFigureOut">
              <a:rPr lang="en-US" smtClean="0"/>
              <a:t>27-Aug-20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E8BF2-375F-4A87-A66A-F83E8BC4E7F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2986FE-5C96-4536-A8FB-810B0555AA1F}" type="datetimeFigureOut">
              <a:rPr lang="en-US" smtClean="0"/>
              <a:t>27-Aug-20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FE8BF2-375F-4A87-A66A-F83E8BC4E7F0}"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2986FE-5C96-4536-A8FB-810B0555AA1F}" type="datetimeFigureOut">
              <a:rPr lang="en-US" smtClean="0"/>
              <a:t>27-Aug-20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FE8BF2-375F-4A87-A66A-F83E8BC4E7F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986FE-5C96-4536-A8FB-810B0555AA1F}" type="datetimeFigureOut">
              <a:rPr lang="en-US" smtClean="0"/>
              <a:t>27-Aug-20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FE8BF2-375F-4A87-A66A-F83E8BC4E7F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2986FE-5C96-4536-A8FB-810B0555AA1F}" type="datetimeFigureOut">
              <a:rPr lang="en-US" smtClean="0"/>
              <a:t>27-Aug-20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E8BF2-375F-4A87-A66A-F83E8BC4E7F0}"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2986FE-5C96-4536-A8FB-810B0555AA1F}" type="datetimeFigureOut">
              <a:rPr lang="en-US" smtClean="0"/>
              <a:t>27-Aug-20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E8BF2-375F-4A87-A66A-F83E8BC4E7F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CE2986FE-5C96-4536-A8FB-810B0555AA1F}" type="datetimeFigureOut">
              <a:rPr lang="en-US" smtClean="0"/>
              <a:t>27-Aug-20</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8CFE8BF2-375F-4A87-A66A-F83E8BC4E7F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511425"/>
            <a:ext cx="7543800" cy="917575"/>
          </a:xfrm>
        </p:spPr>
        <p:txBody>
          <a:bodyPr/>
          <a:lstStyle/>
          <a:p>
            <a:r>
              <a:rPr lang="en-US" dirty="0" smtClean="0"/>
              <a:t>Machine Learning</a:t>
            </a:r>
            <a:endParaRPr lang="en-US" dirty="0"/>
          </a:p>
        </p:txBody>
      </p:sp>
    </p:spTree>
    <p:extLst>
      <p:ext uri="{BB962C8B-B14F-4D97-AF65-F5344CB8AC3E}">
        <p14:creationId xmlns:p14="http://schemas.microsoft.com/office/powerpoint/2010/main" val="472798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Machine Learning</a:t>
            </a:r>
            <a:endParaRPr lang="en-US" dirty="0"/>
          </a:p>
        </p:txBody>
      </p:sp>
      <p:sp>
        <p:nvSpPr>
          <p:cNvPr id="3" name="Content Placeholder 2"/>
          <p:cNvSpPr>
            <a:spLocks noGrp="1"/>
          </p:cNvSpPr>
          <p:nvPr>
            <p:ph idx="1"/>
          </p:nvPr>
        </p:nvSpPr>
        <p:spPr/>
        <p:txBody>
          <a:bodyPr>
            <a:normAutofit/>
          </a:bodyPr>
          <a:lstStyle/>
          <a:p>
            <a:pPr algn="just"/>
            <a:r>
              <a:rPr lang="en-US" dirty="0">
                <a:latin typeface="Calibri" panose="020F0502020204030204" pitchFamily="34" charset="0"/>
                <a:cs typeface="Calibri" panose="020F0502020204030204" pitchFamily="34" charset="0"/>
              </a:rPr>
              <a:t>The importance of machine learning can be easily understood by its uses cases, Currently, machine learning is used in </a:t>
            </a:r>
            <a:r>
              <a:rPr lang="en-US" b="1" dirty="0">
                <a:latin typeface="Calibri" panose="020F0502020204030204" pitchFamily="34" charset="0"/>
                <a:cs typeface="Calibri" panose="020F0502020204030204" pitchFamily="34" charset="0"/>
              </a:rPr>
              <a:t>self-driving cars</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cyber fraud detection</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face recognition</a:t>
            </a:r>
            <a:r>
              <a:rPr lang="en-US" dirty="0">
                <a:latin typeface="Calibri" panose="020F0502020204030204" pitchFamily="34" charset="0"/>
                <a:cs typeface="Calibri" panose="020F0502020204030204" pitchFamily="34" charset="0"/>
              </a:rPr>
              <a:t>, and </a:t>
            </a:r>
            <a:r>
              <a:rPr lang="en-US" b="1" dirty="0">
                <a:latin typeface="Calibri" panose="020F0502020204030204" pitchFamily="34" charset="0"/>
                <a:cs typeface="Calibri" panose="020F0502020204030204" pitchFamily="34" charset="0"/>
              </a:rPr>
              <a:t>friend suggestion by Facebook</a:t>
            </a:r>
            <a:r>
              <a:rPr lang="en-US" dirty="0">
                <a:latin typeface="Calibri" panose="020F0502020204030204" pitchFamily="34" charset="0"/>
                <a:cs typeface="Calibri" panose="020F0502020204030204" pitchFamily="34" charset="0"/>
              </a:rPr>
              <a:t>, etc. </a:t>
            </a:r>
            <a:endParaRPr lang="en-US" dirty="0" smtClean="0">
              <a:latin typeface="Calibri" panose="020F0502020204030204" pitchFamily="34" charset="0"/>
              <a:cs typeface="Calibri" panose="020F0502020204030204" pitchFamily="34" charset="0"/>
            </a:endParaRPr>
          </a:p>
          <a:p>
            <a:pPr algn="just"/>
            <a:endParaRPr lang="en-US" dirty="0">
              <a:latin typeface="Calibri" panose="020F0502020204030204" pitchFamily="34" charset="0"/>
              <a:cs typeface="Calibri" panose="020F0502020204030204" pitchFamily="34" charset="0"/>
            </a:endParaRPr>
          </a:p>
          <a:p>
            <a:pPr algn="just"/>
            <a:r>
              <a:rPr lang="en-US" dirty="0" smtClean="0">
                <a:latin typeface="Calibri" panose="020F0502020204030204" pitchFamily="34" charset="0"/>
                <a:cs typeface="Calibri" panose="020F0502020204030204" pitchFamily="34" charset="0"/>
              </a:rPr>
              <a:t>Various </a:t>
            </a:r>
            <a:r>
              <a:rPr lang="en-US" dirty="0">
                <a:latin typeface="Calibri" panose="020F0502020204030204" pitchFamily="34" charset="0"/>
                <a:cs typeface="Calibri" panose="020F0502020204030204" pitchFamily="34" charset="0"/>
              </a:rPr>
              <a:t>top companies such as Netflix and Amazon have build machine learning models that are using a vast amount of data to analyze the user interest and recommend product accordingly.</a:t>
            </a:r>
          </a:p>
        </p:txBody>
      </p:sp>
    </p:spTree>
    <p:extLst>
      <p:ext uri="{BB962C8B-B14F-4D97-AF65-F5344CB8AC3E}">
        <p14:creationId xmlns:p14="http://schemas.microsoft.com/office/powerpoint/2010/main" val="559083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a:t>
            </a:r>
            <a:r>
              <a:rPr lang="en-US" dirty="0"/>
              <a:t>of Machine Learning</a:t>
            </a:r>
          </a:p>
        </p:txBody>
      </p:sp>
      <p:sp>
        <p:nvSpPr>
          <p:cNvPr id="3" name="Content Placeholder 2"/>
          <p:cNvSpPr>
            <a:spLocks noGrp="1"/>
          </p:cNvSpPr>
          <p:nvPr>
            <p:ph idx="1"/>
          </p:nvPr>
        </p:nvSpPr>
        <p:spPr/>
        <p:txBody>
          <a:bodyPr>
            <a:normAutofit/>
          </a:bodyPr>
          <a:lstStyle/>
          <a:p>
            <a:r>
              <a:rPr lang="en-US" sz="2400" dirty="0"/>
              <a:t>Rapid increment in the production of </a:t>
            </a:r>
            <a:r>
              <a:rPr lang="en-US" sz="2400" dirty="0" smtClean="0"/>
              <a:t>data</a:t>
            </a:r>
          </a:p>
          <a:p>
            <a:endParaRPr lang="en-US" sz="2400" dirty="0"/>
          </a:p>
          <a:p>
            <a:r>
              <a:rPr lang="en-US" sz="2400" dirty="0"/>
              <a:t>Solving complex problems, which are difficult for a </a:t>
            </a:r>
            <a:r>
              <a:rPr lang="en-US" sz="2400" dirty="0" smtClean="0"/>
              <a:t>human</a:t>
            </a:r>
          </a:p>
          <a:p>
            <a:endParaRPr lang="en-US" sz="2400" dirty="0"/>
          </a:p>
          <a:p>
            <a:r>
              <a:rPr lang="en-US" sz="2400" dirty="0"/>
              <a:t>Decision making in various sector including </a:t>
            </a:r>
            <a:r>
              <a:rPr lang="en-US" sz="2400" dirty="0" smtClean="0"/>
              <a:t>finance</a:t>
            </a:r>
          </a:p>
          <a:p>
            <a:endParaRPr lang="en-US" sz="2400" dirty="0"/>
          </a:p>
          <a:p>
            <a:r>
              <a:rPr lang="en-US" sz="2400" dirty="0"/>
              <a:t>Finding hidden patterns and extracting useful information from data.</a:t>
            </a:r>
          </a:p>
          <a:p>
            <a:endParaRPr lang="en-US" sz="2400" dirty="0"/>
          </a:p>
        </p:txBody>
      </p:sp>
    </p:spTree>
    <p:extLst>
      <p:ext uri="{BB962C8B-B14F-4D97-AF65-F5344CB8AC3E}">
        <p14:creationId xmlns:p14="http://schemas.microsoft.com/office/powerpoint/2010/main" val="3803485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Classification of Machine </a:t>
            </a:r>
            <a:r>
              <a:rPr lang="en-US" dirty="0" smtClean="0"/>
              <a:t>Learning</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a:t>At a broad level, machine learning can be classified into three types</a:t>
            </a:r>
            <a:r>
              <a:rPr lang="en-US" dirty="0" smtClean="0"/>
              <a:t>:</a:t>
            </a:r>
          </a:p>
          <a:p>
            <a:pPr marL="0" indent="0" algn="just">
              <a:buNone/>
            </a:pPr>
            <a:endParaRPr lang="en-US" dirty="0"/>
          </a:p>
          <a:p>
            <a:pPr algn="just"/>
            <a:r>
              <a:rPr lang="en-US" b="1" dirty="0"/>
              <a:t>Supervised </a:t>
            </a:r>
            <a:r>
              <a:rPr lang="en-US" b="1" dirty="0" smtClean="0"/>
              <a:t>learning</a:t>
            </a:r>
          </a:p>
          <a:p>
            <a:pPr algn="just"/>
            <a:endParaRPr lang="en-US" dirty="0"/>
          </a:p>
          <a:p>
            <a:pPr algn="just"/>
            <a:r>
              <a:rPr lang="en-US" b="1" dirty="0"/>
              <a:t>Unsupervised </a:t>
            </a:r>
            <a:r>
              <a:rPr lang="en-US" b="1" dirty="0" smtClean="0"/>
              <a:t>learning</a:t>
            </a:r>
          </a:p>
          <a:p>
            <a:pPr algn="just"/>
            <a:endParaRPr lang="en-US" dirty="0"/>
          </a:p>
          <a:p>
            <a:pPr algn="just"/>
            <a:r>
              <a:rPr lang="en-US" b="1" dirty="0"/>
              <a:t>Reinforcement learning</a:t>
            </a:r>
            <a:endParaRPr lang="en-US" dirty="0"/>
          </a:p>
          <a:p>
            <a:endParaRPr lang="en-US" dirty="0"/>
          </a:p>
        </p:txBody>
      </p:sp>
    </p:spTree>
    <p:extLst>
      <p:ext uri="{BB962C8B-B14F-4D97-AF65-F5344CB8AC3E}">
        <p14:creationId xmlns:p14="http://schemas.microsoft.com/office/powerpoint/2010/main" val="1835752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Supervised </a:t>
            </a:r>
            <a:r>
              <a:rPr lang="en-US" dirty="0" smtClean="0"/>
              <a:t>Learning</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latin typeface="Calibri" panose="020F0502020204030204" pitchFamily="34" charset="0"/>
                <a:cs typeface="Calibri" panose="020F0502020204030204" pitchFamily="34" charset="0"/>
              </a:rPr>
              <a:t>Supervised learning is a type of machine learning method in which we provide sample labeled data to the machine learning system in order to train it, and on that basis, it predicts the output.</a:t>
            </a:r>
          </a:p>
          <a:p>
            <a:pPr algn="just"/>
            <a:r>
              <a:rPr lang="en-US" dirty="0">
                <a:latin typeface="Calibri" panose="020F0502020204030204" pitchFamily="34" charset="0"/>
                <a:cs typeface="Calibri" panose="020F0502020204030204" pitchFamily="34" charset="0"/>
              </a:rPr>
              <a:t>The system creates a model using labeled data to understand the datasets and learn about each data, once the training and processing are done then we test the model by providing a sample data to check whether it is predicting the exact output or not.</a:t>
            </a:r>
          </a:p>
          <a:p>
            <a:pPr algn="just"/>
            <a:r>
              <a:rPr lang="en-US" dirty="0">
                <a:latin typeface="Calibri" panose="020F0502020204030204" pitchFamily="34" charset="0"/>
                <a:cs typeface="Calibri" panose="020F0502020204030204" pitchFamily="34" charset="0"/>
              </a:rPr>
              <a:t>The goal of supervised learning is to map input data with the output data. The supervised learning is based on supervision, and it is the same as when a student learns things in the supervision of the teacher. The example of supervised learning is </a:t>
            </a:r>
            <a:r>
              <a:rPr lang="en-US" b="1" dirty="0">
                <a:latin typeface="Calibri" panose="020F0502020204030204" pitchFamily="34" charset="0"/>
                <a:cs typeface="Calibri" panose="020F0502020204030204" pitchFamily="34" charset="0"/>
              </a:rPr>
              <a:t>spam filtering</a:t>
            </a:r>
            <a:r>
              <a:rPr lang="en-US" dirty="0" smtClean="0">
                <a:latin typeface="Calibri" panose="020F0502020204030204" pitchFamily="34" charset="0"/>
                <a:cs typeface="Calibri" panose="020F0502020204030204" pitchFamily="34" charset="0"/>
              </a:rPr>
              <a:t>.</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Supervised learning can be grouped further in two categories of algorithms</a:t>
            </a:r>
            <a:r>
              <a:rPr lang="en-US" dirty="0" smtClean="0">
                <a:latin typeface="Calibri" panose="020F0502020204030204" pitchFamily="34" charset="0"/>
                <a:cs typeface="Calibri" panose="020F0502020204030204" pitchFamily="34" charset="0"/>
              </a:rPr>
              <a:t>:</a:t>
            </a:r>
          </a:p>
          <a:p>
            <a:pPr algn="just"/>
            <a:endParaRPr lang="en-US" dirty="0">
              <a:latin typeface="Calibri" panose="020F0502020204030204" pitchFamily="34" charset="0"/>
              <a:cs typeface="Calibri" panose="020F0502020204030204" pitchFamily="34" charset="0"/>
            </a:endParaRPr>
          </a:p>
          <a:p>
            <a:pPr algn="just"/>
            <a:r>
              <a:rPr lang="en-US" b="1" dirty="0">
                <a:latin typeface="Calibri" panose="020F0502020204030204" pitchFamily="34" charset="0"/>
                <a:cs typeface="Calibri" panose="020F0502020204030204" pitchFamily="34" charset="0"/>
              </a:rPr>
              <a:t>Classification</a:t>
            </a:r>
            <a:endParaRPr lang="en-US" dirty="0">
              <a:latin typeface="Calibri" panose="020F0502020204030204" pitchFamily="34" charset="0"/>
              <a:cs typeface="Calibri" panose="020F0502020204030204" pitchFamily="34" charset="0"/>
            </a:endParaRPr>
          </a:p>
          <a:p>
            <a:pPr algn="just"/>
            <a:r>
              <a:rPr lang="en-US" b="1" dirty="0">
                <a:latin typeface="Calibri" panose="020F0502020204030204" pitchFamily="34" charset="0"/>
                <a:cs typeface="Calibri" panose="020F0502020204030204" pitchFamily="34" charset="0"/>
              </a:rPr>
              <a:t>Regression</a:t>
            </a:r>
            <a:endParaRPr lang="en-US" dirty="0">
              <a:latin typeface="Calibri" panose="020F0502020204030204" pitchFamily="34" charset="0"/>
              <a:cs typeface="Calibri" panose="020F0502020204030204" pitchFamily="34" charset="0"/>
            </a:endParaRPr>
          </a:p>
          <a:p>
            <a:pPr algn="just"/>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6195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Unsupervised </a:t>
            </a:r>
            <a:r>
              <a:rPr lang="en-US" dirty="0" smtClean="0"/>
              <a:t>Learning</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latin typeface="Calibri" panose="020F0502020204030204" pitchFamily="34" charset="0"/>
                <a:cs typeface="Calibri" panose="020F0502020204030204" pitchFamily="34" charset="0"/>
              </a:rPr>
              <a:t>Unsupervised learning is a learning method in which a machine learns without any supervision</a:t>
            </a:r>
            <a:r>
              <a:rPr lang="en-US" dirty="0" smtClean="0">
                <a:latin typeface="Calibri" panose="020F0502020204030204" pitchFamily="34" charset="0"/>
                <a:cs typeface="Calibri" panose="020F0502020204030204" pitchFamily="34" charset="0"/>
              </a:rPr>
              <a:t>.</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The training is provided to the machine with the set of data that has not been labeled, classified, or categorized, and the algorithm needs to act on that data without any supervision. The goal of unsupervised learning is to restructure the input data into new features or a group of objects with similar patterns</a:t>
            </a:r>
            <a:r>
              <a:rPr lang="en-US" dirty="0" smtClean="0">
                <a:latin typeface="Calibri" panose="020F0502020204030204" pitchFamily="34" charset="0"/>
                <a:cs typeface="Calibri" panose="020F0502020204030204" pitchFamily="34" charset="0"/>
              </a:rPr>
              <a:t>.</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In unsupervised learning, we don't have a predetermined result. The machine tries to find useful insights from the huge amount of data. It can be further classifieds into two categories of algorithms:</a:t>
            </a:r>
          </a:p>
          <a:p>
            <a:pPr algn="just"/>
            <a:r>
              <a:rPr lang="en-US" b="1" dirty="0">
                <a:latin typeface="Calibri" panose="020F0502020204030204" pitchFamily="34" charset="0"/>
                <a:cs typeface="Calibri" panose="020F0502020204030204" pitchFamily="34" charset="0"/>
              </a:rPr>
              <a:t>Clustering</a:t>
            </a:r>
            <a:endParaRPr lang="en-US" dirty="0">
              <a:latin typeface="Calibri" panose="020F0502020204030204" pitchFamily="34" charset="0"/>
              <a:cs typeface="Calibri" panose="020F0502020204030204" pitchFamily="34" charset="0"/>
            </a:endParaRPr>
          </a:p>
          <a:p>
            <a:pPr algn="just"/>
            <a:r>
              <a:rPr lang="en-US" b="1" dirty="0">
                <a:latin typeface="Calibri" panose="020F0502020204030204" pitchFamily="34" charset="0"/>
                <a:cs typeface="Calibri" panose="020F0502020204030204" pitchFamily="34" charset="0"/>
              </a:rPr>
              <a:t>Association</a:t>
            </a:r>
            <a:endParaRPr lang="en-US" dirty="0">
              <a:latin typeface="Calibri" panose="020F0502020204030204" pitchFamily="34" charset="0"/>
              <a:cs typeface="Calibri" panose="020F0502020204030204" pitchFamily="34" charset="0"/>
            </a:endParaRPr>
          </a:p>
          <a:p>
            <a:pPr algn="just"/>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312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Reinforcement </a:t>
            </a:r>
            <a:r>
              <a:rPr lang="en-US" dirty="0" smtClean="0"/>
              <a:t>Learning</a:t>
            </a:r>
            <a:endParaRPr lang="en-US" dirty="0"/>
          </a:p>
        </p:txBody>
      </p:sp>
      <p:sp>
        <p:nvSpPr>
          <p:cNvPr id="3" name="Content Placeholder 2"/>
          <p:cNvSpPr>
            <a:spLocks noGrp="1"/>
          </p:cNvSpPr>
          <p:nvPr>
            <p:ph idx="1"/>
          </p:nvPr>
        </p:nvSpPr>
        <p:spPr/>
        <p:txBody>
          <a:bodyPr>
            <a:normAutofit/>
          </a:bodyPr>
          <a:lstStyle/>
          <a:p>
            <a:pPr algn="just"/>
            <a:r>
              <a:rPr lang="en-US" dirty="0">
                <a:latin typeface="Calibri" panose="020F0502020204030204" pitchFamily="34" charset="0"/>
                <a:cs typeface="Calibri" panose="020F0502020204030204" pitchFamily="34" charset="0"/>
              </a:rPr>
              <a:t>Reinforcement learning is a feedback-based learning method, in which a learning agent gets a reward for each right action and gets a penalty for each wrong action. </a:t>
            </a:r>
            <a:endParaRPr lang="en-US" dirty="0" smtClean="0">
              <a:latin typeface="Calibri" panose="020F0502020204030204" pitchFamily="34" charset="0"/>
              <a:cs typeface="Calibri" panose="020F0502020204030204" pitchFamily="34" charset="0"/>
            </a:endParaRPr>
          </a:p>
          <a:p>
            <a:pPr algn="just"/>
            <a:endParaRPr lang="en-US" dirty="0" smtClean="0">
              <a:latin typeface="Calibri" panose="020F0502020204030204" pitchFamily="34" charset="0"/>
              <a:cs typeface="Calibri" panose="020F0502020204030204" pitchFamily="34" charset="0"/>
            </a:endParaRPr>
          </a:p>
          <a:p>
            <a:pPr algn="just"/>
            <a:r>
              <a:rPr lang="en-US" dirty="0" smtClean="0">
                <a:latin typeface="Calibri" panose="020F0502020204030204" pitchFamily="34" charset="0"/>
                <a:cs typeface="Calibri" panose="020F0502020204030204" pitchFamily="34" charset="0"/>
              </a:rPr>
              <a:t>The </a:t>
            </a:r>
            <a:r>
              <a:rPr lang="en-US" dirty="0">
                <a:latin typeface="Calibri" panose="020F0502020204030204" pitchFamily="34" charset="0"/>
                <a:cs typeface="Calibri" panose="020F0502020204030204" pitchFamily="34" charset="0"/>
              </a:rPr>
              <a:t>agent learns automatically with these feedbacks and improves its performance. In reinforcement learning, the agent interacts with the environment and explores it. </a:t>
            </a:r>
            <a:endParaRPr lang="en-US" dirty="0" smtClean="0">
              <a:latin typeface="Calibri" panose="020F0502020204030204" pitchFamily="34" charset="0"/>
              <a:cs typeface="Calibri" panose="020F0502020204030204" pitchFamily="34" charset="0"/>
            </a:endParaRPr>
          </a:p>
          <a:p>
            <a:pPr algn="just"/>
            <a:endParaRPr lang="en-US" dirty="0" smtClean="0">
              <a:latin typeface="Calibri" panose="020F0502020204030204" pitchFamily="34" charset="0"/>
              <a:cs typeface="Calibri" panose="020F0502020204030204" pitchFamily="34" charset="0"/>
            </a:endParaRPr>
          </a:p>
          <a:p>
            <a:pPr algn="just"/>
            <a:r>
              <a:rPr lang="en-US" dirty="0" smtClean="0">
                <a:latin typeface="Calibri" panose="020F0502020204030204" pitchFamily="34" charset="0"/>
                <a:cs typeface="Calibri" panose="020F0502020204030204" pitchFamily="34" charset="0"/>
              </a:rPr>
              <a:t>The </a:t>
            </a:r>
            <a:r>
              <a:rPr lang="en-US" dirty="0">
                <a:latin typeface="Calibri" panose="020F0502020204030204" pitchFamily="34" charset="0"/>
                <a:cs typeface="Calibri" panose="020F0502020204030204" pitchFamily="34" charset="0"/>
              </a:rPr>
              <a:t>goal of an agent is to get the most reward points, and hence, it improves its performance.</a:t>
            </a:r>
          </a:p>
        </p:txBody>
      </p:sp>
    </p:spTree>
    <p:extLst>
      <p:ext uri="{BB962C8B-B14F-4D97-AF65-F5344CB8AC3E}">
        <p14:creationId xmlns:p14="http://schemas.microsoft.com/office/powerpoint/2010/main" val="1841726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History of Machine </a:t>
            </a:r>
            <a:r>
              <a:rPr lang="en-US" dirty="0" smtClean="0"/>
              <a:t>Learning</a:t>
            </a:r>
            <a:endParaRPr lang="en-US" dirty="0"/>
          </a:p>
        </p:txBody>
      </p:sp>
      <p:sp>
        <p:nvSpPr>
          <p:cNvPr id="3" name="Content Placeholder 2"/>
          <p:cNvSpPr>
            <a:spLocks noGrp="1"/>
          </p:cNvSpPr>
          <p:nvPr>
            <p:ph idx="1"/>
          </p:nvPr>
        </p:nvSpPr>
        <p:spPr/>
        <p:txBody>
          <a:bodyPr>
            <a:normAutofit/>
          </a:bodyPr>
          <a:lstStyle/>
          <a:p>
            <a:pPr algn="just"/>
            <a:r>
              <a:rPr lang="en-US" sz="2800" dirty="0">
                <a:latin typeface="Calibri" panose="020F0502020204030204" pitchFamily="34" charset="0"/>
                <a:cs typeface="Calibri" panose="020F0502020204030204" pitchFamily="34" charset="0"/>
              </a:rPr>
              <a:t>Before some years (about 40-50 years), machine learning was science fiction, but today it is the part of our daily life. Machine learning is making our day to day life easy from </a:t>
            </a:r>
            <a:r>
              <a:rPr lang="en-US" sz="2800" b="1" dirty="0">
                <a:latin typeface="Calibri" panose="020F0502020204030204" pitchFamily="34" charset="0"/>
                <a:cs typeface="Calibri" panose="020F0502020204030204" pitchFamily="34" charset="0"/>
              </a:rPr>
              <a:t>self-driving cars</a:t>
            </a:r>
            <a:r>
              <a:rPr lang="en-US" sz="2800" dirty="0">
                <a:latin typeface="Calibri" panose="020F0502020204030204" pitchFamily="34" charset="0"/>
                <a:cs typeface="Calibri" panose="020F0502020204030204" pitchFamily="34" charset="0"/>
              </a:rPr>
              <a:t> to </a:t>
            </a:r>
            <a:r>
              <a:rPr lang="en-US" sz="2800" b="1" dirty="0">
                <a:latin typeface="Calibri" panose="020F0502020204030204" pitchFamily="34" charset="0"/>
                <a:cs typeface="Calibri" panose="020F0502020204030204" pitchFamily="34" charset="0"/>
              </a:rPr>
              <a:t>Amazon virtual assistant "</a:t>
            </a:r>
            <a:r>
              <a:rPr lang="en-US" sz="2800" b="1" dirty="0" err="1">
                <a:latin typeface="Calibri" panose="020F0502020204030204" pitchFamily="34" charset="0"/>
                <a:cs typeface="Calibri" panose="020F0502020204030204" pitchFamily="34" charset="0"/>
              </a:rPr>
              <a:t>Alexa</a:t>
            </a:r>
            <a:r>
              <a:rPr lang="en-US" sz="2800" b="1" dirty="0">
                <a:latin typeface="Calibri" panose="020F0502020204030204" pitchFamily="34" charset="0"/>
                <a:cs typeface="Calibri" panose="020F0502020204030204" pitchFamily="34" charset="0"/>
              </a:rPr>
              <a:t>"</a:t>
            </a:r>
            <a:r>
              <a:rPr lang="en-US" sz="2800" dirty="0">
                <a:latin typeface="Calibri" panose="020F0502020204030204" pitchFamily="34" charset="0"/>
                <a:cs typeface="Calibri" panose="020F0502020204030204" pitchFamily="34" charset="0"/>
              </a:rPr>
              <a:t>. However, the idea behind machine learning is so old and has a long history. </a:t>
            </a:r>
          </a:p>
        </p:txBody>
      </p:sp>
    </p:spTree>
    <p:extLst>
      <p:ext uri="{BB962C8B-B14F-4D97-AF65-F5344CB8AC3E}">
        <p14:creationId xmlns:p14="http://schemas.microsoft.com/office/powerpoint/2010/main" val="509850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Machine Learning at </a:t>
            </a:r>
            <a:r>
              <a:rPr lang="en-US" dirty="0" smtClean="0"/>
              <a:t>present</a:t>
            </a:r>
            <a:endParaRPr lang="en-US" dirty="0"/>
          </a:p>
        </p:txBody>
      </p:sp>
      <p:sp>
        <p:nvSpPr>
          <p:cNvPr id="3" name="Content Placeholder 2"/>
          <p:cNvSpPr>
            <a:spLocks noGrp="1"/>
          </p:cNvSpPr>
          <p:nvPr>
            <p:ph idx="1"/>
          </p:nvPr>
        </p:nvSpPr>
        <p:spPr/>
        <p:txBody>
          <a:bodyPr>
            <a:normAutofit/>
          </a:bodyPr>
          <a:lstStyle/>
          <a:p>
            <a:pPr algn="just"/>
            <a:r>
              <a:rPr lang="en-US" dirty="0">
                <a:latin typeface="Calibri" panose="020F0502020204030204" pitchFamily="34" charset="0"/>
                <a:cs typeface="Calibri" panose="020F0502020204030204" pitchFamily="34" charset="0"/>
              </a:rPr>
              <a:t>Now machine learning has got a great advancement in its research, and it is present everywhere around us, such as </a:t>
            </a:r>
            <a:r>
              <a:rPr lang="en-US" b="1" dirty="0">
                <a:latin typeface="Calibri" panose="020F0502020204030204" pitchFamily="34" charset="0"/>
                <a:cs typeface="Calibri" panose="020F0502020204030204" pitchFamily="34" charset="0"/>
              </a:rPr>
              <a:t>self-driving cars</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Amazon </a:t>
            </a:r>
            <a:r>
              <a:rPr lang="en-US" b="1" dirty="0" err="1">
                <a:latin typeface="Calibri" panose="020F0502020204030204" pitchFamily="34" charset="0"/>
                <a:cs typeface="Calibri" panose="020F0502020204030204" pitchFamily="34" charset="0"/>
              </a:rPr>
              <a:t>Alexa</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Catboats</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recommender system</a:t>
            </a:r>
            <a:r>
              <a:rPr lang="en-US" dirty="0">
                <a:latin typeface="Calibri" panose="020F0502020204030204" pitchFamily="34" charset="0"/>
                <a:cs typeface="Calibri" panose="020F0502020204030204" pitchFamily="34" charset="0"/>
              </a:rPr>
              <a:t>, and many more. It includes </a:t>
            </a:r>
            <a:r>
              <a:rPr lang="en-US" b="1" dirty="0">
                <a:latin typeface="Calibri" panose="020F0502020204030204" pitchFamily="34" charset="0"/>
                <a:cs typeface="Calibri" panose="020F0502020204030204" pitchFamily="34" charset="0"/>
              </a:rPr>
              <a:t>Supervised</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unsupervised</a:t>
            </a:r>
            <a:r>
              <a:rPr lang="en-US" dirty="0">
                <a:latin typeface="Calibri" panose="020F0502020204030204" pitchFamily="34" charset="0"/>
                <a:cs typeface="Calibri" panose="020F0502020204030204" pitchFamily="34" charset="0"/>
              </a:rPr>
              <a:t>, and </a:t>
            </a:r>
            <a:r>
              <a:rPr lang="en-US" b="1" dirty="0">
                <a:latin typeface="Calibri" panose="020F0502020204030204" pitchFamily="34" charset="0"/>
                <a:cs typeface="Calibri" panose="020F0502020204030204" pitchFamily="34" charset="0"/>
              </a:rPr>
              <a:t>reinforcement learning with clustering</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classification</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decision tree</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SVM algorithms</a:t>
            </a:r>
            <a:r>
              <a:rPr lang="en-US" dirty="0">
                <a:latin typeface="Calibri" panose="020F0502020204030204" pitchFamily="34" charset="0"/>
                <a:cs typeface="Calibri" panose="020F0502020204030204" pitchFamily="34" charset="0"/>
              </a:rPr>
              <a:t>, etc</a:t>
            </a:r>
            <a:r>
              <a:rPr lang="en-US" dirty="0" smtClean="0">
                <a:latin typeface="Calibri" panose="020F0502020204030204" pitchFamily="34" charset="0"/>
                <a:cs typeface="Calibri" panose="020F0502020204030204" pitchFamily="34" charset="0"/>
              </a:rPr>
              <a:t>.</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Modern machine learning models can be used for making various predictions, including </a:t>
            </a:r>
            <a:r>
              <a:rPr lang="en-US" b="1" dirty="0">
                <a:latin typeface="Calibri" panose="020F0502020204030204" pitchFamily="34" charset="0"/>
                <a:cs typeface="Calibri" panose="020F0502020204030204" pitchFamily="34" charset="0"/>
              </a:rPr>
              <a:t>weather prediction</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disease prediction</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stock market analysis</a:t>
            </a:r>
            <a:r>
              <a:rPr lang="en-US" dirty="0">
                <a:latin typeface="Calibri" panose="020F0502020204030204" pitchFamily="34" charset="0"/>
                <a:cs typeface="Calibri" panose="020F0502020204030204" pitchFamily="34" charset="0"/>
              </a:rPr>
              <a:t>, etc.</a:t>
            </a:r>
          </a:p>
          <a:p>
            <a:pPr algn="just"/>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79178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 introduction to Machine </a:t>
            </a:r>
            <a:r>
              <a:rPr lang="en-US" dirty="0" smtClean="0"/>
              <a:t>Learning</a:t>
            </a:r>
            <a:endParaRPr lang="en-US" dirty="0"/>
          </a:p>
        </p:txBody>
      </p:sp>
      <p:sp>
        <p:nvSpPr>
          <p:cNvPr id="3" name="Content Placeholder 2"/>
          <p:cNvSpPr>
            <a:spLocks noGrp="1"/>
          </p:cNvSpPr>
          <p:nvPr>
            <p:ph idx="1"/>
          </p:nvPr>
        </p:nvSpPr>
        <p:spPr/>
        <p:txBody>
          <a:bodyPr>
            <a:noAutofit/>
          </a:bodyPr>
          <a:lstStyle/>
          <a:p>
            <a:pPr algn="just"/>
            <a:r>
              <a:rPr lang="en-US" sz="2400" dirty="0">
                <a:latin typeface="Calibri" panose="020F0502020204030204" pitchFamily="34" charset="0"/>
                <a:cs typeface="Calibri" panose="020F0502020204030204" pitchFamily="34" charset="0"/>
              </a:rPr>
              <a:t>Machine learning is a growing technology which enables computers to learn automatically from past data. </a:t>
            </a:r>
            <a:endParaRPr lang="en-US" sz="2400" dirty="0" smtClean="0">
              <a:latin typeface="Calibri" panose="020F0502020204030204" pitchFamily="34" charset="0"/>
              <a:cs typeface="Calibri" panose="020F0502020204030204" pitchFamily="34" charset="0"/>
            </a:endParaRPr>
          </a:p>
          <a:p>
            <a:pPr algn="just"/>
            <a:endParaRPr lang="en-US" sz="2400"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Machine </a:t>
            </a:r>
            <a:r>
              <a:rPr lang="en-US" sz="2400" dirty="0">
                <a:latin typeface="Calibri" panose="020F0502020204030204" pitchFamily="34" charset="0"/>
                <a:cs typeface="Calibri" panose="020F0502020204030204" pitchFamily="34" charset="0"/>
              </a:rPr>
              <a:t>learning uses various algorithms for </a:t>
            </a:r>
            <a:r>
              <a:rPr lang="en-US" sz="2400" b="1" dirty="0">
                <a:latin typeface="Calibri" panose="020F0502020204030204" pitchFamily="34" charset="0"/>
                <a:cs typeface="Calibri" panose="020F0502020204030204" pitchFamily="34" charset="0"/>
              </a:rPr>
              <a:t>building mathematical models and making predictions using historical data or information</a:t>
            </a:r>
            <a:r>
              <a:rPr lang="en-US" sz="2400" dirty="0">
                <a:latin typeface="Calibri" panose="020F0502020204030204" pitchFamily="34" charset="0"/>
                <a:cs typeface="Calibri" panose="020F0502020204030204" pitchFamily="34" charset="0"/>
              </a:rPr>
              <a:t>. Currently, it is being used for various tasks such as </a:t>
            </a:r>
            <a:r>
              <a:rPr lang="en-US" sz="2400" b="1" dirty="0">
                <a:latin typeface="Calibri" panose="020F0502020204030204" pitchFamily="34" charset="0"/>
                <a:cs typeface="Calibri" panose="020F0502020204030204" pitchFamily="34" charset="0"/>
              </a:rPr>
              <a:t>image recognition</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speech recognition</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email filtering</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Facebook auto-tagging</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recommender system</a:t>
            </a:r>
            <a:r>
              <a:rPr lang="en-US" sz="2400" dirty="0">
                <a:latin typeface="Calibri" panose="020F0502020204030204" pitchFamily="34" charset="0"/>
                <a:cs typeface="Calibri" panose="020F0502020204030204" pitchFamily="34" charset="0"/>
              </a:rPr>
              <a:t>, and many more.</a:t>
            </a:r>
          </a:p>
        </p:txBody>
      </p:sp>
    </p:spTree>
    <p:extLst>
      <p:ext uri="{BB962C8B-B14F-4D97-AF65-F5344CB8AC3E}">
        <p14:creationId xmlns:p14="http://schemas.microsoft.com/office/powerpoint/2010/main" val="973943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Machine </a:t>
            </a:r>
            <a:r>
              <a:rPr lang="en-US" dirty="0" smtClean="0"/>
              <a:t>Learning</a:t>
            </a:r>
            <a:endParaRPr lang="en-US" dirty="0"/>
          </a:p>
        </p:txBody>
      </p:sp>
      <p:sp>
        <p:nvSpPr>
          <p:cNvPr id="3" name="Content Placeholder 2"/>
          <p:cNvSpPr>
            <a:spLocks noGrp="1"/>
          </p:cNvSpPr>
          <p:nvPr>
            <p:ph idx="1"/>
          </p:nvPr>
        </p:nvSpPr>
        <p:spPr/>
        <p:txBody>
          <a:bodyPr>
            <a:normAutofit/>
          </a:bodyPr>
          <a:lstStyle/>
          <a:p>
            <a:pPr algn="just"/>
            <a:r>
              <a:rPr lang="en-US" sz="2400" dirty="0">
                <a:latin typeface="Calibri" panose="020F0502020204030204" pitchFamily="34" charset="0"/>
                <a:cs typeface="Calibri" panose="020F0502020204030204" pitchFamily="34" charset="0"/>
              </a:rPr>
              <a:t>Machine Learning is said as a subset of </a:t>
            </a:r>
            <a:r>
              <a:rPr lang="en-US" sz="2400" b="1" dirty="0">
                <a:latin typeface="Calibri" panose="020F0502020204030204" pitchFamily="34" charset="0"/>
                <a:cs typeface="Calibri" panose="020F0502020204030204" pitchFamily="34" charset="0"/>
              </a:rPr>
              <a:t>artificial intelligence</a:t>
            </a:r>
            <a:r>
              <a:rPr lang="en-US" sz="2400" dirty="0">
                <a:latin typeface="Calibri" panose="020F0502020204030204" pitchFamily="34" charset="0"/>
                <a:cs typeface="Calibri" panose="020F0502020204030204" pitchFamily="34" charset="0"/>
              </a:rPr>
              <a:t> that is mainly concerned with the development of algorithms which allow a computer to learn from the data and past experiences on their own. The term machine learning was first introduced by </a:t>
            </a:r>
            <a:r>
              <a:rPr lang="en-US" sz="2400" b="1" dirty="0">
                <a:latin typeface="Calibri" panose="020F0502020204030204" pitchFamily="34" charset="0"/>
                <a:cs typeface="Calibri" panose="020F0502020204030204" pitchFamily="34" charset="0"/>
              </a:rPr>
              <a:t>Arthur Samuel</a:t>
            </a:r>
            <a:r>
              <a:rPr lang="en-US" sz="2400" dirty="0">
                <a:latin typeface="Calibri" panose="020F0502020204030204" pitchFamily="34" charset="0"/>
                <a:cs typeface="Calibri" panose="020F0502020204030204" pitchFamily="34" charset="0"/>
              </a:rPr>
              <a:t> in </a:t>
            </a:r>
            <a:r>
              <a:rPr lang="en-US" sz="2400" b="1" dirty="0">
                <a:latin typeface="Calibri" panose="020F0502020204030204" pitchFamily="34" charset="0"/>
                <a:cs typeface="Calibri" panose="020F0502020204030204" pitchFamily="34" charset="0"/>
              </a:rPr>
              <a:t>1959</a:t>
            </a:r>
            <a:r>
              <a:rPr lang="en-US" sz="2400" dirty="0">
                <a:latin typeface="Calibri" panose="020F0502020204030204" pitchFamily="34" charset="0"/>
                <a:cs typeface="Calibri" panose="020F0502020204030204" pitchFamily="34" charset="0"/>
              </a:rPr>
              <a:t>. </a:t>
            </a:r>
            <a:endParaRPr lang="en-US" sz="2400" dirty="0" smtClean="0">
              <a:latin typeface="Calibri" panose="020F0502020204030204" pitchFamily="34" charset="0"/>
              <a:cs typeface="Calibri" panose="020F0502020204030204" pitchFamily="34" charset="0"/>
            </a:endParaRPr>
          </a:p>
          <a:p>
            <a:pPr algn="just"/>
            <a:endParaRPr lang="en-US" sz="2400" dirty="0">
              <a:latin typeface="Calibri" panose="020F0502020204030204" pitchFamily="34" charset="0"/>
              <a:cs typeface="Calibri" panose="020F0502020204030204" pitchFamily="34" charset="0"/>
            </a:endParaRPr>
          </a:p>
          <a:p>
            <a:pPr algn="just"/>
            <a:r>
              <a:rPr lang="en-US" sz="2400" dirty="0">
                <a:latin typeface="Calibri" panose="020F0502020204030204" pitchFamily="34" charset="0"/>
                <a:cs typeface="Calibri" panose="020F0502020204030204" pitchFamily="34" charset="0"/>
              </a:rPr>
              <a:t>Machine learning enables a machine to automatically learn from data, improve performance from experiences, and predict things without being explicitly programmed.</a:t>
            </a:r>
          </a:p>
        </p:txBody>
      </p:sp>
    </p:spTree>
    <p:extLst>
      <p:ext uri="{BB962C8B-B14F-4D97-AF65-F5344CB8AC3E}">
        <p14:creationId xmlns:p14="http://schemas.microsoft.com/office/powerpoint/2010/main" val="347823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Machine Learning</a:t>
            </a:r>
            <a:endParaRPr lang="en-US" dirty="0"/>
          </a:p>
        </p:txBody>
      </p:sp>
      <p:sp>
        <p:nvSpPr>
          <p:cNvPr id="3" name="Content Placeholder 2"/>
          <p:cNvSpPr>
            <a:spLocks noGrp="1"/>
          </p:cNvSpPr>
          <p:nvPr>
            <p:ph idx="1"/>
          </p:nvPr>
        </p:nvSpPr>
        <p:spPr/>
        <p:txBody>
          <a:bodyPr>
            <a:normAutofit/>
          </a:bodyPr>
          <a:lstStyle/>
          <a:p>
            <a:pPr algn="just"/>
            <a:r>
              <a:rPr lang="en-US" dirty="0">
                <a:latin typeface="Calibri" panose="020F0502020204030204" pitchFamily="34" charset="0"/>
                <a:cs typeface="Calibri" panose="020F0502020204030204" pitchFamily="34" charset="0"/>
              </a:rPr>
              <a:t>With the help of sample historical data, which is known as </a:t>
            </a:r>
            <a:r>
              <a:rPr lang="en-US" b="1" dirty="0">
                <a:latin typeface="Calibri" panose="020F0502020204030204" pitchFamily="34" charset="0"/>
                <a:cs typeface="Calibri" panose="020F0502020204030204" pitchFamily="34" charset="0"/>
              </a:rPr>
              <a:t>training data</a:t>
            </a:r>
            <a:r>
              <a:rPr lang="en-US" dirty="0">
                <a:latin typeface="Calibri" panose="020F0502020204030204" pitchFamily="34" charset="0"/>
                <a:cs typeface="Calibri" panose="020F0502020204030204" pitchFamily="34" charset="0"/>
              </a:rPr>
              <a:t>, machine learning algorithms build a </a:t>
            </a:r>
            <a:r>
              <a:rPr lang="en-US" b="1" dirty="0">
                <a:latin typeface="Calibri" panose="020F0502020204030204" pitchFamily="34" charset="0"/>
                <a:cs typeface="Calibri" panose="020F0502020204030204" pitchFamily="34" charset="0"/>
              </a:rPr>
              <a:t>mathematical model</a:t>
            </a:r>
            <a:r>
              <a:rPr lang="en-US" dirty="0">
                <a:latin typeface="Calibri" panose="020F0502020204030204" pitchFamily="34" charset="0"/>
                <a:cs typeface="Calibri" panose="020F0502020204030204" pitchFamily="34" charset="0"/>
              </a:rPr>
              <a:t> that helps in making predictions or decisions without being explicitly programmed. Machine learning brings computer science and statistics together for creating predictive models. Machine learning constructs or uses the algorithms that learn from historical data. The more we will provide the information, the higher will be the performance.</a:t>
            </a:r>
          </a:p>
          <a:p>
            <a:pPr algn="just"/>
            <a:r>
              <a:rPr lang="en-US" b="1" dirty="0">
                <a:latin typeface="Calibri" panose="020F0502020204030204" pitchFamily="34" charset="0"/>
                <a:cs typeface="Calibri" panose="020F0502020204030204" pitchFamily="34" charset="0"/>
              </a:rPr>
              <a:t>A machine has the ability to learn if it can improve its performance by gaining more data.</a:t>
            </a:r>
            <a:endParaRPr lang="en-US" dirty="0">
              <a:latin typeface="Calibri" panose="020F0502020204030204" pitchFamily="34" charset="0"/>
              <a:cs typeface="Calibri" panose="020F0502020204030204" pitchFamily="34" charset="0"/>
            </a:endParaRPr>
          </a:p>
          <a:p>
            <a:pPr algn="just"/>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4759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does Machine Learning </a:t>
            </a:r>
            <a:r>
              <a:rPr lang="en-US" dirty="0" smtClean="0"/>
              <a:t>work</a:t>
            </a:r>
            <a:endParaRPr lang="en-US" dirty="0"/>
          </a:p>
        </p:txBody>
      </p:sp>
      <p:sp>
        <p:nvSpPr>
          <p:cNvPr id="3" name="Content Placeholder 2"/>
          <p:cNvSpPr>
            <a:spLocks noGrp="1"/>
          </p:cNvSpPr>
          <p:nvPr>
            <p:ph idx="1"/>
          </p:nvPr>
        </p:nvSpPr>
        <p:spPr/>
        <p:txBody>
          <a:bodyPr>
            <a:normAutofit/>
          </a:bodyPr>
          <a:lstStyle/>
          <a:p>
            <a:pPr algn="just"/>
            <a:r>
              <a:rPr lang="en-US" sz="2400" dirty="0">
                <a:latin typeface="Calibri" panose="020F0502020204030204" pitchFamily="34" charset="0"/>
                <a:cs typeface="Calibri" panose="020F0502020204030204" pitchFamily="34" charset="0"/>
              </a:rPr>
              <a:t>A Machine Learning system </a:t>
            </a:r>
            <a:r>
              <a:rPr lang="en-US" sz="2400" b="1" dirty="0">
                <a:latin typeface="Calibri" panose="020F0502020204030204" pitchFamily="34" charset="0"/>
                <a:cs typeface="Calibri" panose="020F0502020204030204" pitchFamily="34" charset="0"/>
              </a:rPr>
              <a:t>learns from historical data, builds the prediction models, and whenever it receives new data, predicts the output for it</a:t>
            </a:r>
            <a:r>
              <a:rPr lang="en-US" sz="2400" dirty="0">
                <a:latin typeface="Calibri" panose="020F0502020204030204" pitchFamily="34" charset="0"/>
                <a:cs typeface="Calibri" panose="020F0502020204030204" pitchFamily="34" charset="0"/>
              </a:rPr>
              <a:t>. The accuracy of predicted output depends upon the amount of data, as the huge amount of data helps to build a better model which predicts the output more accurately.</a:t>
            </a:r>
          </a:p>
        </p:txBody>
      </p:sp>
    </p:spTree>
    <p:extLst>
      <p:ext uri="{BB962C8B-B14F-4D97-AF65-F5344CB8AC3E}">
        <p14:creationId xmlns:p14="http://schemas.microsoft.com/office/powerpoint/2010/main" val="2012517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Machine Learning work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835" y="2824956"/>
            <a:ext cx="7780565" cy="1920204"/>
          </a:xfrm>
        </p:spPr>
      </p:pic>
    </p:spTree>
    <p:extLst>
      <p:ext uri="{BB962C8B-B14F-4D97-AF65-F5344CB8AC3E}">
        <p14:creationId xmlns:p14="http://schemas.microsoft.com/office/powerpoint/2010/main" val="3834837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Features of Machine </a:t>
            </a:r>
            <a:r>
              <a:rPr lang="en-US" dirty="0" smtClean="0"/>
              <a:t>Learning</a:t>
            </a:r>
            <a:endParaRPr lang="en-US" dirty="0"/>
          </a:p>
        </p:txBody>
      </p:sp>
      <p:sp>
        <p:nvSpPr>
          <p:cNvPr id="3" name="Content Placeholder 2"/>
          <p:cNvSpPr>
            <a:spLocks noGrp="1"/>
          </p:cNvSpPr>
          <p:nvPr>
            <p:ph idx="1"/>
          </p:nvPr>
        </p:nvSpPr>
        <p:spPr/>
        <p:txBody>
          <a:bodyPr>
            <a:normAutofit/>
          </a:bodyPr>
          <a:lstStyle/>
          <a:p>
            <a:pPr algn="just"/>
            <a:r>
              <a:rPr lang="en-US" dirty="0">
                <a:latin typeface="Calibri" panose="020F0502020204030204" pitchFamily="34" charset="0"/>
                <a:cs typeface="Calibri" panose="020F0502020204030204" pitchFamily="34" charset="0"/>
              </a:rPr>
              <a:t>Machine learning uses data to detect various patterns in a given dataset</a:t>
            </a:r>
            <a:r>
              <a:rPr lang="en-US" dirty="0" smtClean="0">
                <a:latin typeface="Calibri" panose="020F0502020204030204" pitchFamily="34" charset="0"/>
                <a:cs typeface="Calibri" panose="020F0502020204030204" pitchFamily="34" charset="0"/>
              </a:rPr>
              <a:t>.</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It can learn from past data and improve automatically</a:t>
            </a:r>
            <a:r>
              <a:rPr lang="en-US" dirty="0" smtClean="0">
                <a:latin typeface="Calibri" panose="020F0502020204030204" pitchFamily="34" charset="0"/>
                <a:cs typeface="Calibri" panose="020F0502020204030204" pitchFamily="34" charset="0"/>
              </a:rPr>
              <a:t>.</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It is a data-driven technology</a:t>
            </a:r>
            <a:r>
              <a:rPr lang="en-US" dirty="0" smtClean="0">
                <a:latin typeface="Calibri" panose="020F0502020204030204" pitchFamily="34" charset="0"/>
                <a:cs typeface="Calibri" panose="020F0502020204030204" pitchFamily="34" charset="0"/>
              </a:rPr>
              <a:t>.</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Machine learning is much similar to data mining as it also deals with the huge amount of the data.</a:t>
            </a:r>
          </a:p>
          <a:p>
            <a:pPr algn="just"/>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68740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Need for Machine </a:t>
            </a:r>
            <a:r>
              <a:rPr lang="en-US" dirty="0" smtClean="0"/>
              <a:t>Learning</a:t>
            </a:r>
            <a:endParaRPr lang="en-US" dirty="0"/>
          </a:p>
        </p:txBody>
      </p:sp>
      <p:sp>
        <p:nvSpPr>
          <p:cNvPr id="3" name="Content Placeholder 2"/>
          <p:cNvSpPr>
            <a:spLocks noGrp="1"/>
          </p:cNvSpPr>
          <p:nvPr>
            <p:ph idx="1"/>
          </p:nvPr>
        </p:nvSpPr>
        <p:spPr/>
        <p:txBody>
          <a:bodyPr>
            <a:normAutofit/>
          </a:bodyPr>
          <a:lstStyle/>
          <a:p>
            <a:pPr algn="just"/>
            <a:r>
              <a:rPr lang="en-US" dirty="0">
                <a:latin typeface="Calibri" panose="020F0502020204030204" pitchFamily="34" charset="0"/>
                <a:cs typeface="Calibri" panose="020F0502020204030204" pitchFamily="34" charset="0"/>
              </a:rPr>
              <a:t>The need for machine learning is increasing day by day. The reason behind the need for machine learning is that it is capable of doing tasks that are too complex for a person to implement directly. </a:t>
            </a:r>
            <a:endParaRPr lang="en-US" dirty="0" smtClean="0">
              <a:latin typeface="Calibri" panose="020F0502020204030204" pitchFamily="34" charset="0"/>
              <a:cs typeface="Calibri" panose="020F0502020204030204" pitchFamily="34" charset="0"/>
            </a:endParaRPr>
          </a:p>
          <a:p>
            <a:pPr algn="just"/>
            <a:endParaRPr lang="en-US" dirty="0" smtClean="0">
              <a:latin typeface="Calibri" panose="020F0502020204030204" pitchFamily="34" charset="0"/>
              <a:cs typeface="Calibri" panose="020F0502020204030204" pitchFamily="34" charset="0"/>
            </a:endParaRPr>
          </a:p>
          <a:p>
            <a:pPr algn="just"/>
            <a:r>
              <a:rPr lang="en-US" dirty="0" smtClean="0">
                <a:latin typeface="Calibri" panose="020F0502020204030204" pitchFamily="34" charset="0"/>
                <a:cs typeface="Calibri" panose="020F0502020204030204" pitchFamily="34" charset="0"/>
              </a:rPr>
              <a:t>As </a:t>
            </a:r>
            <a:r>
              <a:rPr lang="en-US" dirty="0">
                <a:latin typeface="Calibri" panose="020F0502020204030204" pitchFamily="34" charset="0"/>
                <a:cs typeface="Calibri" panose="020F0502020204030204" pitchFamily="34" charset="0"/>
              </a:rPr>
              <a:t>a human, we have some limitations as we cannot access the huge amount of data manually, so for this, we need some computer systems and here comes the machine learning to make things easy for us.</a:t>
            </a:r>
          </a:p>
        </p:txBody>
      </p:sp>
    </p:spTree>
    <p:extLst>
      <p:ext uri="{BB962C8B-B14F-4D97-AF65-F5344CB8AC3E}">
        <p14:creationId xmlns:p14="http://schemas.microsoft.com/office/powerpoint/2010/main" val="1436747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Machine Learning</a:t>
            </a:r>
            <a:endParaRPr lang="en-US" dirty="0"/>
          </a:p>
        </p:txBody>
      </p:sp>
      <p:sp>
        <p:nvSpPr>
          <p:cNvPr id="3" name="Content Placeholder 2"/>
          <p:cNvSpPr>
            <a:spLocks noGrp="1"/>
          </p:cNvSpPr>
          <p:nvPr>
            <p:ph idx="1"/>
          </p:nvPr>
        </p:nvSpPr>
        <p:spPr/>
        <p:txBody>
          <a:bodyPr>
            <a:normAutofit/>
          </a:bodyPr>
          <a:lstStyle/>
          <a:p>
            <a:pPr algn="just"/>
            <a:r>
              <a:rPr lang="en-US" dirty="0">
                <a:latin typeface="Calibri" panose="020F0502020204030204" pitchFamily="34" charset="0"/>
                <a:cs typeface="Calibri" panose="020F0502020204030204" pitchFamily="34" charset="0"/>
              </a:rPr>
              <a:t>We can train machine learning algorithms by providing them the huge amount of data and let them explore the data, construct the models, and predict the required output automatically. </a:t>
            </a:r>
            <a:endParaRPr lang="en-US" dirty="0" smtClean="0">
              <a:latin typeface="Calibri" panose="020F0502020204030204" pitchFamily="34" charset="0"/>
              <a:cs typeface="Calibri" panose="020F0502020204030204" pitchFamily="34" charset="0"/>
            </a:endParaRPr>
          </a:p>
          <a:p>
            <a:pPr algn="just"/>
            <a:endParaRPr lang="en-US" dirty="0">
              <a:latin typeface="Calibri" panose="020F0502020204030204" pitchFamily="34" charset="0"/>
              <a:cs typeface="Calibri" panose="020F0502020204030204" pitchFamily="34" charset="0"/>
            </a:endParaRPr>
          </a:p>
          <a:p>
            <a:pPr algn="just"/>
            <a:r>
              <a:rPr lang="en-US" dirty="0" smtClean="0">
                <a:latin typeface="Calibri" panose="020F0502020204030204" pitchFamily="34" charset="0"/>
                <a:cs typeface="Calibri" panose="020F0502020204030204" pitchFamily="34" charset="0"/>
              </a:rPr>
              <a:t>The </a:t>
            </a:r>
            <a:r>
              <a:rPr lang="en-US" dirty="0">
                <a:latin typeface="Calibri" panose="020F0502020204030204" pitchFamily="34" charset="0"/>
                <a:cs typeface="Calibri" panose="020F0502020204030204" pitchFamily="34" charset="0"/>
              </a:rPr>
              <a:t>performance of the machine learning algorithm depends on the amount of data, and it can be determined by the cost function. With the help of machine learning, we can save both time and money</a:t>
            </a:r>
            <a:r>
              <a:rPr lang="en-US" dirty="0" smtClean="0">
                <a:latin typeface="Calibri" panose="020F0502020204030204" pitchFamily="34" charset="0"/>
                <a:cs typeface="Calibri" panose="020F0502020204030204" pitchFamily="34" charset="0"/>
              </a:rPr>
              <a:t>.</a:t>
            </a:r>
          </a:p>
          <a:p>
            <a:pPr marL="0" indent="0" algn="just">
              <a:buNone/>
            </a:pPr>
            <a:r>
              <a:rPr lang="en-US" dirty="0" smtClean="0">
                <a:latin typeface="Calibri" panose="020F0502020204030204" pitchFamily="34" charset="0"/>
                <a:cs typeface="Calibri" panose="020F0502020204030204" pitchFamily="34" charset="0"/>
              </a:rPr>
              <a:t/>
            </a:r>
            <a:br>
              <a:rPr lang="en-US" dirty="0" smtClean="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84289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36</TotalTime>
  <Words>760</Words>
  <Application>Microsoft Office PowerPoint</Application>
  <PresentationFormat>On-screen Show (4:3)</PresentationFormat>
  <Paragraphs>81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Clarity</vt:lpstr>
      <vt:lpstr>Machine Learning</vt:lpstr>
      <vt:lpstr>An introduction to Machine Learning</vt:lpstr>
      <vt:lpstr>What is Machine Learning</vt:lpstr>
      <vt:lpstr>What is Machine Learning</vt:lpstr>
      <vt:lpstr>How does Machine Learning work</vt:lpstr>
      <vt:lpstr>How does Machine Learning work</vt:lpstr>
      <vt:lpstr>Features of Machine Learning</vt:lpstr>
      <vt:lpstr>Need for Machine Learning</vt:lpstr>
      <vt:lpstr>Need for Machine Learning</vt:lpstr>
      <vt:lpstr>Need for Machine Learning</vt:lpstr>
      <vt:lpstr>Importance of Machine Learning</vt:lpstr>
      <vt:lpstr>Classification of Machine Learning</vt:lpstr>
      <vt:lpstr>Supervised Learning</vt:lpstr>
      <vt:lpstr>Unsupervised Learning</vt:lpstr>
      <vt:lpstr>Reinforcement Learning</vt:lpstr>
      <vt:lpstr>History of Machine Learning</vt:lpstr>
      <vt:lpstr>Machine Learning at present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5</cp:revision>
  <dcterms:created xsi:type="dcterms:W3CDTF">2020-08-27T14:46:02Z</dcterms:created>
  <dcterms:modified xsi:type="dcterms:W3CDTF">2020-08-27T15:22:44Z</dcterms:modified>
</cp:coreProperties>
</file>