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4" r:id="rId7"/>
    <p:sldId id="261" r:id="rId8"/>
    <p:sldId id="263"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71" autoAdjust="0"/>
    <p:restoredTop sz="94660"/>
  </p:normalViewPr>
  <p:slideViewPr>
    <p:cSldViewPr snapToGrid="0">
      <p:cViewPr varScale="1">
        <p:scale>
          <a:sx n="113" d="100"/>
          <a:sy n="113" d="100"/>
        </p:scale>
        <p:origin x="58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5/20/2024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22584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20796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5030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96844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23877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32908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14532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5437298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8004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7931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08674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47674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5234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37695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5/20/2024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61496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7966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0061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duotone>
              <a:prstClr val="black"/>
              <a:schemeClr val="accent2">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5/20/2024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654691"/>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71954" y="3536648"/>
            <a:ext cx="8966716" cy="1558212"/>
          </a:xfrm>
        </p:spPr>
        <p:txBody>
          <a:bodyPr>
            <a:normAutofit fontScale="90000"/>
          </a:bodyPr>
          <a:lstStyle/>
          <a:p>
            <a:pPr algn="l"/>
            <a:r>
              <a:rPr lang="en-US" sz="5300" b="1" dirty="0">
                <a:solidFill>
                  <a:schemeClr val="tx1">
                    <a:lumMod val="75000"/>
                  </a:schemeClr>
                </a:solidFill>
                <a:latin typeface="Bahnschrift Light" panose="020B0502040204020203" pitchFamily="34" charset="0"/>
              </a:rPr>
              <a:t>TOP NEW TECHNOLOGIES IN AI</a:t>
            </a:r>
            <a:br>
              <a:rPr lang="en-US" dirty="0">
                <a:solidFill>
                  <a:schemeClr val="tx1">
                    <a:lumMod val="75000"/>
                  </a:schemeClr>
                </a:solidFill>
              </a:rPr>
            </a:br>
            <a:r>
              <a:rPr lang="en-US" sz="2000" dirty="0">
                <a:solidFill>
                  <a:schemeClr val="tx1">
                    <a:lumMod val="75000"/>
                  </a:schemeClr>
                </a:solidFill>
              </a:rPr>
              <a:t>                                                                                -Innovations Shaping the Future</a:t>
            </a:r>
          </a:p>
        </p:txBody>
      </p:sp>
      <p:sp>
        <p:nvSpPr>
          <p:cNvPr id="3" name="Subtitle 2"/>
          <p:cNvSpPr>
            <a:spLocks noGrp="1"/>
          </p:cNvSpPr>
          <p:nvPr>
            <p:ph type="subTitle" idx="1"/>
          </p:nvPr>
        </p:nvSpPr>
        <p:spPr>
          <a:xfrm>
            <a:off x="9965267" y="5094860"/>
            <a:ext cx="2117875" cy="979370"/>
          </a:xfrm>
        </p:spPr>
        <p:txBody>
          <a:bodyPr>
            <a:normAutofit fontScale="85000" lnSpcReduction="10000"/>
          </a:bodyPr>
          <a:lstStyle/>
          <a:p>
            <a:pPr algn="l"/>
            <a:r>
              <a:rPr lang="en-US" dirty="0"/>
              <a:t>Sahal Muhammed k k</a:t>
            </a:r>
          </a:p>
          <a:p>
            <a:pPr algn="l"/>
            <a:r>
              <a:rPr lang="en-US" dirty="0"/>
              <a:t>NSTI Calicut</a:t>
            </a:r>
            <a:br>
              <a:rPr lang="en-US" dirty="0"/>
            </a:br>
            <a:endParaRPr lang="en-US" dirty="0"/>
          </a:p>
        </p:txBody>
      </p:sp>
      <p:pic>
        <p:nvPicPr>
          <p:cNvPr id="4" name="Picture 2" descr="Artificial Intelligence PNG Transparent Images Free Download ...">
            <a:extLst>
              <a:ext uri="{FF2B5EF4-FFF2-40B4-BE49-F238E27FC236}">
                <a16:creationId xmlns:a16="http://schemas.microsoft.com/office/drawing/2014/main" id="{993B3DFF-22B1-3ED8-38EC-52B5B58D8D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3235" y="886754"/>
            <a:ext cx="4135968"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540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93649" y="2516957"/>
            <a:ext cx="6843860" cy="1015663"/>
          </a:xfrm>
          <a:prstGeom prst="rect">
            <a:avLst/>
          </a:prstGeom>
          <a:noFill/>
        </p:spPr>
        <p:txBody>
          <a:bodyPr wrap="square" rtlCol="0">
            <a:spAutoFit/>
          </a:bodyPr>
          <a:lstStyle/>
          <a:p>
            <a:r>
              <a:rPr lang="en-US" sz="6000" dirty="0">
                <a:latin typeface="Sitka Text Semibold" pitchFamily="2" charset="0"/>
              </a:rPr>
              <a:t>Thank You ……..</a:t>
            </a:r>
          </a:p>
        </p:txBody>
      </p:sp>
    </p:spTree>
    <p:extLst>
      <p:ext uri="{BB962C8B-B14F-4D97-AF65-F5344CB8AC3E}">
        <p14:creationId xmlns:p14="http://schemas.microsoft.com/office/powerpoint/2010/main" val="1991098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917510"/>
            <a:ext cx="10131425" cy="1456267"/>
          </a:xfrm>
        </p:spPr>
        <p:txBody>
          <a:bodyPr/>
          <a:lstStyle/>
          <a:p>
            <a:r>
              <a:rPr lang="en-US" cap="none" dirty="0"/>
              <a:t>                                 </a:t>
            </a:r>
            <a:r>
              <a:rPr lang="en-US" sz="4400" b="1" cap="none" dirty="0">
                <a:latin typeface="Gadugi" panose="020B0502040204020203" pitchFamily="34" charset="0"/>
                <a:ea typeface="Gadugi" panose="020B0502040204020203" pitchFamily="34" charset="0"/>
              </a:rPr>
              <a:t>What Is </a:t>
            </a:r>
            <a:r>
              <a:rPr lang="en-US" sz="4400" b="1" cap="none" dirty="0">
                <a:solidFill>
                  <a:schemeClr val="accent6"/>
                </a:solidFill>
                <a:latin typeface="Gadugi" panose="020B0502040204020203" pitchFamily="34" charset="0"/>
                <a:ea typeface="Gadugi" panose="020B0502040204020203" pitchFamily="34" charset="0"/>
              </a:rPr>
              <a:t>AI</a:t>
            </a:r>
            <a:r>
              <a:rPr lang="en-US" sz="4400" b="1" cap="none" dirty="0">
                <a:latin typeface="Gadugi" panose="020B0502040204020203" pitchFamily="34" charset="0"/>
                <a:ea typeface="Gadugi" panose="020B0502040204020203" pitchFamily="34" charset="0"/>
              </a:rPr>
              <a:t> ?</a:t>
            </a:r>
            <a:endParaRPr lang="en-US" b="1" cap="none" dirty="0">
              <a:latin typeface="Gadugi" panose="020B0502040204020203" pitchFamily="34" charset="0"/>
              <a:ea typeface="Gadugi" panose="020B0502040204020203" pitchFamily="34" charset="0"/>
            </a:endParaRPr>
          </a:p>
        </p:txBody>
      </p:sp>
      <p:sp>
        <p:nvSpPr>
          <p:cNvPr id="3" name="Content Placeholder 2"/>
          <p:cNvSpPr>
            <a:spLocks noGrp="1"/>
          </p:cNvSpPr>
          <p:nvPr>
            <p:ph idx="1"/>
          </p:nvPr>
        </p:nvSpPr>
        <p:spPr>
          <a:xfrm>
            <a:off x="685801" y="2047206"/>
            <a:ext cx="10131425" cy="3193489"/>
          </a:xfrm>
        </p:spPr>
        <p:txBody>
          <a:bodyPr>
            <a:normAutofit/>
          </a:bodyPr>
          <a:lstStyle/>
          <a:p>
            <a:r>
              <a:rPr lang="en-US" sz="2400" dirty="0">
                <a:solidFill>
                  <a:schemeClr val="tx1">
                    <a:lumMod val="65000"/>
                  </a:schemeClr>
                </a:solidFill>
              </a:rPr>
              <a:t>Artificial Intelligence (AI) refers to the simulation of human intelligence in machines designed to think and act like humans. These systems are capable of learning from experience, understanding natural language, recognizing patterns, and making decisions. AI encompasses a variety of subfields, including machine learning, natural language processing, computer vision, and robotics.</a:t>
            </a:r>
          </a:p>
        </p:txBody>
      </p:sp>
    </p:spTree>
    <p:extLst>
      <p:ext uri="{BB962C8B-B14F-4D97-AF65-F5344CB8AC3E}">
        <p14:creationId xmlns:p14="http://schemas.microsoft.com/office/powerpoint/2010/main" val="931669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colorTemperature colorTemp="9143"/>
                    </a14:imgEffect>
                    <a14:imgEffect>
                      <a14:saturation sat="128000"/>
                    </a14:imgEffect>
                  </a14:imgLayer>
                </a14:imgProps>
              </a:ext>
            </a:extLst>
          </a:blip>
          <a:stretch>
            <a:fillRect/>
          </a:stretch>
        </p:blipFill>
        <p:spPr>
          <a:xfrm>
            <a:off x="7667625" y="0"/>
            <a:ext cx="4524375" cy="2828925"/>
          </a:xfrm>
          <a:prstGeom prst="rect">
            <a:avLst/>
          </a:prstGeom>
          <a:ln>
            <a:noFill/>
          </a:ln>
          <a:effectLst>
            <a:outerShdw blurRad="292100" dist="139700" dir="2700000" algn="tl" rotWithShape="0">
              <a:srgbClr val="333333">
                <a:alpha val="65000"/>
              </a:srgbClr>
            </a:outerShdw>
          </a:effectLst>
        </p:spPr>
      </p:pic>
      <p:sp>
        <p:nvSpPr>
          <p:cNvPr id="2" name="Title 1"/>
          <p:cNvSpPr>
            <a:spLocks noGrp="1"/>
          </p:cNvSpPr>
          <p:nvPr>
            <p:ph type="title"/>
          </p:nvPr>
        </p:nvSpPr>
        <p:spPr>
          <a:xfrm>
            <a:off x="-696685" y="1056497"/>
            <a:ext cx="10131425" cy="1456267"/>
          </a:xfrm>
        </p:spPr>
        <p:txBody>
          <a:bodyPr/>
          <a:lstStyle/>
          <a:p>
            <a:r>
              <a:rPr lang="en-US" dirty="0"/>
              <a:t>                                  </a:t>
            </a:r>
            <a:r>
              <a:rPr lang="en-US" b="1" dirty="0">
                <a:latin typeface="Bahnschrift" panose="020B0502040204020203" pitchFamily="34" charset="0"/>
              </a:rPr>
              <a:t>Impacts of </a:t>
            </a:r>
            <a:r>
              <a:rPr lang="en-US" b="1" dirty="0">
                <a:solidFill>
                  <a:schemeClr val="accent6"/>
                </a:solidFill>
                <a:latin typeface="Bahnschrift" panose="020B0502040204020203" pitchFamily="34" charset="0"/>
              </a:rPr>
              <a:t>AI</a:t>
            </a:r>
          </a:p>
        </p:txBody>
      </p:sp>
      <p:sp>
        <p:nvSpPr>
          <p:cNvPr id="3" name="Content Placeholder 2"/>
          <p:cNvSpPr>
            <a:spLocks noGrp="1"/>
          </p:cNvSpPr>
          <p:nvPr>
            <p:ph idx="1"/>
          </p:nvPr>
        </p:nvSpPr>
        <p:spPr>
          <a:xfrm>
            <a:off x="438734" y="2144399"/>
            <a:ext cx="10131425" cy="3649133"/>
          </a:xfrm>
        </p:spPr>
        <p:txBody>
          <a:bodyPr/>
          <a:lstStyle/>
          <a:p>
            <a:r>
              <a:rPr lang="en-US" sz="2000" dirty="0"/>
              <a:t>Artificial Intelligence (AI) is revolutionizing various sectors by boosting efficiency, accuracy, and decision-making. In healthcare, it enables early diagnostics and personalized treatments. AI powers autonomous vehicles and optimizes traffic in transportation, enhances fraud detection and investment strategies in finance, and personalizes shopping in retail. It also improves manufacturing through predictive maintenance and automation. While AI drives economic growth and innovation, it also raises ethical concerns like bias, privacy, and transparency, highlighting the need for responsible implementation</a:t>
            </a:r>
            <a:r>
              <a:rPr lang="en-US" dirty="0"/>
              <a:t>.</a:t>
            </a:r>
          </a:p>
        </p:txBody>
      </p:sp>
    </p:spTree>
    <p:extLst>
      <p:ext uri="{BB962C8B-B14F-4D97-AF65-F5344CB8AC3E}">
        <p14:creationId xmlns:p14="http://schemas.microsoft.com/office/powerpoint/2010/main" val="1689464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altLang="zh-CN" dirty="0"/>
              <a:t>How </a:t>
            </a:r>
            <a:r>
              <a:rPr lang="en-US" altLang="zh-CN" dirty="0">
                <a:solidFill>
                  <a:srgbClr val="C95B3A"/>
                </a:solidFill>
              </a:rPr>
              <a:t>Artificial Intelligence </a:t>
            </a:r>
            <a:r>
              <a:rPr lang="en-US" altLang="zh-CN" dirty="0"/>
              <a:t>Works</a:t>
            </a:r>
            <a:endParaRPr lang="en-US" dirty="0"/>
          </a:p>
        </p:txBody>
      </p:sp>
      <p:sp>
        <p:nvSpPr>
          <p:cNvPr id="3" name="Content Placeholder 2"/>
          <p:cNvSpPr>
            <a:spLocks noGrp="1"/>
          </p:cNvSpPr>
          <p:nvPr>
            <p:ph idx="1"/>
          </p:nvPr>
        </p:nvSpPr>
        <p:spPr/>
        <p:txBody>
          <a:bodyPr/>
          <a:lstStyle/>
          <a:p>
            <a:r>
              <a:rPr lang="en-US" dirty="0"/>
              <a:t>Today, AI applications use advanced machine learning algorithms and vast computational power to process and analyze data, mimicking human cognition like pattern recognition and inductive reasoning.</a:t>
            </a:r>
          </a:p>
          <a:p>
            <a:r>
              <a:rPr lang="en-US" dirty="0"/>
              <a:t>Developing an AI model begins with data acquisition, determined by the AI’s intended function. For instance, an image recognition model needs a large dataset of digital images.</a:t>
            </a:r>
          </a:p>
          <a:p>
            <a:endParaRPr lang="en-US" dirty="0"/>
          </a:p>
          <a:p>
            <a:r>
              <a:rPr lang="en-US" dirty="0"/>
              <a:t>Once collected, data scientists choose or develop algorithms to analyze the data. These algorithms instruct the computer on data processing to generate outputs. Many machine learning algorithms, including deep learning, are iterative. They process data, make predictions, receive feedback, and adjust their processes to improve over time, a method known as machine learning (ML).</a:t>
            </a:r>
          </a:p>
        </p:txBody>
      </p:sp>
    </p:spTree>
    <p:extLst>
      <p:ext uri="{BB962C8B-B14F-4D97-AF65-F5344CB8AC3E}">
        <p14:creationId xmlns:p14="http://schemas.microsoft.com/office/powerpoint/2010/main" val="3421548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TYPES OF </a:t>
            </a:r>
            <a:r>
              <a:rPr lang="en-US" dirty="0">
                <a:solidFill>
                  <a:schemeClr val="accent6"/>
                </a:solidFill>
                <a:latin typeface="Arial" panose="020B0604020202020204" pitchFamily="34" charset="0"/>
                <a:cs typeface="Arial" panose="020B0604020202020204" pitchFamily="34" charset="0"/>
              </a:rPr>
              <a:t>ARTIFICIAL INTELLIGENCE </a:t>
            </a:r>
            <a:r>
              <a:rPr lang="en-US" dirty="0">
                <a:latin typeface="Arial" panose="020B0604020202020204" pitchFamily="34" charset="0"/>
                <a:cs typeface="Arial" panose="020B0604020202020204" pitchFamily="34" charset="0"/>
              </a:rPr>
              <a:t>BASED ON CAPABILITY</a:t>
            </a:r>
          </a:p>
        </p:txBody>
      </p:sp>
      <p:pic>
        <p:nvPicPr>
          <p:cNvPr id="4" name="Content Placeholder 3"/>
          <p:cNvPicPr>
            <a:picLocks noGrp="1" noChangeAspect="1"/>
          </p:cNvPicPr>
          <p:nvPr>
            <p:ph idx="1"/>
          </p:nvPr>
        </p:nvPicPr>
        <p:blipFill>
          <a:blip r:embed="rId2"/>
          <a:stretch>
            <a:fillRect/>
          </a:stretch>
        </p:blipFill>
        <p:spPr>
          <a:xfrm>
            <a:off x="3008909" y="2141538"/>
            <a:ext cx="5485206" cy="3649662"/>
          </a:xfrm>
          <a:prstGeom prst="rect">
            <a:avLst/>
          </a:prstGeom>
        </p:spPr>
      </p:pic>
    </p:spTree>
    <p:extLst>
      <p:ext uri="{BB962C8B-B14F-4D97-AF65-F5344CB8AC3E}">
        <p14:creationId xmlns:p14="http://schemas.microsoft.com/office/powerpoint/2010/main" val="1829164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57534" y="418618"/>
            <a:ext cx="7551575" cy="954107"/>
          </a:xfrm>
          <a:prstGeom prst="rect">
            <a:avLst/>
          </a:prstGeom>
        </p:spPr>
        <p:txBody>
          <a:bodyPr wrap="square">
            <a:spAutoFit/>
          </a:bodyPr>
          <a:lstStyle/>
          <a:p>
            <a:r>
              <a:rPr lang="en-US" sz="2800" dirty="0">
                <a:latin typeface="Arial Rounded MT Bold" panose="020F0704030504030204" pitchFamily="34" charset="0"/>
                <a:cs typeface="Arial" panose="020B0604020202020204" pitchFamily="34" charset="0"/>
              </a:rPr>
              <a:t>TYPES OF </a:t>
            </a:r>
            <a:r>
              <a:rPr lang="en-US" sz="2800" dirty="0">
                <a:solidFill>
                  <a:schemeClr val="accent6"/>
                </a:solidFill>
                <a:latin typeface="Arial Rounded MT Bold" panose="020F0704030504030204" pitchFamily="34" charset="0"/>
                <a:cs typeface="Arial" panose="020B0604020202020204" pitchFamily="34" charset="0"/>
              </a:rPr>
              <a:t>ARTIFICIAL INTELLIGENCE </a:t>
            </a:r>
            <a:r>
              <a:rPr lang="en-US" sz="2800" dirty="0">
                <a:latin typeface="Arial Rounded MT Bold" panose="020F0704030504030204" pitchFamily="34" charset="0"/>
                <a:cs typeface="Arial" panose="020B0604020202020204" pitchFamily="34" charset="0"/>
              </a:rPr>
              <a:t>BASED ON CAPABILITY</a:t>
            </a:r>
            <a:endParaRPr lang="en-US" sz="2800" dirty="0">
              <a:latin typeface="Arial Rounded MT Bold" panose="020F0704030504030204" pitchFamily="34" charset="0"/>
            </a:endParaRPr>
          </a:p>
        </p:txBody>
      </p:sp>
      <p:pic>
        <p:nvPicPr>
          <p:cNvPr id="4100" name="Picture 4" descr="7 Types of Artificial Intelligence (With Examples) · Neil Sahota">
            <a:extLst>
              <a:ext uri="{FF2B5EF4-FFF2-40B4-BE49-F238E27FC236}">
                <a16:creationId xmlns:a16="http://schemas.microsoft.com/office/drawing/2014/main" id="{1AED7552-C14C-0A9F-176E-F310FBB1A32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97000" y="2141538"/>
            <a:ext cx="9660467" cy="3649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5538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5439" y="562947"/>
            <a:ext cx="9927771" cy="1023257"/>
          </a:xfrm>
        </p:spPr>
        <p:txBody>
          <a:bodyPr>
            <a:normAutofit fontScale="90000"/>
          </a:bodyPr>
          <a:lstStyle/>
          <a:p>
            <a:r>
              <a:rPr lang="en-US" altLang="zh-CN" dirty="0">
                <a:latin typeface="Arial Rounded MT Bold" panose="020F0704030504030204" pitchFamily="34" charset="0"/>
              </a:rPr>
              <a:t>Emerging </a:t>
            </a:r>
            <a:r>
              <a:rPr lang="en-US" altLang="zh-CN" dirty="0">
                <a:solidFill>
                  <a:schemeClr val="accent6"/>
                </a:solidFill>
                <a:latin typeface="Arial Rounded MT Bold" panose="020F0704030504030204" pitchFamily="34" charset="0"/>
              </a:rPr>
              <a:t>Artificial Intelligence</a:t>
            </a:r>
            <a:br>
              <a:rPr lang="en-US" altLang="zh-CN" dirty="0">
                <a:solidFill>
                  <a:schemeClr val="accent6"/>
                </a:solidFill>
                <a:latin typeface="Arial Rounded MT Bold" panose="020F0704030504030204" pitchFamily="34" charset="0"/>
              </a:rPr>
            </a:br>
            <a:r>
              <a:rPr lang="en-US" altLang="zh-CN" dirty="0">
                <a:solidFill>
                  <a:schemeClr val="accent6"/>
                </a:solidFill>
                <a:latin typeface="Arial Rounded MT Bold" panose="020F0704030504030204" pitchFamily="34" charset="0"/>
              </a:rPr>
              <a:t>                          </a:t>
            </a:r>
            <a:r>
              <a:rPr lang="en-US" altLang="zh-CN" dirty="0">
                <a:latin typeface="Arial Rounded MT Bold" panose="020F0704030504030204" pitchFamily="34" charset="0"/>
              </a:rPr>
              <a:t>Technologies</a:t>
            </a:r>
            <a:endParaRPr lang="en-US" dirty="0">
              <a:latin typeface="Arial Rounded MT Bold" panose="020F0704030504030204" pitchFamily="34" charset="0"/>
            </a:endParaRPr>
          </a:p>
        </p:txBody>
      </p:sp>
      <p:sp>
        <p:nvSpPr>
          <p:cNvPr id="3" name="Content Placeholder 2"/>
          <p:cNvSpPr>
            <a:spLocks noGrp="1"/>
          </p:cNvSpPr>
          <p:nvPr>
            <p:ph idx="1"/>
          </p:nvPr>
        </p:nvSpPr>
        <p:spPr>
          <a:xfrm>
            <a:off x="843611" y="1936794"/>
            <a:ext cx="10131425" cy="3649133"/>
          </a:xfrm>
        </p:spPr>
        <p:txBody>
          <a:bodyPr/>
          <a:lstStyle/>
          <a:p>
            <a:r>
              <a:rPr lang="en-US" sz="2000" b="1" dirty="0">
                <a:solidFill>
                  <a:srgbClr val="C95B3A"/>
                </a:solidFill>
              </a:rPr>
              <a:t>Robotic Process Automation (RPA) </a:t>
            </a:r>
            <a:endParaRPr lang="en-US" sz="2000" dirty="0"/>
          </a:p>
          <a:p>
            <a:pPr marL="0" indent="0">
              <a:buNone/>
            </a:pPr>
            <a:r>
              <a:rPr lang="en-US" dirty="0"/>
              <a:t>   Robotic Process Automation (RPA) is an AI technology enabling software bots to interpret and handle data, performing tasks like data entry, extraction, and transaction processing. </a:t>
            </a:r>
          </a:p>
          <a:p>
            <a:endParaRPr lang="en-US" dirty="0"/>
          </a:p>
          <a:p>
            <a:r>
              <a:rPr lang="en-US" sz="2000" b="1" dirty="0">
                <a:solidFill>
                  <a:srgbClr val="C95B3A"/>
                </a:solidFill>
              </a:rPr>
              <a:t>Speech Recognition </a:t>
            </a:r>
          </a:p>
          <a:p>
            <a:pPr marL="0" indent="0">
              <a:buNone/>
            </a:pPr>
            <a:r>
              <a:rPr lang="en-US" dirty="0"/>
              <a:t>   Speech recognition, a crucial AI subset, enables computers to understand and respond to verbal commands by analyzing audio signals. Examples include Amazon Alexa and Siri, which allow users to set reminders, play songs, and search the internet using natural language. </a:t>
            </a:r>
          </a:p>
        </p:txBody>
      </p:sp>
    </p:spTree>
    <p:extLst>
      <p:ext uri="{BB962C8B-B14F-4D97-AF65-F5344CB8AC3E}">
        <p14:creationId xmlns:p14="http://schemas.microsoft.com/office/powerpoint/2010/main" val="1994205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335903"/>
            <a:ext cx="10131425" cy="5455298"/>
          </a:xfrm>
        </p:spPr>
        <p:txBody>
          <a:bodyPr/>
          <a:lstStyle/>
          <a:p>
            <a:r>
              <a:rPr lang="en-US" sz="2000" b="1" dirty="0">
                <a:solidFill>
                  <a:srgbClr val="C95B3A"/>
                </a:solidFill>
              </a:rPr>
              <a:t>Machine Learning Platforms</a:t>
            </a:r>
          </a:p>
          <a:p>
            <a:pPr marL="0" indent="0">
              <a:buNone/>
            </a:pPr>
            <a:r>
              <a:rPr lang="en-US" dirty="0"/>
              <a:t>     Machine learning develops algorithms for computers to learn patterns and make decisions. Used in forecasting, fraud detection, and business operations, it's impactful in healthcare for analyzing images and predicting outcomes, and in e-commerce for understanding customer behavior. </a:t>
            </a:r>
          </a:p>
          <a:p>
            <a:endParaRPr lang="en-US" dirty="0"/>
          </a:p>
          <a:p>
            <a:r>
              <a:rPr lang="en-US" sz="2000" b="1" dirty="0">
                <a:solidFill>
                  <a:srgbClr val="C95B3A"/>
                </a:solidFill>
              </a:rPr>
              <a:t>Natural Language Processing (NLP)</a:t>
            </a:r>
          </a:p>
          <a:p>
            <a:pPr marL="0" indent="0">
              <a:buNone/>
            </a:pPr>
            <a:r>
              <a:rPr lang="en-US" dirty="0"/>
              <a:t>    Natural Language Processing (NLP) enables computers to understand, interpret, and generate text and speech. This AI technology helps businesses efficiently process large amounts of unstructured data, leading to better decision-making and streamlined operations.</a:t>
            </a:r>
          </a:p>
        </p:txBody>
      </p:sp>
    </p:spTree>
    <p:extLst>
      <p:ext uri="{BB962C8B-B14F-4D97-AF65-F5344CB8AC3E}">
        <p14:creationId xmlns:p14="http://schemas.microsoft.com/office/powerpoint/2010/main" val="1219342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634483"/>
            <a:ext cx="10538926" cy="5156718"/>
          </a:xfrm>
        </p:spPr>
        <p:txBody>
          <a:bodyPr/>
          <a:lstStyle/>
          <a:p>
            <a:r>
              <a:rPr lang="en-US" sz="2000" b="1" dirty="0">
                <a:solidFill>
                  <a:srgbClr val="C95B3A"/>
                </a:solidFill>
              </a:rPr>
              <a:t>Cyber Defense</a:t>
            </a:r>
          </a:p>
          <a:p>
            <a:pPr marL="0" indent="0">
              <a:buNone/>
            </a:pPr>
            <a:r>
              <a:rPr lang="en-US" dirty="0"/>
              <a:t>  Cyber defense protects computer systems, data, and networks from unauthorized access and attacks. In the first half of 2022, there were 236.1 million ransomware attacks globally. AI and machine learning are crucial in this field, helping businesses detect anomalies and automate responses, thereby enhancing security measures.</a:t>
            </a:r>
          </a:p>
          <a:p>
            <a:r>
              <a:rPr lang="en-US" sz="2000" b="1" dirty="0">
                <a:solidFill>
                  <a:srgbClr val="C95B3A"/>
                </a:solidFill>
              </a:rPr>
              <a:t>AI-Optimized Hardware</a:t>
            </a:r>
          </a:p>
          <a:p>
            <a:pPr marL="0" indent="0">
              <a:buNone/>
            </a:pPr>
            <a:r>
              <a:rPr lang="en-US" dirty="0"/>
              <a:t>   AI-optimized hardware is specialized for efficiently executing AI and machine learning tasks. It includes CPU, GPU, FPGA, and ASIC components. The global market for this hardware is expected to grow by 10-15% by 2025. Popular applications include training deep learning models and image/video processing tasks like object detection and facial recognition.</a:t>
            </a:r>
          </a:p>
        </p:txBody>
      </p:sp>
    </p:spTree>
    <p:extLst>
      <p:ext uri="{BB962C8B-B14F-4D97-AF65-F5344CB8AC3E}">
        <p14:creationId xmlns:p14="http://schemas.microsoft.com/office/powerpoint/2010/main" val="6930693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415</TotalTime>
  <Words>640</Words>
  <Application>Microsoft Office PowerPoint</Application>
  <PresentationFormat>Widescreen</PresentationFormat>
  <Paragraphs>30</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Arial Rounded MT Bold</vt:lpstr>
      <vt:lpstr>Bahnschrift</vt:lpstr>
      <vt:lpstr>Bahnschrift Light</vt:lpstr>
      <vt:lpstr>Calibri</vt:lpstr>
      <vt:lpstr>Calibri Light</vt:lpstr>
      <vt:lpstr>Gadugi</vt:lpstr>
      <vt:lpstr>Sitka Text Semibold</vt:lpstr>
      <vt:lpstr>Celestial</vt:lpstr>
      <vt:lpstr>TOP NEW TECHNOLOGIES IN AI                                                                                 -Innovations Shaping the Future</vt:lpstr>
      <vt:lpstr>                                 What Is AI ?</vt:lpstr>
      <vt:lpstr>                                  Impacts of AI</vt:lpstr>
      <vt:lpstr>            How Artificial Intelligence Works</vt:lpstr>
      <vt:lpstr>TYPES OF ARTIFICIAL INTELLIGENCE BASED ON CAPABILITY</vt:lpstr>
      <vt:lpstr>PowerPoint Presentation</vt:lpstr>
      <vt:lpstr>Emerging Artificial Intelligence                           Technologies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 NEW TECHNOLOGIES IN AI                                                                                 -Innovations Shaping the Future</dc:title>
  <dc:creator>Navani P</dc:creator>
  <cp:lastModifiedBy>sahal mhd</cp:lastModifiedBy>
  <cp:revision>16</cp:revision>
  <dcterms:created xsi:type="dcterms:W3CDTF">2024-05-19T03:05:46Z</dcterms:created>
  <dcterms:modified xsi:type="dcterms:W3CDTF">2024-05-20T04:16:44Z</dcterms:modified>
</cp:coreProperties>
</file>