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4" r:id="rId7"/>
    <p:sldId id="260" r:id="rId8"/>
    <p:sldId id="273" r:id="rId9"/>
    <p:sldId id="272" r:id="rId10"/>
    <p:sldId id="261" r:id="rId11"/>
    <p:sldId id="27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008711"/>
            <a:ext cx="4941771" cy="1122202"/>
          </a:xfrm>
        </p:spPr>
        <p:txBody>
          <a:bodyPr/>
          <a:lstStyle/>
          <a:p>
            <a:r>
              <a:rPr lang="en-US" dirty="0"/>
              <a:t>DUST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358712"/>
            <a:ext cx="4941770" cy="39666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E/19/377 SIRIWARDENA S.J.</a:t>
            </a:r>
          </a:p>
          <a:p>
            <a:r>
              <a:rPr lang="en-US" sz="7200" dirty="0"/>
              <a:t>E/19/367 SERASINGHE K.T.M.L.S.</a:t>
            </a:r>
          </a:p>
          <a:p>
            <a:r>
              <a:rPr lang="en-US" sz="7200" dirty="0"/>
              <a:t>E/19/233 MAHANAMA M.G.S.U</a:t>
            </a:r>
          </a:p>
          <a:p>
            <a:r>
              <a:rPr lang="en-US" sz="7200" dirty="0"/>
              <a:t>GROUP NO. 03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87C72-D364-4A4D-7B0D-698D24F75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1" t="6605" r="7896"/>
          <a:stretch/>
        </p:blipFill>
        <p:spPr>
          <a:xfrm>
            <a:off x="8493550" y="1102628"/>
            <a:ext cx="3044858" cy="2773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520718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944247" cy="211858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Air pollution is a major threat we face as a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Dust is a major fact that causes the air pollution.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Keeping the dust concentration at an environmentally safe level can cause a significant effect to the air pollution.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Dust sensor is intended to measure the concentration of the dust.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Sensor design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BBCE2A-03E8-25A6-BBAC-D97ECEC8A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3"/>
          <a:stretch/>
        </p:blipFill>
        <p:spPr>
          <a:xfrm>
            <a:off x="6938604" y="493506"/>
            <a:ext cx="4954129" cy="325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E6C2D-F48E-B796-8D78-0416399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99996C-05B7-AD73-ECC3-C155F35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289711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1" name="Date Placeholder 15">
            <a:extLst>
              <a:ext uri="{FF2B5EF4-FFF2-40B4-BE49-F238E27FC236}">
                <a16:creationId xmlns:a16="http://schemas.microsoft.com/office/drawing/2014/main" id="{8469E890-82C8-C560-C054-70C494F8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4A04540A-0860-BF53-028D-BD287975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Sensor design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1B8AD-E601-A9DC-3D2C-2386886E098E}"/>
              </a:ext>
            </a:extLst>
          </p:cNvPr>
          <p:cNvSpPr txBox="1"/>
          <p:nvPr/>
        </p:nvSpPr>
        <p:spPr>
          <a:xfrm>
            <a:off x="1322773" y="3790764"/>
            <a:ext cx="3923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</a:t>
            </a:r>
          </a:p>
          <a:p>
            <a:r>
              <a:rPr lang="en-US" dirty="0"/>
              <a:t>Potentiometer</a:t>
            </a:r>
          </a:p>
          <a:p>
            <a:r>
              <a:rPr lang="en-US" dirty="0"/>
              <a:t>OP-AMP</a:t>
            </a:r>
          </a:p>
          <a:p>
            <a:r>
              <a:rPr lang="en-US" dirty="0"/>
              <a:t>IR bulb</a:t>
            </a:r>
          </a:p>
          <a:p>
            <a:r>
              <a:rPr lang="en-US" dirty="0"/>
              <a:t>IR sensor</a:t>
            </a:r>
          </a:p>
          <a:p>
            <a:r>
              <a:rPr lang="en-US" dirty="0"/>
              <a:t>Arduino UNO board</a:t>
            </a:r>
          </a:p>
          <a:p>
            <a:r>
              <a:rPr lang="en-US" dirty="0"/>
              <a:t>Wires</a:t>
            </a:r>
          </a:p>
          <a:p>
            <a:r>
              <a:rPr lang="en-US" dirty="0"/>
              <a:t>LED bulb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ED3E15-9BEB-97C8-3CEE-72B87308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7" y="1420034"/>
            <a:ext cx="5779655" cy="32944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BD4107-C8A8-274E-12FB-54DCFC9A2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9" r="13467" b="19587"/>
          <a:stretch/>
        </p:blipFill>
        <p:spPr>
          <a:xfrm rot="16200000">
            <a:off x="8956094" y="3834980"/>
            <a:ext cx="2175876" cy="2866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487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Sensor design project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907E9-0AD0-6FF6-B18C-DF971D73FD8E}"/>
              </a:ext>
            </a:extLst>
          </p:cNvPr>
          <p:cNvSpPr txBox="1"/>
          <p:nvPr/>
        </p:nvSpPr>
        <p:spPr>
          <a:xfrm>
            <a:off x="2933700" y="2281561"/>
            <a:ext cx="6325710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sensor module is connected to the 5V DC power supply, IR LED starts emitting infra-red rays.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those rays reach the dust, the scattered light by the dust is collected by the photodiode. Reverse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current of the photodiode flows which is proportional to the illuminance. Therefore, it increase the reverse current with light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further amplified by the op-amp.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voltage is corelated with the scattered light, thus the dust density in the test space.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4F7F0-7FDB-22F2-890C-3616FDA5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750" y="3893270"/>
            <a:ext cx="3034302" cy="22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67257-788F-7FDA-6868-FD08DC17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4F7A3-9087-F4B1-ACEE-697C84F3F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3" t="16182" r="3118" b="43590"/>
          <a:stretch/>
        </p:blipFill>
        <p:spPr>
          <a:xfrm>
            <a:off x="433037" y="2301319"/>
            <a:ext cx="5120309" cy="3603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4B0856-7A71-C60F-DA43-95A65007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939"/>
            <a:ext cx="5914140" cy="3942760"/>
          </a:xfrm>
          <a:prstGeom prst="rect">
            <a:avLst/>
          </a:prstGeom>
        </p:spPr>
      </p:pic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F4699E5D-B88E-A1B2-5BFB-8D65D16F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2E31D01-44E1-6458-F7A0-B2BCF89D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Sensor design project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3E918-8C3A-C91A-492B-E3291B71D8AA}"/>
              </a:ext>
            </a:extLst>
          </p:cNvPr>
          <p:cNvSpPr txBox="1"/>
          <p:nvPr/>
        </p:nvSpPr>
        <p:spPr>
          <a:xfrm>
            <a:off x="2336800" y="5904496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A6341-65A5-B8A0-598B-41DC79E6F6BD}"/>
              </a:ext>
            </a:extLst>
          </p:cNvPr>
          <p:cNvSpPr txBox="1"/>
          <p:nvPr/>
        </p:nvSpPr>
        <p:spPr>
          <a:xfrm>
            <a:off x="8880552" y="4272699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02</a:t>
            </a:r>
          </a:p>
        </p:txBody>
      </p:sp>
    </p:spTree>
    <p:extLst>
      <p:ext uri="{BB962C8B-B14F-4D97-AF65-F5344CB8AC3E}">
        <p14:creationId xmlns:p14="http://schemas.microsoft.com/office/powerpoint/2010/main" val="298393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812C091-D008-3A17-B86B-320C5022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45E839-FEC2-C9BD-E7BD-DA9FBCBC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Sensor design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373835-242B-27FA-4D15-0A1D6B7B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2266B5-64CC-1FAC-9D59-2FC17E26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8163"/>
            <a:ext cx="10626261" cy="51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3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Sensor design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0F8CA-3F19-A424-42AB-696ED9EBE958}"/>
              </a:ext>
            </a:extLst>
          </p:cNvPr>
          <p:cNvSpPr txBox="1"/>
          <p:nvPr/>
        </p:nvSpPr>
        <p:spPr>
          <a:xfrm>
            <a:off x="2933700" y="2281561"/>
            <a:ext cx="6325710" cy="37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Done using a standard particle sensor.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 first, different kinds of dust should be selected.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kinds of dust are applied to both sensors at the same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 from the dust sensor is corelated with the dust density.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Relationship between the output and the dust density is taken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CE7274-D1F1-13EC-EA35-3925E424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Date Placeholder 8">
            <a:extLst>
              <a:ext uri="{FF2B5EF4-FFF2-40B4-BE49-F238E27FC236}">
                <a16:creationId xmlns:a16="http://schemas.microsoft.com/office/drawing/2014/main" id="{1BED3EC8-13A3-7A99-6794-06108678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AF3E4437-4951-B8CD-6CF0-A71A6E53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Sensor design project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4B2522-4005-8886-F08E-8FF1A9CC5526}"/>
              </a:ext>
            </a:extLst>
          </p:cNvPr>
          <p:cNvGrpSpPr/>
          <p:nvPr/>
        </p:nvGrpSpPr>
        <p:grpSpPr>
          <a:xfrm>
            <a:off x="2209800" y="348791"/>
            <a:ext cx="2841508" cy="2687766"/>
            <a:chOff x="2209800" y="348791"/>
            <a:chExt cx="2841508" cy="26877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8E42E8-7473-CBDA-D9FE-EC789818D987}"/>
                </a:ext>
              </a:extLst>
            </p:cNvPr>
            <p:cNvGrpSpPr/>
            <p:nvPr/>
          </p:nvGrpSpPr>
          <p:grpSpPr>
            <a:xfrm>
              <a:off x="2209800" y="348791"/>
              <a:ext cx="2841508" cy="2504244"/>
              <a:chOff x="2209800" y="348791"/>
              <a:chExt cx="2841508" cy="250424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5BAF91F-D8A5-222D-53BE-363267407958}"/>
                  </a:ext>
                </a:extLst>
              </p:cNvPr>
              <p:cNvGrpSpPr/>
              <p:nvPr/>
            </p:nvGrpSpPr>
            <p:grpSpPr>
              <a:xfrm>
                <a:off x="2611223" y="348791"/>
                <a:ext cx="2413263" cy="2102178"/>
                <a:chOff x="2611224" y="348791"/>
                <a:chExt cx="1996912" cy="1736104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1550F3A-E299-04DD-571C-7754957AC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1224" y="348791"/>
                  <a:ext cx="0" cy="171567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42B3B790-95D0-F664-8107-68E2DDC5E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1224" y="2084895"/>
                  <a:ext cx="1996912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069809E-0679-F789-7539-AE4A25D297C4}"/>
                  </a:ext>
                </a:extLst>
              </p:cNvPr>
              <p:cNvCxnSpPr/>
              <p:nvPr/>
            </p:nvCxnSpPr>
            <p:spPr>
              <a:xfrm>
                <a:off x="2611223" y="1581346"/>
                <a:ext cx="157820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17301E0-7682-B68A-9C84-14A0A1BCAED9}"/>
                  </a:ext>
                </a:extLst>
              </p:cNvPr>
              <p:cNvCxnSpPr/>
              <p:nvPr/>
            </p:nvCxnSpPr>
            <p:spPr>
              <a:xfrm>
                <a:off x="4189427" y="1581346"/>
                <a:ext cx="0" cy="8448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529DD91-CB8B-C684-533D-CAA52C84DE83}"/>
                  </a:ext>
                </a:extLst>
              </p:cNvPr>
              <p:cNvGrpSpPr/>
              <p:nvPr/>
            </p:nvGrpSpPr>
            <p:grpSpPr>
              <a:xfrm>
                <a:off x="2209800" y="348791"/>
                <a:ext cx="2841508" cy="2504244"/>
                <a:chOff x="2209800" y="348791"/>
                <a:chExt cx="2841508" cy="250424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841F30-B933-23E3-5B27-3CBD89CFA747}"/>
                    </a:ext>
                  </a:extLst>
                </p:cNvPr>
                <p:cNvSpPr txBox="1"/>
                <p:nvPr/>
              </p:nvSpPr>
              <p:spPr>
                <a:xfrm>
                  <a:off x="2209800" y="348791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4F2D79F-9E03-184E-0688-B27880DC8869}"/>
                    </a:ext>
                  </a:extLst>
                </p:cNvPr>
                <p:cNvSpPr txBox="1"/>
                <p:nvPr/>
              </p:nvSpPr>
              <p:spPr>
                <a:xfrm>
                  <a:off x="4784888" y="2483703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1FE893-56A9-7EDC-8E85-A94A1A0FF53D}"/>
                </a:ext>
              </a:extLst>
            </p:cNvPr>
            <p:cNvSpPr txBox="1"/>
            <p:nvPr/>
          </p:nvSpPr>
          <p:spPr>
            <a:xfrm>
              <a:off x="2735416" y="2667225"/>
              <a:ext cx="2049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Concentration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4FC2C0-1CC7-377A-BB10-2B0BFBF8E12B}"/>
              </a:ext>
            </a:extLst>
          </p:cNvPr>
          <p:cNvGrpSpPr/>
          <p:nvPr/>
        </p:nvGrpSpPr>
        <p:grpSpPr>
          <a:xfrm>
            <a:off x="7329228" y="324059"/>
            <a:ext cx="2841508" cy="2712498"/>
            <a:chOff x="7329228" y="324059"/>
            <a:chExt cx="2841508" cy="271249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38AB0C-A963-A71A-FAC2-D2909C20FB2B}"/>
                </a:ext>
              </a:extLst>
            </p:cNvPr>
            <p:cNvGrpSpPr/>
            <p:nvPr/>
          </p:nvGrpSpPr>
          <p:grpSpPr>
            <a:xfrm>
              <a:off x="7329228" y="324059"/>
              <a:ext cx="2841508" cy="2504244"/>
              <a:chOff x="7329228" y="324059"/>
              <a:chExt cx="2841508" cy="250424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28DF3F4-EB12-0ADA-7615-B0B45740DABD}"/>
                  </a:ext>
                </a:extLst>
              </p:cNvPr>
              <p:cNvGrpSpPr/>
              <p:nvPr/>
            </p:nvGrpSpPr>
            <p:grpSpPr>
              <a:xfrm>
                <a:off x="7693841" y="324059"/>
                <a:ext cx="2413263" cy="2102178"/>
                <a:chOff x="2611224" y="348791"/>
                <a:chExt cx="1996912" cy="1736104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CF82D28-5363-4C45-881C-0BB7B53D5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1224" y="348791"/>
                  <a:ext cx="0" cy="171567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97CC61D-AD98-6BF6-B36C-4595A3418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1224" y="2084895"/>
                  <a:ext cx="1996912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AC83CF6-06EE-7D76-8D1C-41F814D3CCC8}"/>
                  </a:ext>
                </a:extLst>
              </p:cNvPr>
              <p:cNvCxnSpPr/>
              <p:nvPr/>
            </p:nvCxnSpPr>
            <p:spPr>
              <a:xfrm>
                <a:off x="7693841" y="772212"/>
                <a:ext cx="157820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617D13B-5F98-2BC3-5488-923AB50D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2045" y="772212"/>
                <a:ext cx="0" cy="16292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2BEA590-1CFF-B07B-5510-B4A8B9F5171F}"/>
                  </a:ext>
                </a:extLst>
              </p:cNvPr>
              <p:cNvGrpSpPr/>
              <p:nvPr/>
            </p:nvGrpSpPr>
            <p:grpSpPr>
              <a:xfrm>
                <a:off x="7329228" y="324059"/>
                <a:ext cx="2841508" cy="2504244"/>
                <a:chOff x="2209800" y="348791"/>
                <a:chExt cx="2841508" cy="2504244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DA1C33D-96A5-DE6E-7A55-7FF0576272C1}"/>
                    </a:ext>
                  </a:extLst>
                </p:cNvPr>
                <p:cNvSpPr txBox="1"/>
                <p:nvPr/>
              </p:nvSpPr>
              <p:spPr>
                <a:xfrm>
                  <a:off x="2209800" y="348791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F378331-081D-4FA5-44A4-E2E4755EDB5F}"/>
                    </a:ext>
                  </a:extLst>
                </p:cNvPr>
                <p:cNvSpPr txBox="1"/>
                <p:nvPr/>
              </p:nvSpPr>
              <p:spPr>
                <a:xfrm>
                  <a:off x="4784888" y="2483703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8A3336-F090-186E-AC54-2C126A389D16}"/>
                </a:ext>
              </a:extLst>
            </p:cNvPr>
            <p:cNvSpPr txBox="1"/>
            <p:nvPr/>
          </p:nvSpPr>
          <p:spPr>
            <a:xfrm>
              <a:off x="7854844" y="2667225"/>
              <a:ext cx="210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Concentration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8A458D-1D8A-8392-8DDB-58E999A121E6}"/>
              </a:ext>
            </a:extLst>
          </p:cNvPr>
          <p:cNvGrpSpPr/>
          <p:nvPr/>
        </p:nvGrpSpPr>
        <p:grpSpPr>
          <a:xfrm>
            <a:off x="2209800" y="3614494"/>
            <a:ext cx="2841508" cy="2687766"/>
            <a:chOff x="2209800" y="3614494"/>
            <a:chExt cx="2841508" cy="26877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A39436-6B37-72CC-4633-360856C3F36A}"/>
                </a:ext>
              </a:extLst>
            </p:cNvPr>
            <p:cNvGrpSpPr/>
            <p:nvPr/>
          </p:nvGrpSpPr>
          <p:grpSpPr>
            <a:xfrm>
              <a:off x="2611223" y="3614494"/>
              <a:ext cx="2413263" cy="2102178"/>
              <a:chOff x="2611224" y="348791"/>
              <a:chExt cx="1996912" cy="1736104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F8CAD4-2D0D-6847-C7D5-68DDDBD511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1224" y="348791"/>
                <a:ext cx="0" cy="17156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01BACCC-BF9C-A6A4-71CA-3F45FA972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224" y="2084895"/>
                <a:ext cx="199691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E348D4-41C5-E044-5C22-E516753CD6D7}"/>
                </a:ext>
              </a:extLst>
            </p:cNvPr>
            <p:cNvCxnSpPr>
              <a:cxnSpLocks/>
            </p:cNvCxnSpPr>
            <p:nvPr/>
          </p:nvCxnSpPr>
          <p:spPr>
            <a:xfrm>
              <a:off x="2611223" y="4847049"/>
              <a:ext cx="10666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CC2E74-C884-C929-0651-4E30EF8A0DEC}"/>
                </a:ext>
              </a:extLst>
            </p:cNvPr>
            <p:cNvCxnSpPr/>
            <p:nvPr/>
          </p:nvCxnSpPr>
          <p:spPr>
            <a:xfrm>
              <a:off x="3677920" y="4847049"/>
              <a:ext cx="0" cy="8448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91A872-622D-065E-2026-7B5D95459556}"/>
                </a:ext>
              </a:extLst>
            </p:cNvPr>
            <p:cNvGrpSpPr/>
            <p:nvPr/>
          </p:nvGrpSpPr>
          <p:grpSpPr>
            <a:xfrm>
              <a:off x="2209800" y="3614494"/>
              <a:ext cx="2841508" cy="2504244"/>
              <a:chOff x="2209800" y="348791"/>
              <a:chExt cx="2841508" cy="250424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15E9DE-07D1-11F2-7B8B-3869BB9B2C2A}"/>
                  </a:ext>
                </a:extLst>
              </p:cNvPr>
              <p:cNvSpPr txBox="1"/>
              <p:nvPr/>
            </p:nvSpPr>
            <p:spPr>
              <a:xfrm>
                <a:off x="2209800" y="348791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3CF7EB-F555-48F3-9542-C9E03289F827}"/>
                  </a:ext>
                </a:extLst>
              </p:cNvPr>
              <p:cNvSpPr txBox="1"/>
              <p:nvPr/>
            </p:nvSpPr>
            <p:spPr>
              <a:xfrm>
                <a:off x="4784888" y="2483703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6378BA-FF3B-CC76-193A-367BA1149E1C}"/>
                </a:ext>
              </a:extLst>
            </p:cNvPr>
            <p:cNvSpPr txBox="1"/>
            <p:nvPr/>
          </p:nvSpPr>
          <p:spPr>
            <a:xfrm>
              <a:off x="2735416" y="5932928"/>
              <a:ext cx="1659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 Particles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7F7861-BF7A-67B2-9F8D-32EBE6781F03}"/>
              </a:ext>
            </a:extLst>
          </p:cNvPr>
          <p:cNvGrpSpPr/>
          <p:nvPr/>
        </p:nvGrpSpPr>
        <p:grpSpPr>
          <a:xfrm>
            <a:off x="7395670" y="3616193"/>
            <a:ext cx="2841508" cy="2687766"/>
            <a:chOff x="7395670" y="3616193"/>
            <a:chExt cx="2841508" cy="26877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51C9E23-3378-7895-EA0F-EE16ADD0F1E6}"/>
                </a:ext>
              </a:extLst>
            </p:cNvPr>
            <p:cNvGrpSpPr/>
            <p:nvPr/>
          </p:nvGrpSpPr>
          <p:grpSpPr>
            <a:xfrm>
              <a:off x="7797093" y="3616193"/>
              <a:ext cx="2413263" cy="2102178"/>
              <a:chOff x="2611224" y="348791"/>
              <a:chExt cx="1996912" cy="1736104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0A97D86-62EC-7758-3B5A-75D311916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1224" y="348791"/>
                <a:ext cx="0" cy="17156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05C6A13-986A-A2C4-D5F3-18FC0B17F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224" y="2084895"/>
                <a:ext cx="199691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FB845EF-5733-EE00-3D1F-E6E2F72A1FD6}"/>
                </a:ext>
              </a:extLst>
            </p:cNvPr>
            <p:cNvCxnSpPr>
              <a:cxnSpLocks/>
            </p:cNvCxnSpPr>
            <p:nvPr/>
          </p:nvCxnSpPr>
          <p:spPr>
            <a:xfrm>
              <a:off x="7797093" y="4848748"/>
              <a:ext cx="19607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E274F1-CF27-EB81-2576-0D59D6AC35B0}"/>
                </a:ext>
              </a:extLst>
            </p:cNvPr>
            <p:cNvCxnSpPr>
              <a:cxnSpLocks/>
            </p:cNvCxnSpPr>
            <p:nvPr/>
          </p:nvCxnSpPr>
          <p:spPr>
            <a:xfrm>
              <a:off x="9757870" y="4848748"/>
              <a:ext cx="0" cy="9023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A9F7D33-05C1-6A32-7552-8861BAC44DAE}"/>
                </a:ext>
              </a:extLst>
            </p:cNvPr>
            <p:cNvGrpSpPr/>
            <p:nvPr/>
          </p:nvGrpSpPr>
          <p:grpSpPr>
            <a:xfrm>
              <a:off x="7395670" y="3616193"/>
              <a:ext cx="2841508" cy="2504244"/>
              <a:chOff x="2209800" y="348791"/>
              <a:chExt cx="2841508" cy="250424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E1A97E-2DBA-4B6C-02E2-936D22D73D4C}"/>
                  </a:ext>
                </a:extLst>
              </p:cNvPr>
              <p:cNvSpPr txBox="1"/>
              <p:nvPr/>
            </p:nvSpPr>
            <p:spPr>
              <a:xfrm>
                <a:off x="2209800" y="348791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2310814-4733-F610-FDF0-CE32DE4EDF7E}"/>
                  </a:ext>
                </a:extLst>
              </p:cNvPr>
              <p:cNvSpPr txBox="1"/>
              <p:nvPr/>
            </p:nvSpPr>
            <p:spPr>
              <a:xfrm>
                <a:off x="4784888" y="2483703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B55A48-7BA8-750E-C71F-A1C6DB39E8AC}"/>
                </a:ext>
              </a:extLst>
            </p:cNvPr>
            <p:cNvSpPr txBox="1"/>
            <p:nvPr/>
          </p:nvSpPr>
          <p:spPr>
            <a:xfrm>
              <a:off x="7921286" y="5934627"/>
              <a:ext cx="1664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Large Particles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05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955" y="2049369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Sensor design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{F78181DE-9F77-4A58-B022-BDDF0226D5E5}tf67328976_win32</Template>
  <TotalTime>409</TotalTime>
  <Words>314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DUST SENSOR</vt:lpstr>
      <vt:lpstr>INTRODUCTION</vt:lpstr>
      <vt:lpstr>SCHEMATICS</vt:lpstr>
      <vt:lpstr>WORKING PRINCIPLE</vt:lpstr>
      <vt:lpstr>PowerPoint Presentation</vt:lpstr>
      <vt:lpstr>PowerPoint Presentation</vt:lpstr>
      <vt:lpstr>CALIBRATION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SENSOR</dc:title>
  <dc:creator>K.T.M.L.S. SERASINGHE</dc:creator>
  <cp:lastModifiedBy>S.J. SIRIWARDENA</cp:lastModifiedBy>
  <cp:revision>7</cp:revision>
  <dcterms:created xsi:type="dcterms:W3CDTF">2023-02-16T05:51:12Z</dcterms:created>
  <dcterms:modified xsi:type="dcterms:W3CDTF">2023-02-16T20:20:14Z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