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8" r:id="rId5"/>
    <p:sldId id="284" r:id="rId6"/>
    <p:sldId id="263" r:id="rId7"/>
    <p:sldId id="269" r:id="rId8"/>
    <p:sldId id="294" r:id="rId9"/>
    <p:sldId id="293" r:id="rId10"/>
    <p:sldId id="271" r:id="rId11"/>
    <p:sldId id="295" r:id="rId12"/>
    <p:sldId id="272" r:id="rId13"/>
    <p:sldId id="300" r:id="rId14"/>
    <p:sldId id="270" r:id="rId15"/>
    <p:sldId id="296" r:id="rId16"/>
    <p:sldId id="262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39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78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76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16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6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5/11/2023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6061" y="1551207"/>
            <a:ext cx="6430108" cy="229103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Saving Automatic Light Controller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2438" y="4451322"/>
            <a:ext cx="4526280" cy="450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Team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Techno beast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5" t="15906" r="27989" b="16667"/>
          <a:stretch/>
        </p:blipFill>
        <p:spPr>
          <a:xfrm>
            <a:off x="0" y="1"/>
            <a:ext cx="630936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4331" y="4915534"/>
            <a:ext cx="4026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210141U – Dissanayaka D.M.S.P.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210341H – Liyanaarachchi L.A.S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210303U – Kulasingham P.N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210705E – Wickramasingha M.P.D.N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DF9FF-3FC5-1092-3B35-E5B4A2DA12F5}"/>
              </a:ext>
            </a:extLst>
          </p:cNvPr>
          <p:cNvSpPr/>
          <p:nvPr/>
        </p:nvSpPr>
        <p:spPr>
          <a:xfrm>
            <a:off x="0" y="5870545"/>
            <a:ext cx="4643021" cy="9874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EF6C-398B-AD62-472F-9DEF065A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39ACF5-C343-B7BF-D68A-F784CF31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683" y="2381250"/>
            <a:ext cx="3068638" cy="2095500"/>
          </a:xfrm>
          <a:solidFill>
            <a:srgbClr val="002060"/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Initial and 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Finalized Sketches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C5533B9-306B-2D96-3995-70EBA6CE5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"/>
          <a:stretch/>
        </p:blipFill>
        <p:spPr>
          <a:xfrm>
            <a:off x="4285321" y="0"/>
            <a:ext cx="8030967" cy="6826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A34A-A045-8E9D-6FFA-9091A02B9C93}"/>
              </a:ext>
            </a:extLst>
          </p:cNvPr>
          <p:cNvSpPr/>
          <p:nvPr/>
        </p:nvSpPr>
        <p:spPr>
          <a:xfrm>
            <a:off x="0" y="2388926"/>
            <a:ext cx="1216241" cy="208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4882"/>
            <a:ext cx="10668000" cy="7315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Marketing, Sales, and After-Sale Service Considerations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33880"/>
            <a:ext cx="4639736" cy="736282"/>
          </a:xfrm>
        </p:spPr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571" y="2689034"/>
            <a:ext cx="4639736" cy="4011486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+mj-lt"/>
              </a:rPr>
              <a:t>Mostly middle age people will be targeted because they are interested in technology and easy ways to do something.</a:t>
            </a:r>
          </a:p>
          <a:p>
            <a:pPr lvl="0"/>
            <a:r>
              <a:rPr lang="en-US" sz="1800" dirty="0">
                <a:latin typeface="+mj-lt"/>
              </a:rPr>
              <a:t>Use social media platforms and digital marketing strategies to reach a wider audience and it’s better to advertise on TV is useful because most people can be caught.</a:t>
            </a:r>
          </a:p>
          <a:p>
            <a:pPr lvl="0"/>
            <a:r>
              <a:rPr lang="en-US" sz="1800" dirty="0">
                <a:latin typeface="+mj-lt"/>
              </a:rPr>
              <a:t>Partner with home automation companies and energy-efficient solution providers to increase exposure and reach new customers. </a:t>
            </a:r>
          </a:p>
          <a:p>
            <a:pPr lvl="0"/>
            <a:r>
              <a:rPr lang="en-US" sz="1800" dirty="0">
                <a:latin typeface="+mj-lt"/>
              </a:rPr>
              <a:t>Attend trade shows and exhibitions to showcase the product and generate interest.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833880"/>
            <a:ext cx="4639736" cy="736282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5235" y="2689033"/>
            <a:ext cx="4639736" cy="3406967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latin typeface="+mj-lt"/>
              </a:rPr>
              <a:t>Develop a sales strategy to ensure the automatic light bulb system is priced competitively. Create a sales team to promote and sell the product to potential customers.</a:t>
            </a:r>
          </a:p>
          <a:p>
            <a:pPr lvl="0"/>
            <a:r>
              <a:rPr lang="en-US" sz="1800" dirty="0">
                <a:latin typeface="+mj-lt"/>
              </a:rPr>
              <a:t>Offer discounts or prizes to make the product more attractive.</a:t>
            </a:r>
          </a:p>
          <a:p>
            <a:pPr lvl="0"/>
            <a:r>
              <a:rPr lang="en-US" sz="1800" dirty="0">
                <a:latin typeface="+mj-lt"/>
              </a:rPr>
              <a:t>Provide incentives to retailers and distributors to promote the product.</a:t>
            </a:r>
          </a:p>
          <a:p>
            <a:pPr lvl="0"/>
            <a:r>
              <a:rPr lang="en-US" sz="1800" dirty="0">
                <a:latin typeface="+mj-lt"/>
              </a:rPr>
              <a:t>Develop a sales forecast to project revenue and sales targets. It is a back-office task but more important to succeed in the purpose.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0491" y="802958"/>
            <a:ext cx="4639736" cy="736282"/>
          </a:xfrm>
        </p:spPr>
        <p:txBody>
          <a:bodyPr/>
          <a:lstStyle/>
          <a:p>
            <a:r>
              <a:rPr lang="en-US" dirty="0"/>
              <a:t>After-Sale Service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7611" y="1628013"/>
            <a:ext cx="6321509" cy="4011486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latin typeface="+mj-lt"/>
              </a:rPr>
              <a:t>Offer a warranty and maintenance plan for the automatic light bulb system. But pay attention to the period and conditions.</a:t>
            </a:r>
          </a:p>
          <a:p>
            <a:pPr lvl="0"/>
            <a:r>
              <a:rPr lang="en-US" sz="1800" dirty="0">
                <a:latin typeface="+mj-lt"/>
              </a:rPr>
              <a:t>Provide customer support via email, phone, or online chat to answer questions and troubleshoot issues.</a:t>
            </a:r>
          </a:p>
          <a:p>
            <a:pPr lvl="0"/>
            <a:r>
              <a:rPr lang="en-US" sz="1800" dirty="0">
                <a:latin typeface="+mj-lt"/>
              </a:rPr>
              <a:t>Develop a customer feedback mechanism to monitor satisfaction levels and improve the product. I will be really important to the market also.</a:t>
            </a:r>
          </a:p>
          <a:p>
            <a:pPr lvl="0"/>
            <a:r>
              <a:rPr lang="en-US" sz="1800" dirty="0">
                <a:latin typeface="+mj-lt"/>
              </a:rPr>
              <a:t>Provide training and educational resources for customers to ensure they get the most out of the product.</a:t>
            </a:r>
          </a:p>
          <a:p>
            <a:pPr lvl="0"/>
            <a:r>
              <a:rPr lang="en-US" sz="1800" dirty="0">
                <a:latin typeface="+mj-lt"/>
              </a:rPr>
              <a:t>Develop a repair and replacement plan to address any issues that may arise.</a:t>
            </a:r>
          </a:p>
          <a:p>
            <a:pPr lvl="0"/>
            <a:endParaRPr lang="en-US" sz="18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r="20897"/>
          <a:stretch/>
        </p:blipFill>
        <p:spPr>
          <a:xfrm>
            <a:off x="0" y="0"/>
            <a:ext cx="5425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7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80083"/>
              </p:ext>
            </p:extLst>
          </p:nvPr>
        </p:nvGraphicFramePr>
        <p:xfrm>
          <a:off x="3592838" y="6274505"/>
          <a:ext cx="5168348" cy="473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621">
                  <a:extLst>
                    <a:ext uri="{9D8B030D-6E8A-4147-A177-3AD203B41FA5}">
                      <a16:colId xmlns:a16="http://schemas.microsoft.com/office/drawing/2014/main" val="3105181110"/>
                    </a:ext>
                  </a:extLst>
                </a:gridCol>
                <a:gridCol w="2584727">
                  <a:extLst>
                    <a:ext uri="{9D8B030D-6E8A-4147-A177-3AD203B41FA5}">
                      <a16:colId xmlns:a16="http://schemas.microsoft.com/office/drawing/2014/main" val="890153147"/>
                    </a:ext>
                  </a:extLst>
                </a:gridCol>
              </a:tblGrid>
              <a:tr h="473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Rs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5945.00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372565835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82217" y="1058117"/>
            <a:ext cx="11827565" cy="1719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6327"/>
                  </p:ext>
                </p:extLst>
              </p:nvPr>
            </p:nvGraphicFramePr>
            <p:xfrm>
              <a:off x="775252" y="1500808"/>
              <a:ext cx="4989444" cy="45653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4188">
                      <a:extLst>
                        <a:ext uri="{9D8B030D-6E8A-4147-A177-3AD203B41FA5}">
                          <a16:colId xmlns:a16="http://schemas.microsoft.com/office/drawing/2014/main" val="2708563702"/>
                        </a:ext>
                      </a:extLst>
                    </a:gridCol>
                    <a:gridCol w="2495256">
                      <a:extLst>
                        <a:ext uri="{9D8B030D-6E8A-4147-A177-3AD203B41FA5}">
                          <a16:colId xmlns:a16="http://schemas.microsoft.com/office/drawing/2014/main" val="1064260542"/>
                        </a:ext>
                      </a:extLst>
                    </a:gridCol>
                  </a:tblGrid>
                  <a:tr h="5456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Product</a:t>
                          </a:r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Price</a:t>
                          </a:r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773897395"/>
                      </a:ext>
                    </a:extLst>
                  </a:tr>
                  <a:tr h="4800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Atmel ATMEGA328-PU microcontroller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Rs. 2800.00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28243393"/>
                      </a:ext>
                    </a:extLst>
                  </a:tr>
                  <a:tr h="44735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HC-SR04 4Pin Ultrasonic Sensor Module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Rs. 640.00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332273215"/>
                      </a:ext>
                    </a:extLst>
                  </a:tr>
                  <a:tr h="4926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433MHz Wireless RF Transmitter Receiver Module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Rs. 340.00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721230064"/>
                      </a:ext>
                    </a:extLst>
                  </a:tr>
                  <a:tr h="4637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5VDC 1 way 1 Channel Relay Module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Rs. 180.00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808328166"/>
                      </a:ext>
                    </a:extLst>
                  </a:tr>
                  <a:tr h="4800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L7805CV 5V Voltage Regulator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73735" algn="ctr"/>
                              <a:tab pos="1347470" algn="r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50.00	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655237372"/>
                      </a:ext>
                    </a:extLst>
                  </a:tr>
                  <a:tr h="4794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Tactile Push bottom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6×6×4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20.00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661905870"/>
                      </a:ext>
                    </a:extLst>
                  </a:tr>
                  <a:tr h="4509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16MHz Crystal Oscillator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80.00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2457918023"/>
                      </a:ext>
                    </a:extLst>
                  </a:tr>
                  <a:tr h="725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220-ohm 2W resistor pack Carbon Film THT 5% (approx.5pcs)</a:t>
                          </a: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60.00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814962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6327"/>
                  </p:ext>
                </p:extLst>
              </p:nvPr>
            </p:nvGraphicFramePr>
            <p:xfrm>
              <a:off x="775252" y="1500808"/>
              <a:ext cx="4989444" cy="45745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4188">
                      <a:extLst>
                        <a:ext uri="{9D8B030D-6E8A-4147-A177-3AD203B41FA5}">
                          <a16:colId xmlns:a16="http://schemas.microsoft.com/office/drawing/2014/main" val="2708563702"/>
                        </a:ext>
                      </a:extLst>
                    </a:gridCol>
                    <a:gridCol w="2495256">
                      <a:extLst>
                        <a:ext uri="{9D8B030D-6E8A-4147-A177-3AD203B41FA5}">
                          <a16:colId xmlns:a16="http://schemas.microsoft.com/office/drawing/2014/main" val="1064260542"/>
                        </a:ext>
                      </a:extLst>
                    </a:gridCol>
                  </a:tblGrid>
                  <a:tr h="5456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Product</a:t>
                          </a:r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Price</a:t>
                          </a:r>
                          <a:endParaRPr lang="en-US" sz="2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773897395"/>
                      </a:ext>
                    </a:extLst>
                  </a:tr>
                  <a:tr h="4800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Atmel ATMEGA328-PU </a:t>
                          </a:r>
                          <a:r>
                            <a:rPr lang="en-US" sz="1400" dirty="0" smtClean="0">
                              <a:effectLst/>
                            </a:rPr>
                            <a:t>microcontroller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2800.00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28243393"/>
                      </a:ext>
                    </a:extLst>
                  </a:tr>
                  <a:tr h="4565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HC-SR04 4Pin Ultrasonic Sensor </a:t>
                          </a:r>
                          <a:r>
                            <a:rPr lang="en-US" sz="1400" dirty="0" smtClean="0">
                              <a:effectLst/>
                            </a:rPr>
                            <a:t>Module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640.00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332273215"/>
                      </a:ext>
                    </a:extLst>
                  </a:tr>
                  <a:tr h="4926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433MHz Wireless RF Transmitter Receiver </a:t>
                          </a:r>
                          <a:r>
                            <a:rPr lang="en-US" sz="1400" dirty="0" smtClean="0">
                              <a:effectLst/>
                            </a:rPr>
                            <a:t>Module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340.00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721230064"/>
                      </a:ext>
                    </a:extLst>
                  </a:tr>
                  <a:tr h="4637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5VDC 1 way 1 </a:t>
                          </a:r>
                          <a:r>
                            <a:rPr lang="en-US" sz="1400" dirty="0" smtClean="0">
                              <a:effectLst/>
                            </a:rPr>
                            <a:t>Channel </a:t>
                          </a:r>
                          <a:r>
                            <a:rPr lang="en-US" sz="1400" dirty="0">
                              <a:effectLst/>
                            </a:rPr>
                            <a:t>Relay </a:t>
                          </a:r>
                          <a:r>
                            <a:rPr lang="en-US" sz="1400" dirty="0" smtClean="0">
                              <a:effectLst/>
                            </a:rPr>
                            <a:t>Module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180.00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808328166"/>
                      </a:ext>
                    </a:extLst>
                  </a:tr>
                  <a:tr h="4800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L7805CV 5V Voltage </a:t>
                          </a:r>
                          <a:r>
                            <a:rPr lang="en-US" sz="1400" dirty="0" smtClean="0">
                              <a:effectLst/>
                            </a:rPr>
                            <a:t>Regulator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73735" algn="ctr"/>
                              <a:tab pos="1347470" algn="r"/>
                            </a:tabLs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dirty="0" err="1" smtClean="0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50.00	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655237372"/>
                      </a:ext>
                    </a:extLst>
                  </a:tr>
                  <a:tr h="479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989" marR="34989" marT="0" marB="0">
                        <a:blipFill>
                          <a:blip r:embed="rId3"/>
                          <a:stretch>
                            <a:fillRect l="-244" t="-622785" r="-101222" b="-256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20.00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661905870"/>
                      </a:ext>
                    </a:extLst>
                  </a:tr>
                  <a:tr h="4509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16MHz Crystal </a:t>
                          </a:r>
                          <a:r>
                            <a:rPr lang="en-US" sz="1400" dirty="0" smtClean="0">
                              <a:effectLst/>
                            </a:rPr>
                            <a:t>Oscillator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80.00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2457918023"/>
                      </a:ext>
                    </a:extLst>
                  </a:tr>
                  <a:tr h="725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220-ohm 2W resistor pack Carbon Film THT 5% (approx.5pcs</a:t>
                          </a:r>
                          <a:r>
                            <a:rPr lang="en-US" sz="1400" dirty="0" smtClean="0">
                              <a:effectLst/>
                            </a:rPr>
                            <a:t>)</a:t>
                          </a:r>
                          <a:r>
                            <a:rPr lang="en-US" sz="14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Iskoola Pota" panose="02010503010101010104" pitchFamily="2" charset="0"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Rs</a:t>
                          </a:r>
                          <a:r>
                            <a:rPr lang="en-US" sz="1400" dirty="0">
                              <a:effectLst/>
                            </a:rPr>
                            <a:t>. 60.00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Iskoola Pota" panose="02010503010101010104" pitchFamily="2" charset="0"/>
                          </a:endParaRPr>
                        </a:p>
                      </a:txBody>
                      <a:tcPr marL="34989" marR="34989" marT="0" marB="0"/>
                    </a:tc>
                    <a:extLst>
                      <a:ext uri="{0D108BD9-81ED-4DB2-BD59-A6C34878D82A}">
                        <a16:rowId xmlns:a16="http://schemas.microsoft.com/office/drawing/2014/main" val="18149628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49926"/>
              </p:ext>
            </p:extLst>
          </p:nvPr>
        </p:nvGraphicFramePr>
        <p:xfrm>
          <a:off x="6520904" y="1500808"/>
          <a:ext cx="4874321" cy="4557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6639">
                  <a:extLst>
                    <a:ext uri="{9D8B030D-6E8A-4147-A177-3AD203B41FA5}">
                      <a16:colId xmlns:a16="http://schemas.microsoft.com/office/drawing/2014/main" val="1111696063"/>
                    </a:ext>
                  </a:extLst>
                </a:gridCol>
                <a:gridCol w="2437682">
                  <a:extLst>
                    <a:ext uri="{9D8B030D-6E8A-4147-A177-3AD203B41FA5}">
                      <a16:colId xmlns:a16="http://schemas.microsoft.com/office/drawing/2014/main" val="43228932"/>
                    </a:ext>
                  </a:extLst>
                </a:gridCol>
              </a:tblGrid>
              <a:tr h="578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3593721286"/>
                  </a:ext>
                </a:extLst>
              </a:tr>
              <a:tr h="578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10503010101010104" pitchFamily="2" charset="0"/>
                        </a:rPr>
                        <a:t>10k ½ W Resistor Pack Carbon Film THT 5% (Approx.20pcs)</a:t>
                      </a:r>
                      <a:endPara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10503010101010104" pitchFamily="2" charset="0"/>
                        </a:rPr>
                        <a:t>Rs.60.00</a:t>
                      </a: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181413742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22pF Ceramic Capacitor THT(4)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20.00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1653246416"/>
                  </a:ext>
                </a:extLst>
              </a:tr>
              <a:tr h="472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10uF 16V Electrolytic Capacitor THT(3)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30.00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1202965866"/>
                  </a:ext>
                </a:extLst>
              </a:tr>
              <a:tr h="472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1nF 16V Electrolytic Capacitor THT(2)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10.00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2519710865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2-way Mini JST 2.0 PH Connector Wire Micro bit(2)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40.00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3054269427"/>
                  </a:ext>
                </a:extLst>
              </a:tr>
              <a:tr h="719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Hi-Link HLK-5M05 220VAC to 5VDC 5W Step-Down Power Supply Module(1)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1350.00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3219401321"/>
                  </a:ext>
                </a:extLst>
              </a:tr>
              <a:tr h="486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28-pin Normal IC Base 2.5   mm (HE0021)(2)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40.00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2838539225"/>
                  </a:ext>
                </a:extLst>
              </a:tr>
              <a:tr h="472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433MHz Helical Antenna(2)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Rs</a:t>
                      </a:r>
                      <a:r>
                        <a:rPr lang="en-US" sz="1400" dirty="0">
                          <a:effectLst/>
                        </a:rPr>
                        <a:t>. 230.00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10503010101010104" pitchFamily="2" charset="0"/>
                      </a:endParaRPr>
                    </a:p>
                  </a:txBody>
                  <a:tcPr marL="34989" marR="34989" marT="0" marB="0"/>
                </a:tc>
                <a:extLst>
                  <a:ext uri="{0D108BD9-81ED-4DB2-BD59-A6C34878D82A}">
                    <a16:rowId xmlns:a16="http://schemas.microsoft.com/office/drawing/2014/main" val="3691543157"/>
                  </a:ext>
                </a:extLst>
              </a:tr>
            </a:tbl>
          </a:graphicData>
        </a:graphic>
      </p:graphicFrame>
      <p:sp>
        <p:nvSpPr>
          <p:cNvPr id="20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25" y="301233"/>
            <a:ext cx="8315774" cy="983792"/>
          </a:xfr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Bill of Quantities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5065456"/>
            <a:ext cx="12190459" cy="1792544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2767787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29666" r="-156" b="7846"/>
          <a:stretch/>
        </p:blipFill>
        <p:spPr>
          <a:xfrm>
            <a:off x="-123820" y="-20320"/>
            <a:ext cx="12336140" cy="5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59637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&amp; Solution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Problem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Survey Results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Solution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Technical Feasibility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Resource Requirements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Performance Targets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Technical Risks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Testing and Evaluation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Product Architecture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Sensor part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Light bulb part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Sketches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Initial Sketch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Finalized Sketch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Marketing &amp; Sales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Marketing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Sales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After-sale Service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Bill of quantities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Summery of expenditure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Quantities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" b="8061"/>
          <a:stretch/>
        </p:blipFill>
        <p:spPr>
          <a:xfrm>
            <a:off x="5443467" y="3905604"/>
            <a:ext cx="627548" cy="613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" b="25354"/>
          <a:stretch/>
        </p:blipFill>
        <p:spPr>
          <a:xfrm>
            <a:off x="8736924" y="2164373"/>
            <a:ext cx="670711" cy="552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42" y="2164373"/>
            <a:ext cx="566023" cy="566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8" y="798118"/>
            <a:ext cx="564977" cy="552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7812"/>
          <a:stretch/>
        </p:blipFill>
        <p:spPr>
          <a:xfrm>
            <a:off x="8844888" y="3414626"/>
            <a:ext cx="562747" cy="564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6517D-0D78-4BA1-DC0A-F225506C9A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81" y="917994"/>
            <a:ext cx="724376" cy="7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6" y="1199295"/>
            <a:ext cx="3100136" cy="13340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Problem &amp; Solution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3" y="2747491"/>
            <a:ext cx="3449255" cy="36533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forget to switch off the bulb when they are leaving the place?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you any children or disable member in your family which can’t turn off lights.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this project is a timely and essential project with the potential to solve not only that but also extra too many problems.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Survey Results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49" y="2231808"/>
            <a:ext cx="5505451" cy="3760891"/>
          </a:xfrm>
        </p:spPr>
        <p:txBody>
          <a:bodyPr vert="horz" lIns="0" tIns="45720" rIns="0" bIns="45720" rtlCol="0">
            <a:normAutofit/>
          </a:bodyPr>
          <a:lstStyle/>
          <a:p>
            <a:pPr marL="430213" indent="-342900"/>
            <a:r>
              <a:rPr lang="en-US" dirty="0">
                <a:latin typeface="+mj-lt"/>
              </a:rPr>
              <a:t>We got 198 responses from the survey. </a:t>
            </a:r>
          </a:p>
          <a:p>
            <a:pPr marL="430213" indent="-342900"/>
            <a:r>
              <a:rPr lang="en-US" dirty="0">
                <a:latin typeface="+mj-lt"/>
              </a:rPr>
              <a:t>We targeted a sample in society with all types of people covered.</a:t>
            </a:r>
          </a:p>
          <a:p>
            <a:pPr marL="430213" indent="-342900"/>
            <a:r>
              <a:rPr lang="en-US" dirty="0">
                <a:latin typeface="+mj-lt"/>
              </a:rPr>
              <a:t>We could find many valuable facts and identify what people need.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r="24607" b="623"/>
          <a:stretch/>
        </p:blipFill>
        <p:spPr>
          <a:xfrm>
            <a:off x="7534275" y="0"/>
            <a:ext cx="465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Survey Results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 r="22316" b="9879"/>
          <a:stretch/>
        </p:blipFill>
        <p:spPr bwMode="auto">
          <a:xfrm>
            <a:off x="45719" y="1927859"/>
            <a:ext cx="4919819" cy="226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7522" r="13105" b="8225"/>
          <a:stretch/>
        </p:blipFill>
        <p:spPr bwMode="auto">
          <a:xfrm>
            <a:off x="7172640" y="2039767"/>
            <a:ext cx="4986716" cy="22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 r="3062" b="7703"/>
          <a:stretch/>
        </p:blipFill>
        <p:spPr bwMode="auto">
          <a:xfrm>
            <a:off x="2763473" y="4451909"/>
            <a:ext cx="5959457" cy="2436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9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Survey Results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6699" r="1566" b="8613"/>
          <a:stretch/>
        </p:blipFill>
        <p:spPr bwMode="auto">
          <a:xfrm>
            <a:off x="0" y="2232139"/>
            <a:ext cx="5822783" cy="239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6696" r="2676" b="8882"/>
          <a:stretch/>
        </p:blipFill>
        <p:spPr bwMode="auto">
          <a:xfrm>
            <a:off x="6250328" y="2170624"/>
            <a:ext cx="5941672" cy="251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12" name="Round Same Side Corner Rectangle 11"/>
          <p:cNvSpPr/>
          <p:nvPr/>
        </p:nvSpPr>
        <p:spPr>
          <a:xfrm rot="10800000">
            <a:off x="1716953" y="2698056"/>
            <a:ext cx="3358974" cy="3320777"/>
          </a:xfrm>
          <a:prstGeom prst="round2Same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716955" y="1853198"/>
            <a:ext cx="3358972" cy="763542"/>
          </a:xfrm>
          <a:prstGeom prst="round2SameRect">
            <a:avLst>
              <a:gd name="adj1" fmla="val 3876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400" b="1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16" name="Round Same Side Corner Rectangle 15"/>
          <p:cNvSpPr/>
          <p:nvPr/>
        </p:nvSpPr>
        <p:spPr>
          <a:xfrm rot="10800000">
            <a:off x="6647134" y="2698056"/>
            <a:ext cx="3312600" cy="3320777"/>
          </a:xfrm>
          <a:prstGeom prst="round2Same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6647134" y="1853198"/>
            <a:ext cx="3312600" cy="763542"/>
          </a:xfrm>
          <a:prstGeom prst="round2SameRect">
            <a:avLst>
              <a:gd name="adj1" fmla="val 3876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en-US"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24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Targets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1033" y="2732578"/>
            <a:ext cx="3358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Include light bulbs, sensors, PCBs, power-supplying methods, and transmitters.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software requirements include firmware for the microcontrollers, communication protocols.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software that we needed is Arduino, Solid Works, Altium, etc. 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11215" y="2698056"/>
            <a:ext cx="3384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Based on industry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will be designed to turn on the lights automatically when someone enters the room and turn them off when they leave, thereby conserving energy.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main thing is when people enter the room more than one, the light will only be off if all of them left from the room.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12" name="Round Same Side Corner Rectangle 11"/>
          <p:cNvSpPr/>
          <p:nvPr/>
        </p:nvSpPr>
        <p:spPr>
          <a:xfrm rot="10800000">
            <a:off x="2005889" y="2732781"/>
            <a:ext cx="3358974" cy="3552271"/>
          </a:xfrm>
          <a:prstGeom prst="round2Same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2005891" y="1922555"/>
            <a:ext cx="3358972" cy="763542"/>
          </a:xfrm>
          <a:prstGeom prst="round2SameRect">
            <a:avLst>
              <a:gd name="adj1" fmla="val 3876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Risks</a:t>
            </a:r>
          </a:p>
        </p:txBody>
      </p:sp>
      <p:sp>
        <p:nvSpPr>
          <p:cNvPr id="15" name="Round Same Side Corner Rectangle 14"/>
          <p:cNvSpPr/>
          <p:nvPr/>
        </p:nvSpPr>
        <p:spPr>
          <a:xfrm>
            <a:off x="6917031" y="1922555"/>
            <a:ext cx="3384437" cy="763542"/>
          </a:xfrm>
          <a:prstGeom prst="round2SameRect">
            <a:avLst>
              <a:gd name="adj1" fmla="val 3876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Evaluation</a:t>
            </a:r>
          </a:p>
        </p:txBody>
      </p:sp>
      <p:sp>
        <p:nvSpPr>
          <p:cNvPr id="19" name="Round Same Side Corner Rectangle 18"/>
          <p:cNvSpPr/>
          <p:nvPr/>
        </p:nvSpPr>
        <p:spPr>
          <a:xfrm rot="10800000">
            <a:off x="6917030" y="2732865"/>
            <a:ext cx="3384437" cy="3552187"/>
          </a:xfrm>
          <a:prstGeom prst="round2Same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17029" y="2732781"/>
            <a:ext cx="3384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using a combination of manual testing and automated testing tools using simulations and hardware 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tests will be conducted in a controlled environment simulating different scenarios and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evaluation criteria will be based on the system's energy efficiency, response time, reliability, and accuracy.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87F54-2D00-35DF-0658-19BFC5C522D2}"/>
              </a:ext>
            </a:extLst>
          </p:cNvPr>
          <p:cNvSpPr txBox="1"/>
          <p:nvPr/>
        </p:nvSpPr>
        <p:spPr>
          <a:xfrm>
            <a:off x="2005887" y="2732781"/>
            <a:ext cx="331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mainly related to hardware and software compatibility.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have addressed these risks by carefully selecting the components and developing software components that are compatible with each 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tested the system thoroughly in a controlled environment and have identified and resolved any issues.</a:t>
            </a:r>
          </a:p>
        </p:txBody>
      </p:sp>
    </p:spTree>
    <p:extLst>
      <p:ext uri="{BB962C8B-B14F-4D97-AF65-F5344CB8AC3E}">
        <p14:creationId xmlns:p14="http://schemas.microsoft.com/office/powerpoint/2010/main" val="4929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296DF13-DC7C-91E9-B7BA-A2E47A29D18C}"/>
              </a:ext>
            </a:extLst>
          </p:cNvPr>
          <p:cNvSpPr/>
          <p:nvPr/>
        </p:nvSpPr>
        <p:spPr>
          <a:xfrm>
            <a:off x="4702706" y="2912058"/>
            <a:ext cx="7036144" cy="38349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28E17C-DF16-DD5B-5B56-7FFEA758A252}"/>
              </a:ext>
            </a:extLst>
          </p:cNvPr>
          <p:cNvSpPr/>
          <p:nvPr/>
        </p:nvSpPr>
        <p:spPr>
          <a:xfrm>
            <a:off x="4702706" y="107939"/>
            <a:ext cx="7036144" cy="25683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13" y="1885124"/>
            <a:ext cx="3068833" cy="2093975"/>
          </a:xfrm>
        </p:spPr>
        <p:txBody>
          <a:bodyPr/>
          <a:lstStyle/>
          <a:p>
            <a:r>
              <a:rPr lang="en-US" dirty="0"/>
              <a:t>Product Architecture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" b="8061"/>
          <a:stretch/>
        </p:blipFill>
        <p:spPr>
          <a:xfrm>
            <a:off x="4356968" y="2249586"/>
            <a:ext cx="1416180" cy="1384799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674E96EC-771F-9101-C005-2C657FC0B78D}"/>
              </a:ext>
            </a:extLst>
          </p:cNvPr>
          <p:cNvSpPr/>
          <p:nvPr/>
        </p:nvSpPr>
        <p:spPr>
          <a:xfrm>
            <a:off x="4726769" y="124816"/>
            <a:ext cx="1416184" cy="123399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Power Supply (Battery)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2A6B6D-18B7-AF15-0753-EEBDE56444DC}"/>
              </a:ext>
            </a:extLst>
          </p:cNvPr>
          <p:cNvSpPr/>
          <p:nvPr/>
        </p:nvSpPr>
        <p:spPr>
          <a:xfrm>
            <a:off x="6835805" y="284615"/>
            <a:ext cx="9144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7805 Regulator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03AE6-C873-CC11-0F99-5B8113CDF202}"/>
              </a:ext>
            </a:extLst>
          </p:cNvPr>
          <p:cNvSpPr/>
          <p:nvPr/>
        </p:nvSpPr>
        <p:spPr>
          <a:xfrm>
            <a:off x="8562708" y="284615"/>
            <a:ext cx="1144826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Microprocessor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201B2-C8CE-E6FC-519B-8B22A456D972}"/>
              </a:ext>
            </a:extLst>
          </p:cNvPr>
          <p:cNvSpPr/>
          <p:nvPr/>
        </p:nvSpPr>
        <p:spPr>
          <a:xfrm>
            <a:off x="10520038" y="284615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Ultrasonic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E54FD-C1CE-091D-377B-10385BD67F5E}"/>
              </a:ext>
            </a:extLst>
          </p:cNvPr>
          <p:cNvSpPr/>
          <p:nvPr/>
        </p:nvSpPr>
        <p:spPr>
          <a:xfrm>
            <a:off x="8562707" y="1661183"/>
            <a:ext cx="1144826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Transmitter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9B42E8A-1933-07C7-B355-C43551170F87}"/>
              </a:ext>
            </a:extLst>
          </p:cNvPr>
          <p:cNvSpPr/>
          <p:nvPr/>
        </p:nvSpPr>
        <p:spPr>
          <a:xfrm>
            <a:off x="4758037" y="4356713"/>
            <a:ext cx="1367162" cy="112302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Main Power 230V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1730887-948D-38E1-2334-DB6FB392423B}"/>
              </a:ext>
            </a:extLst>
          </p:cNvPr>
          <p:cNvSpPr/>
          <p:nvPr/>
        </p:nvSpPr>
        <p:spPr>
          <a:xfrm>
            <a:off x="6650047" y="4629703"/>
            <a:ext cx="1367162" cy="577049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Hi-Link Transformer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6D587-CF36-774B-26D0-726FAC4BA9BA}"/>
              </a:ext>
            </a:extLst>
          </p:cNvPr>
          <p:cNvSpPr/>
          <p:nvPr/>
        </p:nvSpPr>
        <p:spPr>
          <a:xfrm>
            <a:off x="8562707" y="3048579"/>
            <a:ext cx="1144826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Receiver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60A3F-E403-40FC-FC31-EA5E19C57D58}"/>
              </a:ext>
            </a:extLst>
          </p:cNvPr>
          <p:cNvSpPr/>
          <p:nvPr/>
        </p:nvSpPr>
        <p:spPr>
          <a:xfrm>
            <a:off x="8562707" y="4461028"/>
            <a:ext cx="1144826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Microprocessor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562424-7315-298C-89F4-20EBC2BC2A70}"/>
              </a:ext>
            </a:extLst>
          </p:cNvPr>
          <p:cNvSpPr/>
          <p:nvPr/>
        </p:nvSpPr>
        <p:spPr>
          <a:xfrm>
            <a:off x="10520037" y="4461027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Relay Module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895815-2646-19FE-BEFD-7EF88545643F}"/>
              </a:ext>
            </a:extLst>
          </p:cNvPr>
          <p:cNvSpPr/>
          <p:nvPr/>
        </p:nvSpPr>
        <p:spPr>
          <a:xfrm>
            <a:off x="10520038" y="5805984"/>
            <a:ext cx="914399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Bulb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B6912E-E4E5-8467-56C1-E7C666E89964}"/>
              </a:ext>
            </a:extLst>
          </p:cNvPr>
          <p:cNvCxnSpPr>
            <a:cxnSpLocks/>
          </p:cNvCxnSpPr>
          <p:nvPr/>
        </p:nvCxnSpPr>
        <p:spPr>
          <a:xfrm>
            <a:off x="7750204" y="768977"/>
            <a:ext cx="81250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09641D-9A4D-4200-D5B5-ACB695C513D4}"/>
              </a:ext>
            </a:extLst>
          </p:cNvPr>
          <p:cNvCxnSpPr>
            <a:cxnSpLocks/>
          </p:cNvCxnSpPr>
          <p:nvPr/>
        </p:nvCxnSpPr>
        <p:spPr>
          <a:xfrm flipH="1">
            <a:off x="9707533" y="768977"/>
            <a:ext cx="812504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FF3D-4142-D0CD-E6AD-9A086F09DF6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35120" y="1226177"/>
            <a:ext cx="0" cy="4350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3754C8-1752-B844-0265-DD8437E5D4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9135120" y="2575583"/>
            <a:ext cx="0" cy="4729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6D7041-A34C-1A9A-3F36-2291A4AB0E0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135120" y="3962979"/>
            <a:ext cx="0" cy="4980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FA627-1779-0032-F719-12003E906A9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142953" y="4918228"/>
            <a:ext cx="50709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EEF3E0-2C71-DF31-9815-227730328E18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8017209" y="4918228"/>
            <a:ext cx="5454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CA9D70-BE9C-1A5E-54A0-B16E287CF26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9707533" y="4918227"/>
            <a:ext cx="81250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17752E-7A60-F4C2-18DB-AACE818E88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142953" y="741815"/>
            <a:ext cx="69285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DD93CD-CF25-86C9-0E1E-0F494A15BA17}"/>
              </a:ext>
            </a:extLst>
          </p:cNvPr>
          <p:cNvSpPr txBox="1"/>
          <p:nvPr/>
        </p:nvSpPr>
        <p:spPr>
          <a:xfrm>
            <a:off x="7825307" y="461200"/>
            <a:ext cx="64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ABACD2-2EB5-6286-D38D-8D28E8639EAB}"/>
              </a:ext>
            </a:extLst>
          </p:cNvPr>
          <p:cNvSpPr txBox="1"/>
          <p:nvPr/>
        </p:nvSpPr>
        <p:spPr>
          <a:xfrm>
            <a:off x="9823136" y="461200"/>
            <a:ext cx="69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F21E7E-1BE5-7575-FDB3-70E13CA6D11C}"/>
              </a:ext>
            </a:extLst>
          </p:cNvPr>
          <p:cNvSpPr txBox="1"/>
          <p:nvPr/>
        </p:nvSpPr>
        <p:spPr>
          <a:xfrm>
            <a:off x="9135120" y="1242496"/>
            <a:ext cx="69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42A5BD-0DA3-96F6-3D6B-9B54CAA058D8}"/>
              </a:ext>
            </a:extLst>
          </p:cNvPr>
          <p:cNvSpPr txBox="1"/>
          <p:nvPr/>
        </p:nvSpPr>
        <p:spPr>
          <a:xfrm>
            <a:off x="7974167" y="4579226"/>
            <a:ext cx="69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84BEA1-76C0-59A8-7832-08C3AF3228A6}"/>
              </a:ext>
            </a:extLst>
          </p:cNvPr>
          <p:cNvSpPr txBox="1"/>
          <p:nvPr/>
        </p:nvSpPr>
        <p:spPr>
          <a:xfrm>
            <a:off x="9135122" y="4050255"/>
            <a:ext cx="69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6A85EC-8F2E-9480-0096-BF0A0EDA0B45}"/>
              </a:ext>
            </a:extLst>
          </p:cNvPr>
          <p:cNvSpPr txBox="1"/>
          <p:nvPr/>
        </p:nvSpPr>
        <p:spPr>
          <a:xfrm>
            <a:off x="9757816" y="4593844"/>
            <a:ext cx="69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6FBCC2-87E2-9E21-147E-5B5E3EE3161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977237" y="5375427"/>
            <a:ext cx="1" cy="43055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925</Words>
  <Application>Microsoft Office PowerPoint</Application>
  <PresentationFormat>Widescreen</PresentationFormat>
  <Paragraphs>156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RetrospectVTI</vt:lpstr>
      <vt:lpstr>Power Saving Automatic Light Controller</vt:lpstr>
      <vt:lpstr>Content</vt:lpstr>
      <vt:lpstr>Problem &amp; Solution</vt:lpstr>
      <vt:lpstr>Survey Results</vt:lpstr>
      <vt:lpstr>Survey Results</vt:lpstr>
      <vt:lpstr>Survey Results</vt:lpstr>
      <vt:lpstr>Technical Feasibility</vt:lpstr>
      <vt:lpstr>Technical Feasibility</vt:lpstr>
      <vt:lpstr>Product Architecture</vt:lpstr>
      <vt:lpstr>Initial and  Finalized Sketches </vt:lpstr>
      <vt:lpstr>Marketing, Sales, and After-Sale Service Considerations</vt:lpstr>
      <vt:lpstr>PowerPoint Presentation</vt:lpstr>
      <vt:lpstr>Bill of Quantities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2023-05-10T07:58:08Z</dcterms:created>
  <dcterms:modified xsi:type="dcterms:W3CDTF">2023-05-10T19:11:18Z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