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68" r:id="rId5"/>
    <p:sldId id="288" r:id="rId6"/>
    <p:sldId id="289" r:id="rId7"/>
    <p:sldId id="259" r:id="rId8"/>
    <p:sldId id="260" r:id="rId9"/>
    <p:sldId id="283" r:id="rId10"/>
    <p:sldId id="261" r:id="rId11"/>
    <p:sldId id="269" r:id="rId12"/>
    <p:sldId id="270" r:id="rId13"/>
    <p:sldId id="262" r:id="rId14"/>
    <p:sldId id="287" r:id="rId15"/>
    <p:sldId id="264" r:id="rId16"/>
    <p:sldId id="271" r:id="rId17"/>
    <p:sldId id="272" r:id="rId18"/>
    <p:sldId id="274" r:id="rId19"/>
    <p:sldId id="275" r:id="rId20"/>
    <p:sldId id="276" r:id="rId21"/>
    <p:sldId id="278" r:id="rId22"/>
    <p:sldId id="282" r:id="rId23"/>
    <p:sldId id="279" r:id="rId24"/>
    <p:sldId id="284" r:id="rId25"/>
    <p:sldId id="285" r:id="rId26"/>
    <p:sldId id="286" r:id="rId27"/>
    <p:sldId id="280" r:id="rId28"/>
    <p:sldId id="281" r:id="rId29"/>
    <p:sldId id="26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hana" initials="s" lastIdx="1" clrIdx="0">
    <p:extLst>
      <p:ext uri="{19B8F6BF-5375-455C-9EA6-DF929625EA0E}">
        <p15:presenceInfo xmlns:p15="http://schemas.microsoft.com/office/powerpoint/2012/main" userId="e56807ed52fd42d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5" d="100"/>
          <a:sy n="85" d="100"/>
        </p:scale>
        <p:origin x="45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11/27/2022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2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samirasaimee/Hotel-Booking-in-java-using-File/tree/main/Hotel-Booking-in-java-using-File/Hotel-Booking-in-java-using-File-main-main" TargetMode="External"/><Relationship Id="rId7" Type="http://schemas.openxmlformats.org/officeDocument/2006/relationships/image" Target="../media/image33.jpeg"/><Relationship Id="rId2" Type="http://schemas.openxmlformats.org/officeDocument/2006/relationships/hyperlink" Target="https://github.com/Sahana-Akter/Hotel-Booking-in-java-using-File.git" TargetMode="Externa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hyperlink" Target="https://github.com/Lubna-sultana/Hotel-Booking-in-java-using-File-main.git"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53311" y="769776"/>
            <a:ext cx="8915399" cy="2234682"/>
          </a:xfrm>
        </p:spPr>
        <p:txBody>
          <a:bodyPr/>
          <a:lstStyle/>
          <a:p>
            <a:r>
              <a:rPr lang="ar-AE" dirty="0"/>
              <a:t>بسم هللا الرحمن الرحيم</a:t>
            </a:r>
            <a:r>
              <a:rPr lang="en-US" dirty="0"/>
              <a:t> </a:t>
            </a:r>
          </a:p>
        </p:txBody>
      </p:sp>
      <p:sp>
        <p:nvSpPr>
          <p:cNvPr id="3" name="Subtitle 2"/>
          <p:cNvSpPr>
            <a:spLocks noGrp="1"/>
          </p:cNvSpPr>
          <p:nvPr>
            <p:ph type="subTitle"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689078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101" y="619909"/>
            <a:ext cx="9358098" cy="653738"/>
          </a:xfrm>
        </p:spPr>
        <p:txBody>
          <a:bodyPr>
            <a:normAutofit fontScale="90000"/>
          </a:bodyPr>
          <a:lstStyle/>
          <a:p>
            <a:r>
              <a:rPr lang="en-US" b="1" i="1" dirty="0">
                <a:solidFill>
                  <a:schemeClr val="accent2">
                    <a:lumMod val="50000"/>
                  </a:schemeClr>
                </a:solidFill>
              </a:rPr>
              <a:t>2) Display Empty Rooms.</a:t>
            </a:r>
            <a:br>
              <a:rPr lang="en-US" b="1" dirty="0">
                <a:solidFill>
                  <a:schemeClr val="accent2">
                    <a:lumMod val="50000"/>
                  </a:schemeClr>
                </a:solidFill>
              </a:rPr>
            </a:br>
            <a:endParaRPr lang="en-US" b="1" dirty="0">
              <a:solidFill>
                <a:schemeClr val="accent2">
                  <a:lumMod val="50000"/>
                </a:schemeClr>
              </a:solidFill>
            </a:endParaRPr>
          </a:p>
        </p:txBody>
      </p:sp>
      <p:sp>
        <p:nvSpPr>
          <p:cNvPr id="3" name="Content Placeholder 2"/>
          <p:cNvSpPr>
            <a:spLocks noGrp="1"/>
          </p:cNvSpPr>
          <p:nvPr>
            <p:ph idx="1"/>
          </p:nvPr>
        </p:nvSpPr>
        <p:spPr>
          <a:xfrm>
            <a:off x="332490" y="906942"/>
            <a:ext cx="11179872" cy="4006222"/>
          </a:xfrm>
        </p:spPr>
        <p:txBody>
          <a:bodyPr/>
          <a:lstStyle/>
          <a:p>
            <a:pPr marL="0" indent="0">
              <a:buNone/>
            </a:pPr>
            <a:endParaRPr lang="en-US" b="1" dirty="0">
              <a:solidFill>
                <a:schemeClr val="accent6">
                  <a:lumMod val="50000"/>
                </a:schemeClr>
              </a:solidFill>
            </a:endParaRPr>
          </a:p>
          <a:p>
            <a:pPr marL="0" indent="0">
              <a:buNone/>
            </a:pPr>
            <a:endParaRPr lang="en-US" dirty="0"/>
          </a:p>
          <a:p>
            <a:pPr marL="0" indent="0">
              <a:buNone/>
            </a:pPr>
            <a:endParaRPr lang="en-US" dirty="0"/>
          </a:p>
        </p:txBody>
      </p:sp>
      <p:sp>
        <p:nvSpPr>
          <p:cNvPr id="5" name="Oval 4">
            <a:extLst>
              <a:ext uri="{FF2B5EF4-FFF2-40B4-BE49-F238E27FC236}">
                <a16:creationId xmlns:a16="http://schemas.microsoft.com/office/drawing/2014/main" id="{A75180D5-7686-4AD7-9E3E-B56A2FAE51F1}"/>
              </a:ext>
            </a:extLst>
          </p:cNvPr>
          <p:cNvSpPr/>
          <p:nvPr/>
        </p:nvSpPr>
        <p:spPr>
          <a:xfrm>
            <a:off x="3357702" y="4180114"/>
            <a:ext cx="457200" cy="24152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50586BB-1F3B-8882-2BC2-C4B6628CE853}"/>
              </a:ext>
            </a:extLst>
          </p:cNvPr>
          <p:cNvPicPr>
            <a:picLocks noChangeAspect="1"/>
          </p:cNvPicPr>
          <p:nvPr/>
        </p:nvPicPr>
        <p:blipFill>
          <a:blip r:embed="rId2"/>
          <a:srcRect/>
          <a:stretch/>
        </p:blipFill>
        <p:spPr>
          <a:xfrm>
            <a:off x="2199512" y="1273647"/>
            <a:ext cx="6422256" cy="4964444"/>
          </a:xfrm>
          <a:prstGeom prst="rect">
            <a:avLst/>
          </a:prstGeom>
        </p:spPr>
      </p:pic>
      <p:sp>
        <p:nvSpPr>
          <p:cNvPr id="8" name="Oval 7">
            <a:extLst>
              <a:ext uri="{FF2B5EF4-FFF2-40B4-BE49-F238E27FC236}">
                <a16:creationId xmlns:a16="http://schemas.microsoft.com/office/drawing/2014/main" id="{AD80E964-F5D1-FF84-C8C8-34873B08C4C5}"/>
              </a:ext>
            </a:extLst>
          </p:cNvPr>
          <p:cNvSpPr/>
          <p:nvPr/>
        </p:nvSpPr>
        <p:spPr>
          <a:xfrm>
            <a:off x="2199512" y="3610334"/>
            <a:ext cx="488782" cy="189226"/>
          </a:xfrm>
          <a:prstGeom prst="ellipse">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Flowchart: Process 8">
            <a:extLst>
              <a:ext uri="{FF2B5EF4-FFF2-40B4-BE49-F238E27FC236}">
                <a16:creationId xmlns:a16="http://schemas.microsoft.com/office/drawing/2014/main" id="{EE54D5B4-F6FD-7625-BA03-18404CE98CE5}"/>
              </a:ext>
            </a:extLst>
          </p:cNvPr>
          <p:cNvSpPr/>
          <p:nvPr/>
        </p:nvSpPr>
        <p:spPr>
          <a:xfrm>
            <a:off x="2286601" y="3848463"/>
            <a:ext cx="1299701" cy="1447069"/>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peech Bubble: Oval 9">
            <a:extLst>
              <a:ext uri="{FF2B5EF4-FFF2-40B4-BE49-F238E27FC236}">
                <a16:creationId xmlns:a16="http://schemas.microsoft.com/office/drawing/2014/main" id="{3E874CAB-476E-F37B-19DF-20D168854E7E}"/>
              </a:ext>
            </a:extLst>
          </p:cNvPr>
          <p:cNvSpPr/>
          <p:nvPr/>
        </p:nvSpPr>
        <p:spPr>
          <a:xfrm rot="1772190">
            <a:off x="3565139" y="3430707"/>
            <a:ext cx="914400" cy="548480"/>
          </a:xfrm>
          <a:prstGeom prst="wedgeEllipse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This empty room show</a:t>
            </a:r>
          </a:p>
        </p:txBody>
      </p:sp>
    </p:spTree>
    <p:extLst>
      <p:ext uri="{BB962C8B-B14F-4D97-AF65-F5344CB8AC3E}">
        <p14:creationId xmlns:p14="http://schemas.microsoft.com/office/powerpoint/2010/main" val="42767300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101" y="619909"/>
            <a:ext cx="9358098" cy="653738"/>
          </a:xfrm>
        </p:spPr>
        <p:txBody>
          <a:bodyPr>
            <a:normAutofit fontScale="90000"/>
          </a:bodyPr>
          <a:lstStyle/>
          <a:p>
            <a:r>
              <a:rPr lang="en-US" b="1" i="1" dirty="0">
                <a:solidFill>
                  <a:schemeClr val="accent2">
                    <a:lumMod val="50000"/>
                  </a:schemeClr>
                </a:solidFill>
              </a:rPr>
              <a:t>3) View all Rooms.</a:t>
            </a:r>
            <a:br>
              <a:rPr lang="en-US" b="1" dirty="0">
                <a:solidFill>
                  <a:schemeClr val="accent2">
                    <a:lumMod val="50000"/>
                  </a:schemeClr>
                </a:solidFill>
              </a:rPr>
            </a:br>
            <a:endParaRPr lang="en-US" b="1" dirty="0">
              <a:solidFill>
                <a:schemeClr val="accent2">
                  <a:lumMod val="50000"/>
                </a:schemeClr>
              </a:solidFill>
            </a:endParaRPr>
          </a:p>
        </p:txBody>
      </p:sp>
      <p:sp>
        <p:nvSpPr>
          <p:cNvPr id="3" name="Content Placeholder 2"/>
          <p:cNvSpPr>
            <a:spLocks noGrp="1"/>
          </p:cNvSpPr>
          <p:nvPr>
            <p:ph idx="1"/>
          </p:nvPr>
        </p:nvSpPr>
        <p:spPr>
          <a:xfrm>
            <a:off x="309242" y="1334933"/>
            <a:ext cx="11179872" cy="4006222"/>
          </a:xfrm>
        </p:spPr>
        <p:txBody>
          <a:bodyPr/>
          <a:lstStyle/>
          <a:p>
            <a:pPr marL="0" indent="0">
              <a:buNone/>
            </a:pPr>
            <a:endParaRPr lang="en-US" b="1" dirty="0">
              <a:solidFill>
                <a:schemeClr val="accent6">
                  <a:lumMod val="50000"/>
                </a:schemeClr>
              </a:solidFill>
            </a:endParaRP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604D5438-92A4-91D4-3209-5B3AD223DBFB}"/>
              </a:ext>
            </a:extLst>
          </p:cNvPr>
          <p:cNvPicPr>
            <a:picLocks noChangeAspect="1"/>
          </p:cNvPicPr>
          <p:nvPr/>
        </p:nvPicPr>
        <p:blipFill>
          <a:blip r:embed="rId2"/>
          <a:srcRect/>
          <a:stretch/>
        </p:blipFill>
        <p:spPr>
          <a:xfrm>
            <a:off x="2403225" y="1366374"/>
            <a:ext cx="6146132" cy="5144496"/>
          </a:xfrm>
          <a:prstGeom prst="rect">
            <a:avLst/>
          </a:prstGeom>
        </p:spPr>
      </p:pic>
      <p:sp>
        <p:nvSpPr>
          <p:cNvPr id="8" name="Oval 7">
            <a:extLst>
              <a:ext uri="{FF2B5EF4-FFF2-40B4-BE49-F238E27FC236}">
                <a16:creationId xmlns:a16="http://schemas.microsoft.com/office/drawing/2014/main" id="{16DE61EE-77DF-8F12-17AD-16374362C6E3}"/>
              </a:ext>
            </a:extLst>
          </p:cNvPr>
          <p:cNvSpPr/>
          <p:nvPr/>
        </p:nvSpPr>
        <p:spPr>
          <a:xfrm>
            <a:off x="2403225" y="3655813"/>
            <a:ext cx="488782" cy="189226"/>
          </a:xfrm>
          <a:prstGeom prst="ellipse">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Flowchart: Process 8">
            <a:extLst>
              <a:ext uri="{FF2B5EF4-FFF2-40B4-BE49-F238E27FC236}">
                <a16:creationId xmlns:a16="http://schemas.microsoft.com/office/drawing/2014/main" id="{A92673DA-F862-5906-CA43-8C8F3FD8C4E6}"/>
              </a:ext>
            </a:extLst>
          </p:cNvPr>
          <p:cNvSpPr/>
          <p:nvPr/>
        </p:nvSpPr>
        <p:spPr>
          <a:xfrm>
            <a:off x="2547405" y="3876481"/>
            <a:ext cx="1807779" cy="1615146"/>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peech Bubble: Oval 9">
            <a:extLst>
              <a:ext uri="{FF2B5EF4-FFF2-40B4-BE49-F238E27FC236}">
                <a16:creationId xmlns:a16="http://schemas.microsoft.com/office/drawing/2014/main" id="{298FF4CC-947C-0B90-EF03-26DCAF9FB344}"/>
              </a:ext>
            </a:extLst>
          </p:cNvPr>
          <p:cNvSpPr/>
          <p:nvPr/>
        </p:nvSpPr>
        <p:spPr>
          <a:xfrm rot="1772190">
            <a:off x="4288136" y="3381573"/>
            <a:ext cx="914400" cy="548480"/>
          </a:xfrm>
          <a:prstGeom prst="wedgeEllipse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This all room show</a:t>
            </a:r>
          </a:p>
        </p:txBody>
      </p:sp>
    </p:spTree>
    <p:extLst>
      <p:ext uri="{BB962C8B-B14F-4D97-AF65-F5344CB8AC3E}">
        <p14:creationId xmlns:p14="http://schemas.microsoft.com/office/powerpoint/2010/main" val="24114290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101" y="619909"/>
            <a:ext cx="9358098" cy="653738"/>
          </a:xfrm>
        </p:spPr>
        <p:txBody>
          <a:bodyPr>
            <a:normAutofit fontScale="90000"/>
          </a:bodyPr>
          <a:lstStyle/>
          <a:p>
            <a:r>
              <a:rPr lang="en-US" b="1" i="1" dirty="0">
                <a:solidFill>
                  <a:schemeClr val="accent2">
                    <a:lumMod val="50000"/>
                  </a:schemeClr>
                </a:solidFill>
              </a:rPr>
              <a:t>4) Delete customer from room.</a:t>
            </a:r>
            <a:br>
              <a:rPr lang="en-US" b="1" dirty="0">
                <a:solidFill>
                  <a:schemeClr val="accent2">
                    <a:lumMod val="50000"/>
                  </a:schemeClr>
                </a:solidFill>
              </a:rPr>
            </a:br>
            <a:endParaRPr lang="en-US" b="1" dirty="0">
              <a:solidFill>
                <a:schemeClr val="accent2">
                  <a:lumMod val="50000"/>
                </a:schemeClr>
              </a:solidFill>
            </a:endParaRPr>
          </a:p>
        </p:txBody>
      </p:sp>
      <p:sp>
        <p:nvSpPr>
          <p:cNvPr id="3" name="Content Placeholder 2"/>
          <p:cNvSpPr>
            <a:spLocks noGrp="1"/>
          </p:cNvSpPr>
          <p:nvPr>
            <p:ph idx="1"/>
          </p:nvPr>
        </p:nvSpPr>
        <p:spPr>
          <a:xfrm>
            <a:off x="309242" y="1334933"/>
            <a:ext cx="11179872" cy="4006222"/>
          </a:xfrm>
        </p:spPr>
        <p:txBody>
          <a:bodyPr/>
          <a:lstStyle/>
          <a:p>
            <a:pPr marL="0" indent="0">
              <a:buNone/>
            </a:pPr>
            <a:endParaRPr lang="en-US" b="1" dirty="0">
              <a:solidFill>
                <a:schemeClr val="accent6">
                  <a:lumMod val="50000"/>
                </a:schemeClr>
              </a:solidFill>
            </a:endParaRP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3C0EB417-5DED-6F2E-10EF-BDE3582AC9A4}"/>
              </a:ext>
            </a:extLst>
          </p:cNvPr>
          <p:cNvPicPr>
            <a:picLocks noChangeAspect="1"/>
          </p:cNvPicPr>
          <p:nvPr/>
        </p:nvPicPr>
        <p:blipFill>
          <a:blip r:embed="rId2"/>
          <a:srcRect/>
          <a:stretch/>
        </p:blipFill>
        <p:spPr>
          <a:xfrm>
            <a:off x="2311494" y="1685161"/>
            <a:ext cx="5936577" cy="3687690"/>
          </a:xfrm>
          <a:prstGeom prst="rect">
            <a:avLst/>
          </a:prstGeom>
        </p:spPr>
      </p:pic>
      <p:sp>
        <p:nvSpPr>
          <p:cNvPr id="8" name="Oval 7">
            <a:extLst>
              <a:ext uri="{FF2B5EF4-FFF2-40B4-BE49-F238E27FC236}">
                <a16:creationId xmlns:a16="http://schemas.microsoft.com/office/drawing/2014/main" id="{41735DDC-10A1-52A5-4E5B-B9878858C741}"/>
              </a:ext>
            </a:extLst>
          </p:cNvPr>
          <p:cNvSpPr/>
          <p:nvPr/>
        </p:nvSpPr>
        <p:spPr>
          <a:xfrm>
            <a:off x="2231451" y="3799004"/>
            <a:ext cx="433123" cy="181317"/>
          </a:xfrm>
          <a:prstGeom prst="ellipse">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C8B1D83-0AF5-E3A3-457F-622262374ADA}"/>
              </a:ext>
            </a:extLst>
          </p:cNvPr>
          <p:cNvSpPr/>
          <p:nvPr/>
        </p:nvSpPr>
        <p:spPr>
          <a:xfrm>
            <a:off x="2231452" y="4150094"/>
            <a:ext cx="488782" cy="181317"/>
          </a:xfrm>
          <a:prstGeom prst="ellipse">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Flowchart: Process 9">
            <a:extLst>
              <a:ext uri="{FF2B5EF4-FFF2-40B4-BE49-F238E27FC236}">
                <a16:creationId xmlns:a16="http://schemas.microsoft.com/office/drawing/2014/main" id="{0C0C5778-2CCE-3F3A-658A-AB3F5F2D8124}"/>
              </a:ext>
            </a:extLst>
          </p:cNvPr>
          <p:cNvSpPr/>
          <p:nvPr/>
        </p:nvSpPr>
        <p:spPr>
          <a:xfrm>
            <a:off x="2311494" y="4331411"/>
            <a:ext cx="1251838" cy="169773"/>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43334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5639" y="482076"/>
            <a:ext cx="9821091" cy="1358069"/>
          </a:xfrm>
        </p:spPr>
        <p:txBody>
          <a:bodyPr>
            <a:normAutofit/>
          </a:bodyPr>
          <a:lstStyle/>
          <a:p>
            <a:r>
              <a:rPr lang="en-US" sz="3200" b="1" i="1" dirty="0">
                <a:solidFill>
                  <a:schemeClr val="accent2">
                    <a:lumMod val="50000"/>
                  </a:schemeClr>
                </a:solidFill>
              </a:rPr>
              <a:t>5) Find room from customer name.</a:t>
            </a:r>
            <a:br>
              <a:rPr lang="en-US" sz="3200" b="1" dirty="0">
                <a:solidFill>
                  <a:schemeClr val="accent2">
                    <a:lumMod val="50000"/>
                  </a:schemeClr>
                </a:solidFill>
              </a:rPr>
            </a:br>
            <a:endParaRPr lang="en-US" sz="3200" b="1" i="1" dirty="0">
              <a:solidFill>
                <a:srgbClr val="00B050"/>
              </a:solidFill>
            </a:endParaRPr>
          </a:p>
        </p:txBody>
      </p:sp>
      <p:pic>
        <p:nvPicPr>
          <p:cNvPr id="11" name="Content Placeholder 10">
            <a:extLst>
              <a:ext uri="{FF2B5EF4-FFF2-40B4-BE49-F238E27FC236}">
                <a16:creationId xmlns:a16="http://schemas.microsoft.com/office/drawing/2014/main" id="{8C1E325A-B780-3C04-638B-84CD925AD17F}"/>
              </a:ext>
            </a:extLst>
          </p:cNvPr>
          <p:cNvPicPr>
            <a:picLocks noGrp="1" noChangeAspect="1"/>
          </p:cNvPicPr>
          <p:nvPr>
            <p:ph idx="1"/>
          </p:nvPr>
        </p:nvPicPr>
        <p:blipFill>
          <a:blip r:embed="rId2"/>
          <a:srcRect/>
          <a:stretch/>
        </p:blipFill>
        <p:spPr>
          <a:xfrm>
            <a:off x="913975" y="1457001"/>
            <a:ext cx="6569954" cy="4417605"/>
          </a:xfrm>
        </p:spPr>
      </p:pic>
      <p:sp>
        <p:nvSpPr>
          <p:cNvPr id="12" name="Oval 11">
            <a:extLst>
              <a:ext uri="{FF2B5EF4-FFF2-40B4-BE49-F238E27FC236}">
                <a16:creationId xmlns:a16="http://schemas.microsoft.com/office/drawing/2014/main" id="{7F7B0F52-7C1D-5837-09BA-16B230432902}"/>
              </a:ext>
            </a:extLst>
          </p:cNvPr>
          <p:cNvSpPr/>
          <p:nvPr/>
        </p:nvSpPr>
        <p:spPr>
          <a:xfrm>
            <a:off x="860803" y="4014735"/>
            <a:ext cx="488782" cy="173183"/>
          </a:xfrm>
          <a:prstGeom prst="ellipse">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DD5AE00-C2BF-DF3C-A4FF-A949443E217B}"/>
              </a:ext>
            </a:extLst>
          </p:cNvPr>
          <p:cNvSpPr/>
          <p:nvPr/>
        </p:nvSpPr>
        <p:spPr>
          <a:xfrm>
            <a:off x="959350" y="4397879"/>
            <a:ext cx="769546" cy="184644"/>
          </a:xfrm>
          <a:prstGeom prst="ellipse">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Flowchart: Process 13">
            <a:extLst>
              <a:ext uri="{FF2B5EF4-FFF2-40B4-BE49-F238E27FC236}">
                <a16:creationId xmlns:a16="http://schemas.microsoft.com/office/drawing/2014/main" id="{0019F8B5-47E1-859F-4DE4-5AE2D1F0AE0C}"/>
              </a:ext>
            </a:extLst>
          </p:cNvPr>
          <p:cNvSpPr/>
          <p:nvPr/>
        </p:nvSpPr>
        <p:spPr>
          <a:xfrm>
            <a:off x="913975" y="4569196"/>
            <a:ext cx="4006817" cy="184644"/>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12BE8A6-DEC4-EFCE-E596-3EC0F43C6B7E}"/>
              </a:ext>
            </a:extLst>
          </p:cNvPr>
          <p:cNvPicPr>
            <a:picLocks noChangeAspect="1"/>
          </p:cNvPicPr>
          <p:nvPr/>
        </p:nvPicPr>
        <p:blipFill>
          <a:blip r:embed="rId3"/>
          <a:stretch>
            <a:fillRect/>
          </a:stretch>
        </p:blipFill>
        <p:spPr>
          <a:xfrm>
            <a:off x="7537101" y="1457001"/>
            <a:ext cx="4510355" cy="4176428"/>
          </a:xfrm>
          <a:prstGeom prst="rect">
            <a:avLst/>
          </a:prstGeom>
        </p:spPr>
      </p:pic>
      <p:sp>
        <p:nvSpPr>
          <p:cNvPr id="5" name="Flowchart: Process 4">
            <a:extLst>
              <a:ext uri="{FF2B5EF4-FFF2-40B4-BE49-F238E27FC236}">
                <a16:creationId xmlns:a16="http://schemas.microsoft.com/office/drawing/2014/main" id="{410A50AD-8230-E042-84B1-EEC4BCD4C785}"/>
              </a:ext>
            </a:extLst>
          </p:cNvPr>
          <p:cNvSpPr/>
          <p:nvPr/>
        </p:nvSpPr>
        <p:spPr>
          <a:xfrm>
            <a:off x="7529305" y="4397878"/>
            <a:ext cx="2698778" cy="355961"/>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80546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5639" y="482076"/>
            <a:ext cx="9821091" cy="1358069"/>
          </a:xfrm>
        </p:spPr>
        <p:txBody>
          <a:bodyPr>
            <a:normAutofit/>
          </a:bodyPr>
          <a:lstStyle/>
          <a:p>
            <a:r>
              <a:rPr lang="en-US" sz="3200" b="1" i="1" dirty="0">
                <a:solidFill>
                  <a:schemeClr val="accent2">
                    <a:lumMod val="50000"/>
                  </a:schemeClr>
                </a:solidFill>
              </a:rPr>
              <a:t>6) Update customer name.</a:t>
            </a:r>
            <a:br>
              <a:rPr lang="en-US" sz="3200" b="1" dirty="0">
                <a:solidFill>
                  <a:schemeClr val="accent2">
                    <a:lumMod val="50000"/>
                  </a:schemeClr>
                </a:solidFill>
              </a:rPr>
            </a:br>
            <a:endParaRPr lang="en-US" sz="3200" b="1" i="1" dirty="0">
              <a:solidFill>
                <a:srgbClr val="00B050"/>
              </a:solidFill>
            </a:endParaRPr>
          </a:p>
        </p:txBody>
      </p:sp>
      <p:pic>
        <p:nvPicPr>
          <p:cNvPr id="11" name="Content Placeholder 10">
            <a:extLst>
              <a:ext uri="{FF2B5EF4-FFF2-40B4-BE49-F238E27FC236}">
                <a16:creationId xmlns:a16="http://schemas.microsoft.com/office/drawing/2014/main" id="{8C1E325A-B780-3C04-638B-84CD925AD17F}"/>
              </a:ext>
            </a:extLst>
          </p:cNvPr>
          <p:cNvPicPr>
            <a:picLocks noGrp="1" noChangeAspect="1"/>
          </p:cNvPicPr>
          <p:nvPr>
            <p:ph idx="1"/>
          </p:nvPr>
        </p:nvPicPr>
        <p:blipFill>
          <a:blip r:embed="rId2"/>
          <a:srcRect/>
          <a:stretch/>
        </p:blipFill>
        <p:spPr>
          <a:xfrm>
            <a:off x="1144913" y="1457001"/>
            <a:ext cx="6202890" cy="4417605"/>
          </a:xfrm>
        </p:spPr>
      </p:pic>
      <p:sp>
        <p:nvSpPr>
          <p:cNvPr id="12" name="Oval 11">
            <a:extLst>
              <a:ext uri="{FF2B5EF4-FFF2-40B4-BE49-F238E27FC236}">
                <a16:creationId xmlns:a16="http://schemas.microsoft.com/office/drawing/2014/main" id="{7F7B0F52-7C1D-5837-09BA-16B230432902}"/>
              </a:ext>
            </a:extLst>
          </p:cNvPr>
          <p:cNvSpPr/>
          <p:nvPr/>
        </p:nvSpPr>
        <p:spPr>
          <a:xfrm>
            <a:off x="1097507" y="3720353"/>
            <a:ext cx="453387" cy="259976"/>
          </a:xfrm>
          <a:prstGeom prst="ellipse">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DD5AE00-C2BF-DF3C-A4FF-A949443E217B}"/>
              </a:ext>
            </a:extLst>
          </p:cNvPr>
          <p:cNvSpPr/>
          <p:nvPr/>
        </p:nvSpPr>
        <p:spPr>
          <a:xfrm>
            <a:off x="1166121" y="4103497"/>
            <a:ext cx="769546" cy="259976"/>
          </a:xfrm>
          <a:prstGeom prst="ellipse">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Flowchart: Process 13">
            <a:extLst>
              <a:ext uri="{FF2B5EF4-FFF2-40B4-BE49-F238E27FC236}">
                <a16:creationId xmlns:a16="http://schemas.microsoft.com/office/drawing/2014/main" id="{0019F8B5-47E1-859F-4DE4-5AE2D1F0AE0C}"/>
              </a:ext>
            </a:extLst>
          </p:cNvPr>
          <p:cNvSpPr/>
          <p:nvPr/>
        </p:nvSpPr>
        <p:spPr>
          <a:xfrm>
            <a:off x="1166121" y="4688540"/>
            <a:ext cx="1935667" cy="152401"/>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12BE8A6-DEC4-EFCE-E596-3EC0F43C6B7E}"/>
              </a:ext>
            </a:extLst>
          </p:cNvPr>
          <p:cNvPicPr>
            <a:picLocks noChangeAspect="1"/>
          </p:cNvPicPr>
          <p:nvPr/>
        </p:nvPicPr>
        <p:blipFill>
          <a:blip r:embed="rId3"/>
          <a:srcRect/>
          <a:stretch/>
        </p:blipFill>
        <p:spPr>
          <a:xfrm>
            <a:off x="7537101" y="2032095"/>
            <a:ext cx="4510355" cy="3026240"/>
          </a:xfrm>
          <a:prstGeom prst="rect">
            <a:avLst/>
          </a:prstGeom>
        </p:spPr>
      </p:pic>
      <p:sp>
        <p:nvSpPr>
          <p:cNvPr id="5" name="Flowchart: Process 4">
            <a:extLst>
              <a:ext uri="{FF2B5EF4-FFF2-40B4-BE49-F238E27FC236}">
                <a16:creationId xmlns:a16="http://schemas.microsoft.com/office/drawing/2014/main" id="{410A50AD-8230-E042-84B1-EEC4BCD4C785}"/>
              </a:ext>
            </a:extLst>
          </p:cNvPr>
          <p:cNvSpPr/>
          <p:nvPr/>
        </p:nvSpPr>
        <p:spPr>
          <a:xfrm>
            <a:off x="7537101" y="4164353"/>
            <a:ext cx="2043307" cy="138263"/>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6ED0BD4C-0984-70F4-24FA-5D7FDA7B4CFD}"/>
              </a:ext>
            </a:extLst>
          </p:cNvPr>
          <p:cNvSpPr/>
          <p:nvPr/>
        </p:nvSpPr>
        <p:spPr>
          <a:xfrm>
            <a:off x="1144913" y="4428564"/>
            <a:ext cx="769546" cy="259976"/>
          </a:xfrm>
          <a:prstGeom prst="ellipse">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93131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067" y="615564"/>
            <a:ext cx="8906691" cy="862858"/>
          </a:xfrm>
        </p:spPr>
        <p:txBody>
          <a:bodyPr>
            <a:normAutofit/>
          </a:bodyPr>
          <a:lstStyle/>
          <a:p>
            <a:r>
              <a:rPr lang="en-US" sz="3200" b="1" i="1" dirty="0">
                <a:solidFill>
                  <a:schemeClr val="accent2">
                    <a:lumMod val="50000"/>
                  </a:schemeClr>
                </a:solidFill>
              </a:rPr>
              <a:t>7) Store program data in to file.</a:t>
            </a:r>
          </a:p>
        </p:txBody>
      </p:sp>
      <p:sp>
        <p:nvSpPr>
          <p:cNvPr id="6" name="Content Placeholder 5">
            <a:extLst>
              <a:ext uri="{FF2B5EF4-FFF2-40B4-BE49-F238E27FC236}">
                <a16:creationId xmlns:a16="http://schemas.microsoft.com/office/drawing/2014/main" id="{5AFA0186-0FCD-4C24-B699-5027ACFCB981}"/>
              </a:ext>
            </a:extLst>
          </p:cNvPr>
          <p:cNvSpPr>
            <a:spLocks noGrp="1"/>
          </p:cNvSpPr>
          <p:nvPr>
            <p:ph idx="1"/>
          </p:nvPr>
        </p:nvSpPr>
        <p:spPr>
          <a:xfrm>
            <a:off x="900372" y="1478422"/>
            <a:ext cx="8915400" cy="3777622"/>
          </a:xfrm>
        </p:spPr>
        <p:txBody>
          <a:bodyPr/>
          <a:lstStyle/>
          <a:p>
            <a:r>
              <a:rPr lang="en-US" dirty="0"/>
              <a:t>If we want all information save in a file.</a:t>
            </a:r>
          </a:p>
          <a:p>
            <a:r>
              <a:rPr lang="en-US" dirty="0"/>
              <a:t>1</a:t>
            </a:r>
            <a:r>
              <a:rPr lang="en-US" baseline="30000" dirty="0"/>
              <a:t>st</a:t>
            </a:r>
            <a:r>
              <a:rPr lang="en-US" dirty="0"/>
              <a:t> we create a empty file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pic>
        <p:nvPicPr>
          <p:cNvPr id="8" name="Picture 7">
            <a:extLst>
              <a:ext uri="{FF2B5EF4-FFF2-40B4-BE49-F238E27FC236}">
                <a16:creationId xmlns:a16="http://schemas.microsoft.com/office/drawing/2014/main" id="{154EC0F5-7E23-4FC4-8704-4416C2474B39}"/>
              </a:ext>
            </a:extLst>
          </p:cNvPr>
          <p:cNvPicPr>
            <a:picLocks noChangeAspect="1"/>
          </p:cNvPicPr>
          <p:nvPr/>
        </p:nvPicPr>
        <p:blipFill rotWithShape="1">
          <a:blip r:embed="rId2"/>
          <a:srcRect t="126" b="-935"/>
          <a:stretch/>
        </p:blipFill>
        <p:spPr>
          <a:xfrm>
            <a:off x="2245274" y="2414332"/>
            <a:ext cx="3426253" cy="3426354"/>
          </a:xfrm>
          <a:prstGeom prst="rect">
            <a:avLst/>
          </a:prstGeom>
        </p:spPr>
      </p:pic>
      <p:sp>
        <p:nvSpPr>
          <p:cNvPr id="3" name="Speech Bubble: Oval 2">
            <a:extLst>
              <a:ext uri="{FF2B5EF4-FFF2-40B4-BE49-F238E27FC236}">
                <a16:creationId xmlns:a16="http://schemas.microsoft.com/office/drawing/2014/main" id="{625F56B4-80BB-7218-9929-EF7F5AC94CBF}"/>
              </a:ext>
            </a:extLst>
          </p:cNvPr>
          <p:cNvSpPr/>
          <p:nvPr/>
        </p:nvSpPr>
        <p:spPr>
          <a:xfrm rot="16200000">
            <a:off x="1491638" y="2482780"/>
            <a:ext cx="759938" cy="398084"/>
          </a:xfrm>
          <a:prstGeom prst="wedgeEllipse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File is empty</a:t>
            </a:r>
          </a:p>
        </p:txBody>
      </p:sp>
    </p:spTree>
    <p:extLst>
      <p:ext uri="{BB962C8B-B14F-4D97-AF65-F5344CB8AC3E}">
        <p14:creationId xmlns:p14="http://schemas.microsoft.com/office/powerpoint/2010/main" val="39461212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AFA0186-0FCD-4C24-B699-5027ACFCB981}"/>
              </a:ext>
            </a:extLst>
          </p:cNvPr>
          <p:cNvSpPr>
            <a:spLocks noGrp="1"/>
          </p:cNvSpPr>
          <p:nvPr>
            <p:ph idx="1"/>
          </p:nvPr>
        </p:nvSpPr>
        <p:spPr>
          <a:xfrm>
            <a:off x="900372" y="1478422"/>
            <a:ext cx="8915400" cy="3777622"/>
          </a:xfrm>
        </p:spPr>
        <p:txBody>
          <a:bodyPr/>
          <a:lstStyle/>
          <a:p>
            <a:r>
              <a:rPr lang="en-US" dirty="0"/>
              <a:t>Then we save all the information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74BF5910-71F7-D330-D74B-C6A53D29B194}"/>
              </a:ext>
            </a:extLst>
          </p:cNvPr>
          <p:cNvPicPr>
            <a:picLocks noChangeAspect="1"/>
          </p:cNvPicPr>
          <p:nvPr/>
        </p:nvPicPr>
        <p:blipFill>
          <a:blip r:embed="rId2"/>
          <a:srcRect/>
          <a:stretch/>
        </p:blipFill>
        <p:spPr>
          <a:xfrm>
            <a:off x="1817997" y="2215299"/>
            <a:ext cx="6134283" cy="3593941"/>
          </a:xfrm>
          <a:prstGeom prst="rect">
            <a:avLst/>
          </a:prstGeom>
        </p:spPr>
      </p:pic>
      <p:sp>
        <p:nvSpPr>
          <p:cNvPr id="7" name="Oval 6">
            <a:extLst>
              <a:ext uri="{FF2B5EF4-FFF2-40B4-BE49-F238E27FC236}">
                <a16:creationId xmlns:a16="http://schemas.microsoft.com/office/drawing/2014/main" id="{F2EADC0D-64EC-F431-8832-CACB8892A455}"/>
              </a:ext>
            </a:extLst>
          </p:cNvPr>
          <p:cNvSpPr/>
          <p:nvPr/>
        </p:nvSpPr>
        <p:spPr>
          <a:xfrm>
            <a:off x="1743458" y="4542681"/>
            <a:ext cx="488782" cy="173183"/>
          </a:xfrm>
          <a:prstGeom prst="ellipse">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Flowchart: Process 8">
            <a:extLst>
              <a:ext uri="{FF2B5EF4-FFF2-40B4-BE49-F238E27FC236}">
                <a16:creationId xmlns:a16="http://schemas.microsoft.com/office/drawing/2014/main" id="{746EAA79-B18C-77A9-C52A-19773D4A01B0}"/>
              </a:ext>
            </a:extLst>
          </p:cNvPr>
          <p:cNvSpPr/>
          <p:nvPr/>
        </p:nvSpPr>
        <p:spPr>
          <a:xfrm>
            <a:off x="1743458" y="4715864"/>
            <a:ext cx="2244080" cy="173183"/>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84175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AFA0186-0FCD-4C24-B699-5027ACFCB981}"/>
              </a:ext>
            </a:extLst>
          </p:cNvPr>
          <p:cNvSpPr>
            <a:spLocks noGrp="1"/>
          </p:cNvSpPr>
          <p:nvPr>
            <p:ph idx="1"/>
          </p:nvPr>
        </p:nvSpPr>
        <p:spPr>
          <a:xfrm>
            <a:off x="900372" y="1478422"/>
            <a:ext cx="8915400" cy="3777622"/>
          </a:xfrm>
        </p:spPr>
        <p:txBody>
          <a:bodyPr/>
          <a:lstStyle/>
          <a:p>
            <a:r>
              <a:rPr lang="en-US" dirty="0"/>
              <a:t>Then we see all the information save  on a File.</a:t>
            </a:r>
          </a:p>
          <a:p>
            <a:pPr marL="0" indent="0">
              <a:buNone/>
            </a:pPr>
            <a:endParaRPr lang="en-US" dirty="0"/>
          </a:p>
          <a:p>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pic>
        <p:nvPicPr>
          <p:cNvPr id="3" name="Picture 2">
            <a:extLst>
              <a:ext uri="{FF2B5EF4-FFF2-40B4-BE49-F238E27FC236}">
                <a16:creationId xmlns:a16="http://schemas.microsoft.com/office/drawing/2014/main" id="{993EC579-7051-3883-4393-72ED40FFBBEE}"/>
              </a:ext>
            </a:extLst>
          </p:cNvPr>
          <p:cNvPicPr>
            <a:picLocks noChangeAspect="1"/>
          </p:cNvPicPr>
          <p:nvPr/>
        </p:nvPicPr>
        <p:blipFill>
          <a:blip r:embed="rId2"/>
          <a:srcRect/>
          <a:stretch/>
        </p:blipFill>
        <p:spPr>
          <a:xfrm>
            <a:off x="3402561" y="2011680"/>
            <a:ext cx="3951093" cy="4467430"/>
          </a:xfrm>
          <a:prstGeom prst="rect">
            <a:avLst/>
          </a:prstGeom>
        </p:spPr>
      </p:pic>
    </p:spTree>
    <p:extLst>
      <p:ext uri="{BB962C8B-B14F-4D97-AF65-F5344CB8AC3E}">
        <p14:creationId xmlns:p14="http://schemas.microsoft.com/office/powerpoint/2010/main" val="19920466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067" y="615564"/>
            <a:ext cx="8906691" cy="862858"/>
          </a:xfrm>
        </p:spPr>
        <p:txBody>
          <a:bodyPr>
            <a:normAutofit/>
          </a:bodyPr>
          <a:lstStyle/>
          <a:p>
            <a:r>
              <a:rPr lang="en-US" sz="3200" b="1" i="1" dirty="0">
                <a:solidFill>
                  <a:schemeClr val="accent2">
                    <a:lumMod val="50000"/>
                  </a:schemeClr>
                </a:solidFill>
              </a:rPr>
              <a:t>8) Load program data from file.</a:t>
            </a:r>
          </a:p>
        </p:txBody>
      </p:sp>
      <p:sp>
        <p:nvSpPr>
          <p:cNvPr id="6" name="Content Placeholder 5">
            <a:extLst>
              <a:ext uri="{FF2B5EF4-FFF2-40B4-BE49-F238E27FC236}">
                <a16:creationId xmlns:a16="http://schemas.microsoft.com/office/drawing/2014/main" id="{5AFA0186-0FCD-4C24-B699-5027ACFCB981}"/>
              </a:ext>
            </a:extLst>
          </p:cNvPr>
          <p:cNvSpPr>
            <a:spLocks noGrp="1"/>
          </p:cNvSpPr>
          <p:nvPr>
            <p:ph idx="1"/>
          </p:nvPr>
        </p:nvSpPr>
        <p:spPr>
          <a:xfrm>
            <a:off x="900372" y="1478422"/>
            <a:ext cx="8915400" cy="3777622"/>
          </a:xfrm>
        </p:spPr>
        <p:txBody>
          <a:bodyPr/>
          <a:lstStyle/>
          <a:p>
            <a:r>
              <a:rPr lang="en-US" dirty="0"/>
              <a:t>If we want input from the file.</a:t>
            </a:r>
          </a:p>
          <a:p>
            <a:r>
              <a:rPr lang="en-US" dirty="0"/>
              <a:t>1</a:t>
            </a:r>
            <a:r>
              <a:rPr lang="en-US" baseline="30000" dirty="0"/>
              <a:t>st</a:t>
            </a:r>
            <a:r>
              <a:rPr lang="en-US" dirty="0"/>
              <a:t> we create a empty file.</a:t>
            </a:r>
          </a:p>
          <a:p>
            <a:r>
              <a:rPr lang="en-US" dirty="0"/>
              <a:t>Then give  some input.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pic>
        <p:nvPicPr>
          <p:cNvPr id="8" name="Picture 7">
            <a:extLst>
              <a:ext uri="{FF2B5EF4-FFF2-40B4-BE49-F238E27FC236}">
                <a16:creationId xmlns:a16="http://schemas.microsoft.com/office/drawing/2014/main" id="{154EC0F5-7E23-4FC4-8704-4416C2474B39}"/>
              </a:ext>
            </a:extLst>
          </p:cNvPr>
          <p:cNvPicPr>
            <a:picLocks noChangeAspect="1"/>
          </p:cNvPicPr>
          <p:nvPr/>
        </p:nvPicPr>
        <p:blipFill>
          <a:blip r:embed="rId2"/>
          <a:srcRect t="1146" b="1146"/>
          <a:stretch/>
        </p:blipFill>
        <p:spPr>
          <a:xfrm>
            <a:off x="2792415" y="2692548"/>
            <a:ext cx="3426253" cy="3426354"/>
          </a:xfrm>
          <a:prstGeom prst="rect">
            <a:avLst/>
          </a:prstGeom>
        </p:spPr>
      </p:pic>
    </p:spTree>
    <p:extLst>
      <p:ext uri="{BB962C8B-B14F-4D97-AF65-F5344CB8AC3E}">
        <p14:creationId xmlns:p14="http://schemas.microsoft.com/office/powerpoint/2010/main" val="2253085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AFA0186-0FCD-4C24-B699-5027ACFCB981}"/>
              </a:ext>
            </a:extLst>
          </p:cNvPr>
          <p:cNvSpPr>
            <a:spLocks noGrp="1"/>
          </p:cNvSpPr>
          <p:nvPr>
            <p:ph idx="1"/>
          </p:nvPr>
        </p:nvSpPr>
        <p:spPr>
          <a:xfrm>
            <a:off x="900372" y="1478422"/>
            <a:ext cx="8915400" cy="3777622"/>
          </a:xfrm>
        </p:spPr>
        <p:txBody>
          <a:bodyPr/>
          <a:lstStyle/>
          <a:p>
            <a:r>
              <a:rPr lang="en-US" dirty="0"/>
              <a:t>Then we input the data from the file</a:t>
            </a:r>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pic>
        <p:nvPicPr>
          <p:cNvPr id="3" name="Picture 2">
            <a:extLst>
              <a:ext uri="{FF2B5EF4-FFF2-40B4-BE49-F238E27FC236}">
                <a16:creationId xmlns:a16="http://schemas.microsoft.com/office/drawing/2014/main" id="{993EC579-7051-3883-4393-72ED40FFBBEE}"/>
              </a:ext>
            </a:extLst>
          </p:cNvPr>
          <p:cNvPicPr>
            <a:picLocks noChangeAspect="1"/>
          </p:cNvPicPr>
          <p:nvPr/>
        </p:nvPicPr>
        <p:blipFill>
          <a:blip r:embed="rId2"/>
          <a:srcRect/>
          <a:stretch/>
        </p:blipFill>
        <p:spPr>
          <a:xfrm>
            <a:off x="2584898" y="2073743"/>
            <a:ext cx="5304749" cy="3319045"/>
          </a:xfrm>
          <a:prstGeom prst="rect">
            <a:avLst/>
          </a:prstGeom>
        </p:spPr>
      </p:pic>
      <p:sp>
        <p:nvSpPr>
          <p:cNvPr id="2" name="Oval 1">
            <a:extLst>
              <a:ext uri="{FF2B5EF4-FFF2-40B4-BE49-F238E27FC236}">
                <a16:creationId xmlns:a16="http://schemas.microsoft.com/office/drawing/2014/main" id="{F1CD3555-1C31-210A-FBF9-F29193AD2147}"/>
              </a:ext>
            </a:extLst>
          </p:cNvPr>
          <p:cNvSpPr/>
          <p:nvPr/>
        </p:nvSpPr>
        <p:spPr>
          <a:xfrm>
            <a:off x="2513617" y="4067973"/>
            <a:ext cx="488782" cy="173183"/>
          </a:xfrm>
          <a:prstGeom prst="ellipse">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Flowchart: Process 3">
            <a:extLst>
              <a:ext uri="{FF2B5EF4-FFF2-40B4-BE49-F238E27FC236}">
                <a16:creationId xmlns:a16="http://schemas.microsoft.com/office/drawing/2014/main" id="{0E4F6AF9-76F4-2B9F-9CBB-879C2489C0A3}"/>
              </a:ext>
            </a:extLst>
          </p:cNvPr>
          <p:cNvSpPr/>
          <p:nvPr/>
        </p:nvSpPr>
        <p:spPr>
          <a:xfrm>
            <a:off x="2584898" y="4248262"/>
            <a:ext cx="1682302" cy="173183"/>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91039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8862" y="0"/>
            <a:ext cx="11104776" cy="1280890"/>
          </a:xfrm>
        </p:spPr>
        <p:txBody>
          <a:bodyPr>
            <a:normAutofit fontScale="90000"/>
          </a:bodyPr>
          <a:lstStyle/>
          <a:p>
            <a:r>
              <a:rPr lang="en-US" dirty="0"/>
              <a:t>SOFTWARE DEVELOPMENT FINAL PROJECT BY </a:t>
            </a:r>
            <a:r>
              <a:rPr lang="en-GB" sz="4000" b="1" dirty="0">
                <a:latin typeface="Calibri" panose="020F0502020204030204" pitchFamily="34" charset="0"/>
                <a:cs typeface="Times New Roman" panose="02020603050405020304" pitchFamily="18" charset="0"/>
              </a:rPr>
              <a:t>Group 7</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1631" y="1407219"/>
            <a:ext cx="6378493" cy="1516511"/>
          </a:xfrm>
        </p:spPr>
      </p:pic>
      <p:sp>
        <p:nvSpPr>
          <p:cNvPr id="6" name="Rectangle 5"/>
          <p:cNvSpPr/>
          <p:nvPr/>
        </p:nvSpPr>
        <p:spPr>
          <a:xfrm>
            <a:off x="3011632" y="3435408"/>
            <a:ext cx="6132368" cy="2031325"/>
          </a:xfrm>
          <a:prstGeom prst="rect">
            <a:avLst/>
          </a:prstGeom>
        </p:spPr>
        <p:txBody>
          <a:bodyPr wrap="square">
            <a:spAutoFit/>
          </a:bodyPr>
          <a:lstStyle/>
          <a:p>
            <a:r>
              <a:rPr lang="en-US" dirty="0"/>
              <a:t>Course Name : Software Development 2</a:t>
            </a:r>
          </a:p>
          <a:p>
            <a:r>
              <a:rPr lang="en-US" dirty="0"/>
              <a:t>Course Code:</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CSE-3640</a:t>
            </a:r>
            <a:endParaRPr lang="en-US" dirty="0"/>
          </a:p>
          <a:p>
            <a:r>
              <a:rPr lang="en-US" dirty="0"/>
              <a:t>Course Teacher:  </a:t>
            </a:r>
            <a:r>
              <a:rPr lang="en-US" b="1" dirty="0" err="1">
                <a:solidFill>
                  <a:schemeClr val="accent1"/>
                </a:solidFill>
              </a:rPr>
              <a:t>Atia</a:t>
            </a:r>
            <a:r>
              <a:rPr lang="en-US" b="1" dirty="0">
                <a:solidFill>
                  <a:schemeClr val="accent1"/>
                </a:solidFill>
              </a:rPr>
              <a:t> Binti Aziz</a:t>
            </a:r>
          </a:p>
          <a:p>
            <a:r>
              <a:rPr lang="en-US" b="1" dirty="0">
                <a:solidFill>
                  <a:schemeClr val="accent1"/>
                </a:solidFill>
              </a:rPr>
              <a:t>                               </a:t>
            </a:r>
            <a:r>
              <a:rPr lang="en-US" b="0" i="0" dirty="0">
                <a:solidFill>
                  <a:srgbClr val="202124"/>
                </a:solidFill>
                <a:effectLst/>
                <a:latin typeface="Roboto" panose="02000000000000000000" pitchFamily="2" charset="0"/>
              </a:rPr>
              <a:t>Adjunct faculty , Dept</a:t>
            </a:r>
            <a:r>
              <a:rPr lang="en-US" dirty="0">
                <a:solidFill>
                  <a:srgbClr val="202124"/>
                </a:solidFill>
                <a:latin typeface="Roboto" panose="02000000000000000000" pitchFamily="2" charset="0"/>
              </a:rPr>
              <a:t>. Of CSE,IIUC</a:t>
            </a:r>
            <a:endParaRPr lang="en-US" b="1" dirty="0">
              <a:solidFill>
                <a:schemeClr val="accent1"/>
              </a:solidFill>
            </a:endParaRPr>
          </a:p>
          <a:p>
            <a:endParaRPr lang="en-US" dirty="0"/>
          </a:p>
          <a:p>
            <a:endParaRPr lang="en-US" dirty="0"/>
          </a:p>
          <a:p>
            <a:endParaRPr lang="en-US" dirty="0"/>
          </a:p>
        </p:txBody>
      </p:sp>
    </p:spTree>
    <p:extLst>
      <p:ext uri="{BB962C8B-B14F-4D97-AF65-F5344CB8AC3E}">
        <p14:creationId xmlns:p14="http://schemas.microsoft.com/office/powerpoint/2010/main" val="10955147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AFA0186-0FCD-4C24-B699-5027ACFCB981}"/>
              </a:ext>
            </a:extLst>
          </p:cNvPr>
          <p:cNvSpPr>
            <a:spLocks noGrp="1"/>
          </p:cNvSpPr>
          <p:nvPr>
            <p:ph idx="1"/>
          </p:nvPr>
        </p:nvSpPr>
        <p:spPr>
          <a:xfrm>
            <a:off x="900372" y="1478422"/>
            <a:ext cx="8915400" cy="3777622"/>
          </a:xfrm>
        </p:spPr>
        <p:txBody>
          <a:bodyPr/>
          <a:lstStyle/>
          <a:p>
            <a:r>
              <a:rPr lang="en-US" dirty="0"/>
              <a:t>Now we can see that view rooms.</a:t>
            </a:r>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pic>
        <p:nvPicPr>
          <p:cNvPr id="3" name="Picture 2">
            <a:extLst>
              <a:ext uri="{FF2B5EF4-FFF2-40B4-BE49-F238E27FC236}">
                <a16:creationId xmlns:a16="http://schemas.microsoft.com/office/drawing/2014/main" id="{993EC579-7051-3883-4393-72ED40FFBBEE}"/>
              </a:ext>
            </a:extLst>
          </p:cNvPr>
          <p:cNvPicPr>
            <a:picLocks noChangeAspect="1"/>
          </p:cNvPicPr>
          <p:nvPr/>
        </p:nvPicPr>
        <p:blipFill>
          <a:blip r:embed="rId2"/>
          <a:srcRect/>
          <a:stretch/>
        </p:blipFill>
        <p:spPr>
          <a:xfrm>
            <a:off x="2655213" y="2093965"/>
            <a:ext cx="5405718" cy="4439882"/>
          </a:xfrm>
          <a:prstGeom prst="rect">
            <a:avLst/>
          </a:prstGeom>
        </p:spPr>
      </p:pic>
      <p:sp>
        <p:nvSpPr>
          <p:cNvPr id="2" name="Oval 1">
            <a:extLst>
              <a:ext uri="{FF2B5EF4-FFF2-40B4-BE49-F238E27FC236}">
                <a16:creationId xmlns:a16="http://schemas.microsoft.com/office/drawing/2014/main" id="{F1CD3555-1C31-210A-FBF9-F29193AD2147}"/>
              </a:ext>
            </a:extLst>
          </p:cNvPr>
          <p:cNvSpPr/>
          <p:nvPr/>
        </p:nvSpPr>
        <p:spPr>
          <a:xfrm>
            <a:off x="2842459" y="4066009"/>
            <a:ext cx="488782" cy="157794"/>
          </a:xfrm>
          <a:prstGeom prst="ellipse">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Flowchart: Process 3">
            <a:extLst>
              <a:ext uri="{FF2B5EF4-FFF2-40B4-BE49-F238E27FC236}">
                <a16:creationId xmlns:a16="http://schemas.microsoft.com/office/drawing/2014/main" id="{C8146427-2362-C0DE-E06C-B6C71147580F}"/>
              </a:ext>
            </a:extLst>
          </p:cNvPr>
          <p:cNvSpPr/>
          <p:nvPr/>
        </p:nvSpPr>
        <p:spPr>
          <a:xfrm>
            <a:off x="2948476" y="4223803"/>
            <a:ext cx="1471124" cy="1343279"/>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63592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067" y="615564"/>
            <a:ext cx="8906691" cy="862858"/>
          </a:xfrm>
        </p:spPr>
        <p:txBody>
          <a:bodyPr>
            <a:normAutofit/>
          </a:bodyPr>
          <a:lstStyle/>
          <a:p>
            <a:r>
              <a:rPr lang="en-US" sz="3200" b="1" i="1" dirty="0">
                <a:solidFill>
                  <a:schemeClr val="accent2">
                    <a:lumMod val="50000"/>
                  </a:schemeClr>
                </a:solidFill>
              </a:rPr>
              <a:t>9)If we choice another  invalid option.</a:t>
            </a:r>
          </a:p>
        </p:txBody>
      </p:sp>
      <p:sp>
        <p:nvSpPr>
          <p:cNvPr id="6" name="Content Placeholder 5">
            <a:extLst>
              <a:ext uri="{FF2B5EF4-FFF2-40B4-BE49-F238E27FC236}">
                <a16:creationId xmlns:a16="http://schemas.microsoft.com/office/drawing/2014/main" id="{5AFA0186-0FCD-4C24-B699-5027ACFCB981}"/>
              </a:ext>
            </a:extLst>
          </p:cNvPr>
          <p:cNvSpPr>
            <a:spLocks noGrp="1"/>
          </p:cNvSpPr>
          <p:nvPr>
            <p:ph idx="1"/>
          </p:nvPr>
        </p:nvSpPr>
        <p:spPr>
          <a:xfrm>
            <a:off x="900372" y="1478422"/>
            <a:ext cx="8915400" cy="3777622"/>
          </a:xfrm>
        </p:spPr>
        <p:txBody>
          <a:bodyPr/>
          <a:lstStyle/>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pic>
        <p:nvPicPr>
          <p:cNvPr id="8" name="Picture 7">
            <a:extLst>
              <a:ext uri="{FF2B5EF4-FFF2-40B4-BE49-F238E27FC236}">
                <a16:creationId xmlns:a16="http://schemas.microsoft.com/office/drawing/2014/main" id="{154EC0F5-7E23-4FC4-8704-4416C2474B39}"/>
              </a:ext>
            </a:extLst>
          </p:cNvPr>
          <p:cNvPicPr>
            <a:picLocks noChangeAspect="1"/>
          </p:cNvPicPr>
          <p:nvPr/>
        </p:nvPicPr>
        <p:blipFill>
          <a:blip r:embed="rId2"/>
          <a:srcRect t="252" b="252"/>
          <a:stretch/>
        </p:blipFill>
        <p:spPr>
          <a:xfrm>
            <a:off x="1887446" y="1654056"/>
            <a:ext cx="6056026" cy="3426354"/>
          </a:xfrm>
          <a:prstGeom prst="rect">
            <a:avLst/>
          </a:prstGeom>
        </p:spPr>
      </p:pic>
      <p:sp>
        <p:nvSpPr>
          <p:cNvPr id="3" name="Oval 2">
            <a:extLst>
              <a:ext uri="{FF2B5EF4-FFF2-40B4-BE49-F238E27FC236}">
                <a16:creationId xmlns:a16="http://schemas.microsoft.com/office/drawing/2014/main" id="{DAF161C9-2474-15FD-1B69-6B2DACB769B8}"/>
              </a:ext>
            </a:extLst>
          </p:cNvPr>
          <p:cNvSpPr/>
          <p:nvPr/>
        </p:nvSpPr>
        <p:spPr>
          <a:xfrm>
            <a:off x="1824693" y="3844889"/>
            <a:ext cx="488782" cy="157794"/>
          </a:xfrm>
          <a:prstGeom prst="ellipse">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Flowchart: Process 3">
            <a:extLst>
              <a:ext uri="{FF2B5EF4-FFF2-40B4-BE49-F238E27FC236}">
                <a16:creationId xmlns:a16="http://schemas.microsoft.com/office/drawing/2014/main" id="{F74B142D-33B6-E382-AD34-1972FAC115A7}"/>
              </a:ext>
            </a:extLst>
          </p:cNvPr>
          <p:cNvSpPr/>
          <p:nvPr/>
        </p:nvSpPr>
        <p:spPr>
          <a:xfrm>
            <a:off x="1887446" y="4020523"/>
            <a:ext cx="1512414" cy="157794"/>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79917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067" y="615564"/>
            <a:ext cx="8906691" cy="862858"/>
          </a:xfrm>
        </p:spPr>
        <p:txBody>
          <a:bodyPr>
            <a:normAutofit/>
          </a:bodyPr>
          <a:lstStyle/>
          <a:p>
            <a:pPr marL="457200" indent="-457200">
              <a:buFont typeface="Wingdings" panose="05000000000000000000" pitchFamily="2" charset="2"/>
              <a:buChar char="ü"/>
            </a:pPr>
            <a:r>
              <a:rPr lang="en-US" sz="3200" b="1" i="1" dirty="0">
                <a:solidFill>
                  <a:schemeClr val="accent2">
                    <a:lumMod val="50000"/>
                  </a:schemeClr>
                </a:solidFill>
              </a:rPr>
              <a:t>Option select</a:t>
            </a:r>
          </a:p>
        </p:txBody>
      </p:sp>
      <p:sp>
        <p:nvSpPr>
          <p:cNvPr id="6" name="Content Placeholder 5">
            <a:extLst>
              <a:ext uri="{FF2B5EF4-FFF2-40B4-BE49-F238E27FC236}">
                <a16:creationId xmlns:a16="http://schemas.microsoft.com/office/drawing/2014/main" id="{5AFA0186-0FCD-4C24-B699-5027ACFCB981}"/>
              </a:ext>
            </a:extLst>
          </p:cNvPr>
          <p:cNvSpPr>
            <a:spLocks noGrp="1"/>
          </p:cNvSpPr>
          <p:nvPr>
            <p:ph idx="1"/>
          </p:nvPr>
        </p:nvSpPr>
        <p:spPr>
          <a:xfrm>
            <a:off x="900372" y="1478422"/>
            <a:ext cx="8915400" cy="3777622"/>
          </a:xfrm>
        </p:spPr>
        <p:txBody>
          <a:bodyPr/>
          <a:lstStyle/>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pic>
        <p:nvPicPr>
          <p:cNvPr id="8" name="Picture 7">
            <a:extLst>
              <a:ext uri="{FF2B5EF4-FFF2-40B4-BE49-F238E27FC236}">
                <a16:creationId xmlns:a16="http://schemas.microsoft.com/office/drawing/2014/main" id="{154EC0F5-7E23-4FC4-8704-4416C2474B39}"/>
              </a:ext>
            </a:extLst>
          </p:cNvPr>
          <p:cNvPicPr>
            <a:picLocks noChangeAspect="1"/>
          </p:cNvPicPr>
          <p:nvPr/>
        </p:nvPicPr>
        <p:blipFill>
          <a:blip r:embed="rId2"/>
          <a:srcRect l="4846" r="4846"/>
          <a:stretch/>
        </p:blipFill>
        <p:spPr>
          <a:xfrm>
            <a:off x="1843791" y="1601956"/>
            <a:ext cx="6056026" cy="3426354"/>
          </a:xfrm>
          <a:prstGeom prst="rect">
            <a:avLst/>
          </a:prstGeom>
        </p:spPr>
      </p:pic>
      <p:sp>
        <p:nvSpPr>
          <p:cNvPr id="3" name="Oval 2">
            <a:extLst>
              <a:ext uri="{FF2B5EF4-FFF2-40B4-BE49-F238E27FC236}">
                <a16:creationId xmlns:a16="http://schemas.microsoft.com/office/drawing/2014/main" id="{DAF161C9-2474-15FD-1B69-6B2DACB769B8}"/>
              </a:ext>
            </a:extLst>
          </p:cNvPr>
          <p:cNvSpPr/>
          <p:nvPr/>
        </p:nvSpPr>
        <p:spPr>
          <a:xfrm>
            <a:off x="1692067" y="2608909"/>
            <a:ext cx="488782" cy="157794"/>
          </a:xfrm>
          <a:prstGeom prst="ellipse">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5D2CE24-02F2-7D24-E01B-D93A793D2F8E}"/>
              </a:ext>
            </a:extLst>
          </p:cNvPr>
          <p:cNvSpPr/>
          <p:nvPr/>
        </p:nvSpPr>
        <p:spPr>
          <a:xfrm>
            <a:off x="1692067" y="3660815"/>
            <a:ext cx="488782" cy="157794"/>
          </a:xfrm>
          <a:prstGeom prst="ellipse">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25442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0B987-20A2-924B-6B2E-DAAA5147C6CD}"/>
              </a:ext>
            </a:extLst>
          </p:cNvPr>
          <p:cNvSpPr>
            <a:spLocks noGrp="1"/>
          </p:cNvSpPr>
          <p:nvPr>
            <p:ph type="title"/>
          </p:nvPr>
        </p:nvSpPr>
        <p:spPr>
          <a:xfrm>
            <a:off x="1636443" y="689207"/>
            <a:ext cx="8318309" cy="515142"/>
          </a:xfrm>
        </p:spPr>
        <p:txBody>
          <a:bodyPr>
            <a:noAutofit/>
          </a:bodyPr>
          <a:lstStyle/>
          <a:p>
            <a:pPr marL="457200" indent="-457200">
              <a:buFont typeface="Arial" panose="020B0604020202020204" pitchFamily="34" charset="0"/>
              <a:buChar char="•"/>
            </a:pPr>
            <a:r>
              <a:rPr lang="en-US" sz="3200" b="1" dirty="0">
                <a:solidFill>
                  <a:schemeClr val="accent2">
                    <a:lumMod val="50000"/>
                  </a:schemeClr>
                </a:solidFill>
              </a:rPr>
              <a:t>Error Handling</a:t>
            </a:r>
          </a:p>
        </p:txBody>
      </p:sp>
      <p:sp>
        <p:nvSpPr>
          <p:cNvPr id="3" name="Content Placeholder 2">
            <a:extLst>
              <a:ext uri="{FF2B5EF4-FFF2-40B4-BE49-F238E27FC236}">
                <a16:creationId xmlns:a16="http://schemas.microsoft.com/office/drawing/2014/main" id="{DD8673D8-AF5B-C7D0-5EDA-0DEECED8D4E7}"/>
              </a:ext>
            </a:extLst>
          </p:cNvPr>
          <p:cNvSpPr>
            <a:spLocks noGrp="1"/>
          </p:cNvSpPr>
          <p:nvPr>
            <p:ph idx="1"/>
          </p:nvPr>
        </p:nvSpPr>
        <p:spPr>
          <a:xfrm>
            <a:off x="1039352" y="1540189"/>
            <a:ext cx="8915400" cy="3777622"/>
          </a:xfrm>
        </p:spPr>
        <p:txBody>
          <a:bodyPr/>
          <a:lstStyle/>
          <a:p>
            <a:r>
              <a:rPr lang="en-US" dirty="0"/>
              <a:t>We use error handling in this here-&gt;</a:t>
            </a:r>
          </a:p>
          <a:p>
            <a:pPr marL="0" indent="0">
              <a:buNone/>
            </a:pPr>
            <a:endParaRPr lang="en-US" dirty="0"/>
          </a:p>
        </p:txBody>
      </p:sp>
      <p:pic>
        <p:nvPicPr>
          <p:cNvPr id="5" name="Picture 4">
            <a:extLst>
              <a:ext uri="{FF2B5EF4-FFF2-40B4-BE49-F238E27FC236}">
                <a16:creationId xmlns:a16="http://schemas.microsoft.com/office/drawing/2014/main" id="{501A5D62-111D-0B2F-0C61-F9133B7DF072}"/>
              </a:ext>
            </a:extLst>
          </p:cNvPr>
          <p:cNvPicPr>
            <a:picLocks noChangeAspect="1"/>
          </p:cNvPicPr>
          <p:nvPr/>
        </p:nvPicPr>
        <p:blipFill>
          <a:blip r:embed="rId2"/>
          <a:stretch>
            <a:fillRect/>
          </a:stretch>
        </p:blipFill>
        <p:spPr>
          <a:xfrm>
            <a:off x="2113614" y="1995674"/>
            <a:ext cx="6656382" cy="4173119"/>
          </a:xfrm>
          <a:prstGeom prst="rect">
            <a:avLst/>
          </a:prstGeom>
        </p:spPr>
      </p:pic>
      <p:sp>
        <p:nvSpPr>
          <p:cNvPr id="7" name="Arrow: Down 6">
            <a:extLst>
              <a:ext uri="{FF2B5EF4-FFF2-40B4-BE49-F238E27FC236}">
                <a16:creationId xmlns:a16="http://schemas.microsoft.com/office/drawing/2014/main" id="{13FA93DA-4143-8F9D-C41C-D9500F245B40}"/>
              </a:ext>
            </a:extLst>
          </p:cNvPr>
          <p:cNvSpPr/>
          <p:nvPr/>
        </p:nvSpPr>
        <p:spPr>
          <a:xfrm rot="2575741">
            <a:off x="6470252" y="1855178"/>
            <a:ext cx="352269" cy="497207"/>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526DC7BA-C5CB-8A81-7999-867FD60A6F4C}"/>
              </a:ext>
            </a:extLst>
          </p:cNvPr>
          <p:cNvSpPr/>
          <p:nvPr/>
        </p:nvSpPr>
        <p:spPr>
          <a:xfrm rot="2575741">
            <a:off x="6395301" y="3978783"/>
            <a:ext cx="352269" cy="497207"/>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6069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0B987-20A2-924B-6B2E-DAAA5147C6CD}"/>
              </a:ext>
            </a:extLst>
          </p:cNvPr>
          <p:cNvSpPr>
            <a:spLocks noGrp="1"/>
          </p:cNvSpPr>
          <p:nvPr>
            <p:ph type="title"/>
          </p:nvPr>
        </p:nvSpPr>
        <p:spPr>
          <a:xfrm>
            <a:off x="1636443" y="689207"/>
            <a:ext cx="8318309" cy="515142"/>
          </a:xfrm>
        </p:spPr>
        <p:txBody>
          <a:bodyPr>
            <a:noAutofit/>
          </a:bodyPr>
          <a:lstStyle/>
          <a:p>
            <a:pPr marL="457200" indent="-457200">
              <a:buFont typeface="Arial" panose="020B0604020202020204" pitchFamily="34" charset="0"/>
              <a:buChar char="•"/>
            </a:pPr>
            <a:r>
              <a:rPr lang="en-US" sz="3200" b="1" dirty="0">
                <a:solidFill>
                  <a:schemeClr val="accent2">
                    <a:lumMod val="50000"/>
                  </a:schemeClr>
                </a:solidFill>
              </a:rPr>
              <a:t>OOP Implementation</a:t>
            </a:r>
          </a:p>
        </p:txBody>
      </p:sp>
      <p:sp>
        <p:nvSpPr>
          <p:cNvPr id="3" name="Content Placeholder 2">
            <a:extLst>
              <a:ext uri="{FF2B5EF4-FFF2-40B4-BE49-F238E27FC236}">
                <a16:creationId xmlns:a16="http://schemas.microsoft.com/office/drawing/2014/main" id="{DD8673D8-AF5B-C7D0-5EDA-0DEECED8D4E7}"/>
              </a:ext>
            </a:extLst>
          </p:cNvPr>
          <p:cNvSpPr>
            <a:spLocks noGrp="1"/>
          </p:cNvSpPr>
          <p:nvPr>
            <p:ph idx="1"/>
          </p:nvPr>
        </p:nvSpPr>
        <p:spPr>
          <a:xfrm>
            <a:off x="1039352" y="1540189"/>
            <a:ext cx="8915400" cy="3777622"/>
          </a:xfrm>
        </p:spPr>
        <p:txBody>
          <a:bodyPr/>
          <a:lstStyle/>
          <a:p>
            <a:r>
              <a:rPr lang="en-US" dirty="0">
                <a:solidFill>
                  <a:schemeClr val="tx1"/>
                </a:solidFill>
              </a:rPr>
              <a:t>We use  here  </a:t>
            </a:r>
            <a:r>
              <a:rPr lang="en-US" b="1" dirty="0">
                <a:solidFill>
                  <a:schemeClr val="tx1"/>
                </a:solidFill>
              </a:rPr>
              <a:t>Inheritance </a:t>
            </a:r>
            <a:r>
              <a:rPr lang="en-US" dirty="0">
                <a:solidFill>
                  <a:schemeClr val="tx1"/>
                </a:solidFill>
              </a:rPr>
              <a:t>-&gt;</a:t>
            </a:r>
          </a:p>
          <a:p>
            <a:r>
              <a:rPr lang="en-US" b="0" i="0" dirty="0">
                <a:solidFill>
                  <a:schemeClr val="tx1"/>
                </a:solidFill>
                <a:effectLst/>
                <a:latin typeface="arial" panose="020B0604020202020204" pitchFamily="34" charset="0"/>
              </a:rPr>
              <a:t>Inheritance in Java is </a:t>
            </a:r>
            <a:r>
              <a:rPr lang="en-US" i="0" dirty="0">
                <a:solidFill>
                  <a:schemeClr val="tx1"/>
                </a:solidFill>
                <a:effectLst/>
                <a:latin typeface="arial" panose="020B0604020202020204" pitchFamily="34" charset="0"/>
              </a:rPr>
              <a:t>a concept that acquires the properties from one class to other classes; </a:t>
            </a:r>
            <a:endParaRPr lang="en-US" dirty="0">
              <a:solidFill>
                <a:schemeClr val="tx1"/>
              </a:solidFill>
            </a:endParaRP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3974CA0D-D30D-0F31-6B52-7C4FFFBC1C77}"/>
              </a:ext>
            </a:extLst>
          </p:cNvPr>
          <p:cNvPicPr>
            <a:picLocks noChangeAspect="1"/>
          </p:cNvPicPr>
          <p:nvPr/>
        </p:nvPicPr>
        <p:blipFill>
          <a:blip r:embed="rId2"/>
          <a:stretch>
            <a:fillRect/>
          </a:stretch>
        </p:blipFill>
        <p:spPr>
          <a:xfrm>
            <a:off x="1128999" y="3461775"/>
            <a:ext cx="1559858" cy="1559858"/>
          </a:xfrm>
          <a:prstGeom prst="rect">
            <a:avLst/>
          </a:prstGeom>
        </p:spPr>
      </p:pic>
      <p:pic>
        <p:nvPicPr>
          <p:cNvPr id="10" name="Picture 9">
            <a:extLst>
              <a:ext uri="{FF2B5EF4-FFF2-40B4-BE49-F238E27FC236}">
                <a16:creationId xmlns:a16="http://schemas.microsoft.com/office/drawing/2014/main" id="{C8370E7A-F555-3CBB-5E86-5BD4AAB6F074}"/>
              </a:ext>
            </a:extLst>
          </p:cNvPr>
          <p:cNvPicPr>
            <a:picLocks noChangeAspect="1"/>
          </p:cNvPicPr>
          <p:nvPr/>
        </p:nvPicPr>
        <p:blipFill>
          <a:blip r:embed="rId3"/>
          <a:stretch>
            <a:fillRect/>
          </a:stretch>
        </p:blipFill>
        <p:spPr>
          <a:xfrm>
            <a:off x="7730407" y="3774141"/>
            <a:ext cx="4414167" cy="2270143"/>
          </a:xfrm>
          <a:prstGeom prst="rect">
            <a:avLst/>
          </a:prstGeom>
        </p:spPr>
      </p:pic>
      <p:pic>
        <p:nvPicPr>
          <p:cNvPr id="12" name="Picture 11">
            <a:extLst>
              <a:ext uri="{FF2B5EF4-FFF2-40B4-BE49-F238E27FC236}">
                <a16:creationId xmlns:a16="http://schemas.microsoft.com/office/drawing/2014/main" id="{85C00054-9171-459C-AEDA-23B69A66E5A4}"/>
              </a:ext>
            </a:extLst>
          </p:cNvPr>
          <p:cNvPicPr>
            <a:picLocks noChangeAspect="1"/>
          </p:cNvPicPr>
          <p:nvPr/>
        </p:nvPicPr>
        <p:blipFill>
          <a:blip r:embed="rId4"/>
          <a:stretch>
            <a:fillRect/>
          </a:stretch>
        </p:blipFill>
        <p:spPr>
          <a:xfrm>
            <a:off x="2983515" y="3264212"/>
            <a:ext cx="4521243" cy="3110770"/>
          </a:xfrm>
          <a:prstGeom prst="rect">
            <a:avLst/>
          </a:prstGeom>
        </p:spPr>
      </p:pic>
      <p:sp>
        <p:nvSpPr>
          <p:cNvPr id="4" name="Rectangle 3">
            <a:extLst>
              <a:ext uri="{FF2B5EF4-FFF2-40B4-BE49-F238E27FC236}">
                <a16:creationId xmlns:a16="http://schemas.microsoft.com/office/drawing/2014/main" id="{F2A2CA6F-4B1A-DAD3-DDF7-5C5DBFC2A805}"/>
              </a:ext>
            </a:extLst>
          </p:cNvPr>
          <p:cNvSpPr/>
          <p:nvPr/>
        </p:nvSpPr>
        <p:spPr>
          <a:xfrm>
            <a:off x="3015953" y="3264212"/>
            <a:ext cx="937482" cy="1647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43B8839-A1EF-E0EC-ACD2-8E18A5B78043}"/>
              </a:ext>
            </a:extLst>
          </p:cNvPr>
          <p:cNvSpPr/>
          <p:nvPr/>
        </p:nvSpPr>
        <p:spPr>
          <a:xfrm>
            <a:off x="3015953" y="4650959"/>
            <a:ext cx="1340894" cy="1647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peech Bubble: Oval 6">
            <a:extLst>
              <a:ext uri="{FF2B5EF4-FFF2-40B4-BE49-F238E27FC236}">
                <a16:creationId xmlns:a16="http://schemas.microsoft.com/office/drawing/2014/main" id="{2BA036C4-2753-8ECE-A05E-0C139E4E84A3}"/>
              </a:ext>
            </a:extLst>
          </p:cNvPr>
          <p:cNvSpPr/>
          <p:nvPr/>
        </p:nvSpPr>
        <p:spPr>
          <a:xfrm>
            <a:off x="3872752" y="2822293"/>
            <a:ext cx="762001" cy="404471"/>
          </a:xfrm>
          <a:prstGeom prst="wedgeEllipse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rPr>
              <a:t>Parent</a:t>
            </a:r>
          </a:p>
        </p:txBody>
      </p:sp>
      <p:sp>
        <p:nvSpPr>
          <p:cNvPr id="8" name="Speech Bubble: Oval 7">
            <a:extLst>
              <a:ext uri="{FF2B5EF4-FFF2-40B4-BE49-F238E27FC236}">
                <a16:creationId xmlns:a16="http://schemas.microsoft.com/office/drawing/2014/main" id="{7607CC2D-4873-6E4E-E7DF-B4BC23855374}"/>
              </a:ext>
            </a:extLst>
          </p:cNvPr>
          <p:cNvSpPr/>
          <p:nvPr/>
        </p:nvSpPr>
        <p:spPr>
          <a:xfrm>
            <a:off x="4159623" y="4148895"/>
            <a:ext cx="762001" cy="404471"/>
          </a:xfrm>
          <a:prstGeom prst="wedgeEllipse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rPr>
              <a:t>Child</a:t>
            </a:r>
          </a:p>
        </p:txBody>
      </p:sp>
    </p:spTree>
    <p:extLst>
      <p:ext uri="{BB962C8B-B14F-4D97-AF65-F5344CB8AC3E}">
        <p14:creationId xmlns:p14="http://schemas.microsoft.com/office/powerpoint/2010/main" val="7825272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673D8-AF5B-C7D0-5EDA-0DEECED8D4E7}"/>
              </a:ext>
            </a:extLst>
          </p:cNvPr>
          <p:cNvSpPr>
            <a:spLocks noGrp="1"/>
          </p:cNvSpPr>
          <p:nvPr>
            <p:ph idx="1"/>
          </p:nvPr>
        </p:nvSpPr>
        <p:spPr>
          <a:xfrm>
            <a:off x="1112349" y="1334000"/>
            <a:ext cx="8915400" cy="3777622"/>
          </a:xfrm>
        </p:spPr>
        <p:txBody>
          <a:bodyPr/>
          <a:lstStyle/>
          <a:p>
            <a:r>
              <a:rPr lang="en-US" dirty="0"/>
              <a:t>We use  another </a:t>
            </a:r>
            <a:r>
              <a:rPr lang="en-US" b="1" dirty="0"/>
              <a:t>Inheritance</a:t>
            </a:r>
            <a:r>
              <a:rPr lang="en-US" dirty="0"/>
              <a:t> -&gt;</a:t>
            </a:r>
          </a:p>
          <a:p>
            <a:pPr marL="0" indent="0">
              <a:buNone/>
            </a:pPr>
            <a:endParaRPr lang="en-US" dirty="0"/>
          </a:p>
          <a:p>
            <a:pPr marL="0" indent="0">
              <a:buNone/>
            </a:pPr>
            <a:endParaRPr lang="en-US" dirty="0"/>
          </a:p>
        </p:txBody>
      </p:sp>
      <p:pic>
        <p:nvPicPr>
          <p:cNvPr id="11" name="Picture 10">
            <a:extLst>
              <a:ext uri="{FF2B5EF4-FFF2-40B4-BE49-F238E27FC236}">
                <a16:creationId xmlns:a16="http://schemas.microsoft.com/office/drawing/2014/main" id="{CDEA0409-D8DB-CF7F-4667-0531C51BBA9F}"/>
              </a:ext>
            </a:extLst>
          </p:cNvPr>
          <p:cNvPicPr>
            <a:picLocks noChangeAspect="1"/>
          </p:cNvPicPr>
          <p:nvPr/>
        </p:nvPicPr>
        <p:blipFill>
          <a:blip r:embed="rId2"/>
          <a:stretch>
            <a:fillRect/>
          </a:stretch>
        </p:blipFill>
        <p:spPr>
          <a:xfrm>
            <a:off x="1573945" y="2013615"/>
            <a:ext cx="3615466" cy="3898240"/>
          </a:xfrm>
          <a:prstGeom prst="rect">
            <a:avLst/>
          </a:prstGeom>
        </p:spPr>
      </p:pic>
      <p:pic>
        <p:nvPicPr>
          <p:cNvPr id="14" name="Picture 13">
            <a:extLst>
              <a:ext uri="{FF2B5EF4-FFF2-40B4-BE49-F238E27FC236}">
                <a16:creationId xmlns:a16="http://schemas.microsoft.com/office/drawing/2014/main" id="{ABF8A276-A2B3-A12F-91DB-FD32AE6DE3B8}"/>
              </a:ext>
            </a:extLst>
          </p:cNvPr>
          <p:cNvPicPr>
            <a:picLocks noChangeAspect="1"/>
          </p:cNvPicPr>
          <p:nvPr/>
        </p:nvPicPr>
        <p:blipFill rotWithShape="1">
          <a:blip r:embed="rId3"/>
          <a:srcRect r="43171"/>
          <a:stretch/>
        </p:blipFill>
        <p:spPr>
          <a:xfrm>
            <a:off x="5678500" y="2013615"/>
            <a:ext cx="3375853" cy="4370028"/>
          </a:xfrm>
          <a:prstGeom prst="rect">
            <a:avLst/>
          </a:prstGeom>
        </p:spPr>
      </p:pic>
      <p:sp>
        <p:nvSpPr>
          <p:cNvPr id="2" name="Rectangle 1">
            <a:extLst>
              <a:ext uri="{FF2B5EF4-FFF2-40B4-BE49-F238E27FC236}">
                <a16:creationId xmlns:a16="http://schemas.microsoft.com/office/drawing/2014/main" id="{BC497DA5-1C66-DE60-8785-FC65488486AE}"/>
              </a:ext>
            </a:extLst>
          </p:cNvPr>
          <p:cNvSpPr/>
          <p:nvPr/>
        </p:nvSpPr>
        <p:spPr>
          <a:xfrm>
            <a:off x="2090366" y="2324486"/>
            <a:ext cx="1349859" cy="18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904B7AA-9A39-ABE5-1B5E-147104601878}"/>
              </a:ext>
            </a:extLst>
          </p:cNvPr>
          <p:cNvSpPr/>
          <p:nvPr/>
        </p:nvSpPr>
        <p:spPr>
          <a:xfrm>
            <a:off x="5864848" y="2069401"/>
            <a:ext cx="1457436" cy="1384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peech Bubble: Oval 4">
            <a:extLst>
              <a:ext uri="{FF2B5EF4-FFF2-40B4-BE49-F238E27FC236}">
                <a16:creationId xmlns:a16="http://schemas.microsoft.com/office/drawing/2014/main" id="{8F008EF4-86B7-2B7F-60C7-197456F1620E}"/>
              </a:ext>
            </a:extLst>
          </p:cNvPr>
          <p:cNvSpPr/>
          <p:nvPr/>
        </p:nvSpPr>
        <p:spPr>
          <a:xfrm>
            <a:off x="3245222" y="1867166"/>
            <a:ext cx="762001" cy="404471"/>
          </a:xfrm>
          <a:prstGeom prst="wedgeEllipse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rPr>
              <a:t>Parent</a:t>
            </a:r>
          </a:p>
        </p:txBody>
      </p:sp>
      <p:sp>
        <p:nvSpPr>
          <p:cNvPr id="6" name="Speech Bubble: Oval 5">
            <a:extLst>
              <a:ext uri="{FF2B5EF4-FFF2-40B4-BE49-F238E27FC236}">
                <a16:creationId xmlns:a16="http://schemas.microsoft.com/office/drawing/2014/main" id="{7632585B-DC43-0DBF-A0E3-C755BC848484}"/>
              </a:ext>
            </a:extLst>
          </p:cNvPr>
          <p:cNvSpPr/>
          <p:nvPr/>
        </p:nvSpPr>
        <p:spPr>
          <a:xfrm>
            <a:off x="7171764" y="1609144"/>
            <a:ext cx="762001" cy="404471"/>
          </a:xfrm>
          <a:prstGeom prst="wedgeEllipse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rPr>
              <a:t>Child</a:t>
            </a:r>
          </a:p>
        </p:txBody>
      </p:sp>
    </p:spTree>
    <p:extLst>
      <p:ext uri="{BB962C8B-B14F-4D97-AF65-F5344CB8AC3E}">
        <p14:creationId xmlns:p14="http://schemas.microsoft.com/office/powerpoint/2010/main" val="2619383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673D8-AF5B-C7D0-5EDA-0DEECED8D4E7}"/>
              </a:ext>
            </a:extLst>
          </p:cNvPr>
          <p:cNvSpPr>
            <a:spLocks noGrp="1"/>
          </p:cNvSpPr>
          <p:nvPr>
            <p:ph idx="1"/>
          </p:nvPr>
        </p:nvSpPr>
        <p:spPr>
          <a:xfrm>
            <a:off x="1048317" y="1271248"/>
            <a:ext cx="8915400" cy="3777622"/>
          </a:xfrm>
        </p:spPr>
        <p:txBody>
          <a:bodyPr/>
          <a:lstStyle/>
          <a:p>
            <a:r>
              <a:rPr lang="en-US" dirty="0"/>
              <a:t>We use  here  </a:t>
            </a:r>
            <a:r>
              <a:rPr lang="en-US" b="1" i="0" dirty="0">
                <a:solidFill>
                  <a:srgbClr val="222222"/>
                </a:solidFill>
                <a:effectLst/>
                <a:latin typeface="Source Sans Pro" panose="020B0503030403020204" pitchFamily="34" charset="0"/>
              </a:rPr>
              <a:t>Encapsulation </a:t>
            </a:r>
            <a:r>
              <a:rPr lang="en-US" i="0" dirty="0">
                <a:solidFill>
                  <a:srgbClr val="222222"/>
                </a:solidFill>
                <a:effectLst/>
                <a:latin typeface="Source Sans Pro" panose="020B0503030403020204" pitchFamily="34" charset="0"/>
              </a:rPr>
              <a:t>-</a:t>
            </a:r>
            <a:r>
              <a:rPr lang="en-US" dirty="0"/>
              <a:t>&gt;</a:t>
            </a:r>
          </a:p>
          <a:p>
            <a:pPr algn="l"/>
            <a:r>
              <a:rPr lang="en-US" b="0" i="0" dirty="0">
                <a:effectLst/>
                <a:latin typeface="euclid_circular_a"/>
              </a:rPr>
              <a:t>Encapsulation is one of the key features of object-oriented programming. It involves the bundling of data members and functions inside a single class.</a:t>
            </a:r>
          </a:p>
          <a:p>
            <a:pPr algn="l"/>
            <a:r>
              <a:rPr lang="en-US" b="0" i="0" dirty="0">
                <a:effectLst/>
                <a:latin typeface="euclid_circular_a"/>
              </a:rPr>
              <a:t>Bundling similar data members and functions inside a class together also helps in data hiding.</a:t>
            </a:r>
          </a:p>
          <a:p>
            <a:endParaRPr lang="en-US" dirty="0"/>
          </a:p>
          <a:p>
            <a:pPr marL="0" indent="0">
              <a:buNone/>
            </a:pPr>
            <a:endParaRPr lang="en-US" dirty="0"/>
          </a:p>
          <a:p>
            <a:pPr marL="0" indent="0">
              <a:buNone/>
            </a:pPr>
            <a:endParaRPr lang="en-US" dirty="0"/>
          </a:p>
        </p:txBody>
      </p:sp>
      <p:pic>
        <p:nvPicPr>
          <p:cNvPr id="13" name="Picture 12">
            <a:extLst>
              <a:ext uri="{FF2B5EF4-FFF2-40B4-BE49-F238E27FC236}">
                <a16:creationId xmlns:a16="http://schemas.microsoft.com/office/drawing/2014/main" id="{047C9CF3-375B-5AB8-3229-316FADB7C70C}"/>
              </a:ext>
            </a:extLst>
          </p:cNvPr>
          <p:cNvPicPr>
            <a:picLocks noChangeAspect="1"/>
          </p:cNvPicPr>
          <p:nvPr/>
        </p:nvPicPr>
        <p:blipFill>
          <a:blip r:embed="rId2"/>
          <a:stretch>
            <a:fillRect/>
          </a:stretch>
        </p:blipFill>
        <p:spPr>
          <a:xfrm>
            <a:off x="7062544" y="3185212"/>
            <a:ext cx="3723114" cy="3777621"/>
          </a:xfrm>
          <a:prstGeom prst="rect">
            <a:avLst/>
          </a:prstGeom>
        </p:spPr>
      </p:pic>
      <p:pic>
        <p:nvPicPr>
          <p:cNvPr id="18" name="Picture 17">
            <a:extLst>
              <a:ext uri="{FF2B5EF4-FFF2-40B4-BE49-F238E27FC236}">
                <a16:creationId xmlns:a16="http://schemas.microsoft.com/office/drawing/2014/main" id="{456B10E3-397A-9343-2F27-54EC981BB18E}"/>
              </a:ext>
            </a:extLst>
          </p:cNvPr>
          <p:cNvPicPr>
            <a:picLocks noChangeAspect="1"/>
          </p:cNvPicPr>
          <p:nvPr/>
        </p:nvPicPr>
        <p:blipFill>
          <a:blip r:embed="rId3"/>
          <a:stretch>
            <a:fillRect/>
          </a:stretch>
        </p:blipFill>
        <p:spPr>
          <a:xfrm>
            <a:off x="3372988" y="3567730"/>
            <a:ext cx="2600662" cy="1625414"/>
          </a:xfrm>
          <a:prstGeom prst="rect">
            <a:avLst/>
          </a:prstGeom>
        </p:spPr>
      </p:pic>
      <p:sp>
        <p:nvSpPr>
          <p:cNvPr id="2" name="Rectangle 1">
            <a:extLst>
              <a:ext uri="{FF2B5EF4-FFF2-40B4-BE49-F238E27FC236}">
                <a16:creationId xmlns:a16="http://schemas.microsoft.com/office/drawing/2014/main" id="{70E75912-29B6-2D49-0E84-89846B6D6E6E}"/>
              </a:ext>
            </a:extLst>
          </p:cNvPr>
          <p:cNvSpPr/>
          <p:nvPr/>
        </p:nvSpPr>
        <p:spPr>
          <a:xfrm>
            <a:off x="7342093" y="3662083"/>
            <a:ext cx="1942312" cy="1748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0C943FE-2D05-8B43-E2FF-468D3E86B57E}"/>
              </a:ext>
            </a:extLst>
          </p:cNvPr>
          <p:cNvSpPr/>
          <p:nvPr/>
        </p:nvSpPr>
        <p:spPr>
          <a:xfrm>
            <a:off x="7342093" y="4069976"/>
            <a:ext cx="1942312" cy="24204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43445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0B987-20A2-924B-6B2E-DAAA5147C6CD}"/>
              </a:ext>
            </a:extLst>
          </p:cNvPr>
          <p:cNvSpPr>
            <a:spLocks noGrp="1"/>
          </p:cNvSpPr>
          <p:nvPr>
            <p:ph type="title"/>
          </p:nvPr>
        </p:nvSpPr>
        <p:spPr>
          <a:xfrm>
            <a:off x="1551602" y="622094"/>
            <a:ext cx="8318309" cy="2806906"/>
          </a:xfrm>
        </p:spPr>
        <p:txBody>
          <a:bodyPr>
            <a:noAutofit/>
          </a:bodyPr>
          <a:lstStyle/>
          <a:p>
            <a:pPr marL="457200" indent="-457200">
              <a:buFont typeface="Arial" panose="020B0604020202020204" pitchFamily="34" charset="0"/>
              <a:buChar char="•"/>
            </a:pPr>
            <a:r>
              <a:rPr lang="en-US" sz="3200" b="1" dirty="0">
                <a:solidFill>
                  <a:schemeClr val="accent1">
                    <a:lumMod val="50000"/>
                  </a:schemeClr>
                </a:solidFill>
              </a:rPr>
              <a:t>Limitation</a:t>
            </a:r>
            <a:br>
              <a:rPr lang="en-US" sz="3200" b="1" dirty="0">
                <a:solidFill>
                  <a:schemeClr val="accent1">
                    <a:lumMod val="50000"/>
                  </a:schemeClr>
                </a:solidFill>
              </a:rPr>
            </a:br>
            <a:endParaRPr lang="en-US" sz="3200" b="1" dirty="0">
              <a:solidFill>
                <a:schemeClr val="accent1">
                  <a:lumMod val="50000"/>
                </a:schemeClr>
              </a:solidFill>
            </a:endParaRPr>
          </a:p>
        </p:txBody>
      </p:sp>
      <p:sp>
        <p:nvSpPr>
          <p:cNvPr id="3" name="Content Placeholder 2">
            <a:extLst>
              <a:ext uri="{FF2B5EF4-FFF2-40B4-BE49-F238E27FC236}">
                <a16:creationId xmlns:a16="http://schemas.microsoft.com/office/drawing/2014/main" id="{DD8673D8-AF5B-C7D0-5EDA-0DEECED8D4E7}"/>
              </a:ext>
            </a:extLst>
          </p:cNvPr>
          <p:cNvSpPr>
            <a:spLocks noGrp="1"/>
          </p:cNvSpPr>
          <p:nvPr>
            <p:ph idx="1"/>
          </p:nvPr>
        </p:nvSpPr>
        <p:spPr>
          <a:xfrm>
            <a:off x="1551602" y="1421090"/>
            <a:ext cx="8915400" cy="3777622"/>
          </a:xfrm>
        </p:spPr>
        <p:txBody>
          <a:bodyPr>
            <a:normAutofit fontScale="92500" lnSpcReduction="20000"/>
          </a:bodyPr>
          <a:lstStyle/>
          <a:p>
            <a:r>
              <a:rPr lang="en-US" dirty="0">
                <a:solidFill>
                  <a:schemeClr val="tx1"/>
                </a:solidFill>
              </a:rPr>
              <a:t>We can’t add customer more information.</a:t>
            </a:r>
          </a:p>
          <a:p>
            <a:r>
              <a:rPr lang="en-US" dirty="0">
                <a:solidFill>
                  <a:schemeClr val="tx1"/>
                </a:solidFill>
              </a:rPr>
              <a:t>We have no employee information</a:t>
            </a:r>
          </a:p>
          <a:p>
            <a:endParaRPr lang="en-US" dirty="0">
              <a:solidFill>
                <a:schemeClr val="tx1"/>
              </a:solidFill>
            </a:endParaRPr>
          </a:p>
          <a:p>
            <a:pPr marL="0" indent="0">
              <a:buNone/>
            </a:pPr>
            <a:endParaRPr lang="en-US" dirty="0">
              <a:solidFill>
                <a:schemeClr val="tx1"/>
              </a:solidFill>
            </a:endParaRPr>
          </a:p>
          <a:p>
            <a:pPr>
              <a:buFont typeface="Arial" panose="020B0604020202020204" pitchFamily="34" charset="0"/>
              <a:buChar char="•"/>
            </a:pPr>
            <a:r>
              <a:rPr lang="en-US" sz="3200" b="1" dirty="0">
                <a:solidFill>
                  <a:schemeClr val="accent1">
                    <a:lumMod val="50000"/>
                  </a:schemeClr>
                </a:solidFill>
              </a:rPr>
              <a:t>Future Plan</a:t>
            </a:r>
          </a:p>
          <a:p>
            <a:pPr marL="0" indent="0">
              <a:buNone/>
            </a:pPr>
            <a:endParaRPr lang="en-US" sz="3200" b="1" dirty="0">
              <a:solidFill>
                <a:schemeClr val="accent1">
                  <a:lumMod val="50000"/>
                </a:schemeClr>
              </a:solidFill>
            </a:endParaRPr>
          </a:p>
          <a:p>
            <a:r>
              <a:rPr lang="en-US" dirty="0">
                <a:solidFill>
                  <a:schemeClr val="tx1"/>
                </a:solidFill>
              </a:rPr>
              <a:t>To convert this project in app then we can use it by laptop , desktop and mobile Add restaurant option in our project.</a:t>
            </a:r>
          </a:p>
          <a:p>
            <a:r>
              <a:rPr lang="en-US" dirty="0">
                <a:solidFill>
                  <a:schemeClr val="tx1"/>
                </a:solidFill>
              </a:rPr>
              <a:t>Add also driver.</a:t>
            </a:r>
          </a:p>
          <a:p>
            <a:r>
              <a:rPr lang="en-US" dirty="0">
                <a:solidFill>
                  <a:schemeClr val="tx1"/>
                </a:solidFill>
              </a:rPr>
              <a:t>Add </a:t>
            </a:r>
            <a:r>
              <a:rPr lang="en-US" dirty="0">
                <a:solidFill>
                  <a:schemeClr val="tx1"/>
                </a:solidFill>
                <a:latin typeface="Poppins" panose="020B0502040204020203" pitchFamily="2" charset="0"/>
              </a:rPr>
              <a:t>r</a:t>
            </a:r>
            <a:r>
              <a:rPr lang="en-US" b="0" i="0" dirty="0">
                <a:solidFill>
                  <a:schemeClr val="tx1"/>
                </a:solidFill>
                <a:effectLst/>
                <a:latin typeface="Poppins" panose="020B0502040204020203" pitchFamily="2" charset="0"/>
              </a:rPr>
              <a:t>eview option for the customer.</a:t>
            </a:r>
          </a:p>
          <a:p>
            <a:pPr marL="0" indent="0">
              <a:buNone/>
            </a:pPr>
            <a:endParaRPr lang="en-US" b="0" i="0" dirty="0">
              <a:effectLst/>
              <a:latin typeface="Poppins" panose="020B0502040204020203" pitchFamily="2" charset="0"/>
            </a:endParaRPr>
          </a:p>
          <a:p>
            <a:endParaRPr lang="en-US" dirty="0">
              <a:solidFill>
                <a:schemeClr val="tx1"/>
              </a:solidFill>
            </a:endParaRPr>
          </a:p>
          <a:p>
            <a:endParaRPr lang="en-US" dirty="0"/>
          </a:p>
        </p:txBody>
      </p:sp>
    </p:spTree>
    <p:extLst>
      <p:ext uri="{BB962C8B-B14F-4D97-AF65-F5344CB8AC3E}">
        <p14:creationId xmlns:p14="http://schemas.microsoft.com/office/powerpoint/2010/main" val="20335023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0B987-20A2-924B-6B2E-DAAA5147C6CD}"/>
              </a:ext>
            </a:extLst>
          </p:cNvPr>
          <p:cNvSpPr>
            <a:spLocks noGrp="1"/>
          </p:cNvSpPr>
          <p:nvPr>
            <p:ph type="title"/>
          </p:nvPr>
        </p:nvSpPr>
        <p:spPr>
          <a:xfrm>
            <a:off x="1636443" y="689207"/>
            <a:ext cx="8318309" cy="515142"/>
          </a:xfrm>
        </p:spPr>
        <p:txBody>
          <a:bodyPr>
            <a:noAutofit/>
          </a:bodyPr>
          <a:lstStyle/>
          <a:p>
            <a:pPr marL="457200" indent="-457200">
              <a:buFont typeface="Arial" panose="020B0604020202020204" pitchFamily="34" charset="0"/>
              <a:buChar char="•"/>
            </a:pPr>
            <a:r>
              <a:rPr lang="en-US" sz="3200" b="1" i="1" dirty="0" err="1">
                <a:solidFill>
                  <a:schemeClr val="accent1">
                    <a:lumMod val="50000"/>
                  </a:schemeClr>
                </a:solidFill>
              </a:rPr>
              <a:t>Github</a:t>
            </a:r>
            <a:r>
              <a:rPr lang="en-US" sz="3200" b="1" i="1" dirty="0">
                <a:solidFill>
                  <a:schemeClr val="accent1">
                    <a:lumMod val="50000"/>
                  </a:schemeClr>
                </a:solidFill>
              </a:rPr>
              <a:t> link of our project(Individually)</a:t>
            </a:r>
            <a:endParaRPr lang="en-US" sz="3200" dirty="0">
              <a:solidFill>
                <a:schemeClr val="accent1">
                  <a:lumMod val="50000"/>
                </a:schemeClr>
              </a:solidFill>
            </a:endParaRPr>
          </a:p>
        </p:txBody>
      </p:sp>
      <p:sp>
        <p:nvSpPr>
          <p:cNvPr id="3" name="Content Placeholder 2">
            <a:extLst>
              <a:ext uri="{FF2B5EF4-FFF2-40B4-BE49-F238E27FC236}">
                <a16:creationId xmlns:a16="http://schemas.microsoft.com/office/drawing/2014/main" id="{DD8673D8-AF5B-C7D0-5EDA-0DEECED8D4E7}"/>
              </a:ext>
            </a:extLst>
          </p:cNvPr>
          <p:cNvSpPr>
            <a:spLocks noGrp="1"/>
          </p:cNvSpPr>
          <p:nvPr>
            <p:ph idx="1"/>
          </p:nvPr>
        </p:nvSpPr>
        <p:spPr>
          <a:xfrm>
            <a:off x="869670" y="1323372"/>
            <a:ext cx="11322330" cy="3777622"/>
          </a:xfrm>
        </p:spPr>
        <p:txBody>
          <a:bodyPr>
            <a:normAutofit/>
          </a:bodyPr>
          <a:lstStyle/>
          <a:p>
            <a:pPr marL="0" indent="0">
              <a:buNone/>
            </a:pPr>
            <a:r>
              <a:rPr lang="en-US" b="1" dirty="0">
                <a:solidFill>
                  <a:schemeClr val="tx1"/>
                </a:solidFill>
              </a:rPr>
              <a:t>C193209(Sahana Akter):</a:t>
            </a:r>
            <a:r>
              <a:rPr lang="en-US" dirty="0">
                <a:solidFill>
                  <a:srgbClr val="00B050"/>
                </a:solidFill>
                <a:hlinkClick r:id="rId2">
                  <a:extLst>
                    <a:ext uri="{A12FA001-AC4F-418D-AE19-62706E023703}">
                      <ahyp:hlinkClr xmlns:ahyp="http://schemas.microsoft.com/office/drawing/2018/hyperlinkcolor" val="tx"/>
                    </a:ext>
                  </a:extLst>
                </a:hlinkClick>
              </a:rPr>
              <a:t>https://github.com/Sahana-Akter/Hotel-Booking-in-java-using-</a:t>
            </a:r>
            <a:r>
              <a:rPr lang="en-US" dirty="0" err="1">
                <a:solidFill>
                  <a:srgbClr val="00B050"/>
                </a:solidFill>
                <a:hlinkClick r:id="rId2">
                  <a:extLst>
                    <a:ext uri="{A12FA001-AC4F-418D-AE19-62706E023703}">
                      <ahyp:hlinkClr xmlns:ahyp="http://schemas.microsoft.com/office/drawing/2018/hyperlinkcolor" val="tx"/>
                    </a:ext>
                  </a:extLst>
                </a:hlinkClick>
              </a:rPr>
              <a:t>File.git</a:t>
            </a:r>
            <a:endParaRPr lang="en-US" dirty="0">
              <a:solidFill>
                <a:srgbClr val="00B050"/>
              </a:solidFill>
            </a:endParaRPr>
          </a:p>
          <a:p>
            <a:pPr marL="0" indent="0">
              <a:buNone/>
            </a:pPr>
            <a:r>
              <a:rPr lang="en-US" b="1" dirty="0">
                <a:solidFill>
                  <a:schemeClr val="tx1"/>
                </a:solidFill>
              </a:rPr>
              <a:t>C193214(Samira </a:t>
            </a:r>
            <a:r>
              <a:rPr lang="en-US" b="1" dirty="0" err="1">
                <a:solidFill>
                  <a:schemeClr val="tx1"/>
                </a:solidFill>
              </a:rPr>
              <a:t>Saimee</a:t>
            </a:r>
            <a:r>
              <a:rPr lang="en-US" b="1" dirty="0">
                <a:solidFill>
                  <a:schemeClr val="tx1"/>
                </a:solidFill>
              </a:rPr>
              <a:t>): </a:t>
            </a:r>
            <a:r>
              <a:rPr lang="en-US" dirty="0">
                <a:solidFill>
                  <a:srgbClr val="00B050"/>
                </a:solidFill>
                <a:hlinkClick r:id="rId3">
                  <a:extLst>
                    <a:ext uri="{A12FA001-AC4F-418D-AE19-62706E023703}">
                      <ahyp:hlinkClr xmlns:ahyp="http://schemas.microsoft.com/office/drawing/2018/hyperlinkcolor" val="tx"/>
                    </a:ext>
                  </a:extLst>
                </a:hlinkClick>
              </a:rPr>
              <a:t>https://github.com/samirasaimee/Hotel-Booking-in-java-using-File/tree/main/Hotel-Booking-in-java-using-File/Hotel-Booking-in-java-using-File-main-main</a:t>
            </a:r>
            <a:endParaRPr lang="en-US" dirty="0">
              <a:solidFill>
                <a:srgbClr val="00B050"/>
              </a:solidFill>
            </a:endParaRPr>
          </a:p>
          <a:p>
            <a:pPr marL="0" indent="0">
              <a:buNone/>
            </a:pPr>
            <a:r>
              <a:rPr lang="en-US" b="1" dirty="0">
                <a:solidFill>
                  <a:schemeClr val="tx1"/>
                </a:solidFill>
              </a:rPr>
              <a:t>C193221(</a:t>
            </a:r>
            <a:r>
              <a:rPr lang="en-US" b="1" dirty="0" err="1">
                <a:solidFill>
                  <a:schemeClr val="tx1"/>
                </a:solidFill>
              </a:rPr>
              <a:t>Lubna</a:t>
            </a:r>
            <a:r>
              <a:rPr lang="en-US" b="1" dirty="0">
                <a:solidFill>
                  <a:schemeClr val="tx1"/>
                </a:solidFill>
              </a:rPr>
              <a:t> Sultana): </a:t>
            </a:r>
            <a:r>
              <a:rPr lang="en-US" dirty="0">
                <a:solidFill>
                  <a:srgbClr val="00B050"/>
                </a:solidFill>
                <a:hlinkClick r:id="rId4">
                  <a:extLst>
                    <a:ext uri="{A12FA001-AC4F-418D-AE19-62706E023703}">
                      <ahyp:hlinkClr xmlns:ahyp="http://schemas.microsoft.com/office/drawing/2018/hyperlinkcolor" val="tx"/>
                    </a:ext>
                  </a:extLst>
                </a:hlinkClick>
              </a:rPr>
              <a:t>h</a:t>
            </a:r>
            <a:r>
              <a:rPr lang="en-US" dirty="0">
                <a:solidFill>
                  <a:srgbClr val="00B050"/>
                </a:solidFill>
                <a:hlinkClick r:id="rId4">
                  <a:extLst>
                    <a:ext uri="{A12FA001-AC4F-418D-AE19-62706E023703}">
                      <ahyp:hlinkClr xmlns:ahyp="http://schemas.microsoft.com/office/drawing/2018/hyperlinkcolor" val="tx"/>
                    </a:ext>
                  </a:extLst>
                </a:hlinkClick>
              </a:rPr>
              <a:t>ttps://github.com/Lubna-sultana/Hotel-Booking-in-java-using-File-main.git</a:t>
            </a:r>
            <a:endParaRPr lang="en-US" dirty="0">
              <a:solidFill>
                <a:srgbClr val="00B050"/>
              </a:solidFill>
            </a:endParaRPr>
          </a:p>
          <a:p>
            <a:pPr marL="0" indent="0">
              <a:buNone/>
            </a:pPr>
            <a:r>
              <a:rPr lang="en-US" b="1" dirty="0">
                <a:solidFill>
                  <a:schemeClr val="tx1"/>
                </a:solidFill>
              </a:rPr>
              <a:t>                   Sahana Akter                                           Samira </a:t>
            </a:r>
            <a:r>
              <a:rPr lang="en-US" b="1" dirty="0" err="1">
                <a:solidFill>
                  <a:schemeClr val="tx1"/>
                </a:solidFill>
              </a:rPr>
              <a:t>Saimee</a:t>
            </a:r>
            <a:r>
              <a:rPr lang="en-US" b="1" dirty="0">
                <a:solidFill>
                  <a:schemeClr val="tx1"/>
                </a:solidFill>
              </a:rPr>
              <a:t>                                   </a:t>
            </a:r>
            <a:r>
              <a:rPr lang="en-US" b="1" dirty="0" err="1">
                <a:solidFill>
                  <a:schemeClr val="tx1"/>
                </a:solidFill>
              </a:rPr>
              <a:t>Lubna</a:t>
            </a:r>
            <a:r>
              <a:rPr lang="en-US" b="1" dirty="0">
                <a:solidFill>
                  <a:schemeClr val="tx1"/>
                </a:solidFill>
              </a:rPr>
              <a:t> Sultana</a:t>
            </a: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endParaRPr lang="en-US" dirty="0">
              <a:solidFill>
                <a:schemeClr val="tx1"/>
              </a:solidFill>
            </a:endParaRPr>
          </a:p>
          <a:p>
            <a:endParaRPr lang="en-US" dirty="0"/>
          </a:p>
          <a:p>
            <a:pPr marL="0" indent="0">
              <a:buNone/>
            </a:pPr>
            <a:endParaRPr lang="en-US" dirty="0"/>
          </a:p>
        </p:txBody>
      </p:sp>
      <p:pic>
        <p:nvPicPr>
          <p:cNvPr id="5" name="Picture 4">
            <a:extLst>
              <a:ext uri="{FF2B5EF4-FFF2-40B4-BE49-F238E27FC236}">
                <a16:creationId xmlns:a16="http://schemas.microsoft.com/office/drawing/2014/main" id="{2391AB8C-8BCF-C434-A5BE-8FE61DE7EA28}"/>
              </a:ext>
            </a:extLst>
          </p:cNvPr>
          <p:cNvPicPr>
            <a:picLocks noChangeAspect="1"/>
          </p:cNvPicPr>
          <p:nvPr/>
        </p:nvPicPr>
        <p:blipFill>
          <a:blip r:embed="rId5"/>
          <a:stretch>
            <a:fillRect/>
          </a:stretch>
        </p:blipFill>
        <p:spPr>
          <a:xfrm>
            <a:off x="810140" y="3212183"/>
            <a:ext cx="4256126" cy="1538926"/>
          </a:xfrm>
          <a:prstGeom prst="rect">
            <a:avLst/>
          </a:prstGeom>
        </p:spPr>
      </p:pic>
      <p:pic>
        <p:nvPicPr>
          <p:cNvPr id="7" name="Picture 6">
            <a:extLst>
              <a:ext uri="{FF2B5EF4-FFF2-40B4-BE49-F238E27FC236}">
                <a16:creationId xmlns:a16="http://schemas.microsoft.com/office/drawing/2014/main" id="{E718B3D8-EBFD-1DCB-315A-B78909214F9B}"/>
              </a:ext>
            </a:extLst>
          </p:cNvPr>
          <p:cNvPicPr>
            <a:picLocks noChangeAspect="1"/>
          </p:cNvPicPr>
          <p:nvPr/>
        </p:nvPicPr>
        <p:blipFill rotWithShape="1">
          <a:blip r:embed="rId6"/>
          <a:srcRect t="5111" b="17858"/>
          <a:stretch/>
        </p:blipFill>
        <p:spPr>
          <a:xfrm>
            <a:off x="9412953" y="3175823"/>
            <a:ext cx="2493102" cy="1611645"/>
          </a:xfrm>
          <a:prstGeom prst="rect">
            <a:avLst/>
          </a:prstGeom>
        </p:spPr>
      </p:pic>
      <p:pic>
        <p:nvPicPr>
          <p:cNvPr id="9" name="Picture 8">
            <a:extLst>
              <a:ext uri="{FF2B5EF4-FFF2-40B4-BE49-F238E27FC236}">
                <a16:creationId xmlns:a16="http://schemas.microsoft.com/office/drawing/2014/main" id="{0098FC71-FB4D-AC8D-57AD-97C46891767F}"/>
              </a:ext>
            </a:extLst>
          </p:cNvPr>
          <p:cNvPicPr>
            <a:picLocks noChangeAspect="1"/>
          </p:cNvPicPr>
          <p:nvPr/>
        </p:nvPicPr>
        <p:blipFill>
          <a:blip r:embed="rId7"/>
          <a:stretch>
            <a:fillRect/>
          </a:stretch>
        </p:blipFill>
        <p:spPr>
          <a:xfrm>
            <a:off x="5326722" y="3284166"/>
            <a:ext cx="3598028" cy="1464510"/>
          </a:xfrm>
          <a:prstGeom prst="rect">
            <a:avLst/>
          </a:prstGeom>
        </p:spPr>
      </p:pic>
    </p:spTree>
    <p:extLst>
      <p:ext uri="{BB962C8B-B14F-4D97-AF65-F5344CB8AC3E}">
        <p14:creationId xmlns:p14="http://schemas.microsoft.com/office/powerpoint/2010/main" val="23207612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8300" y="1195097"/>
            <a:ext cx="8915400" cy="3777622"/>
          </a:xfrm>
        </p:spPr>
        <p:txBody>
          <a:bodyPr/>
          <a:lstStyle/>
          <a:p>
            <a:pPr marL="0" indent="0">
              <a:buNone/>
            </a:pPr>
            <a:r>
              <a:rPr lang="en-US" dirty="0"/>
              <a:t>                                     </a:t>
            </a:r>
          </a:p>
          <a:p>
            <a:pPr marL="0" indent="0">
              <a:buNone/>
            </a:pPr>
            <a:endParaRPr lang="en-US" sz="2000" b="1" dirty="0"/>
          </a:p>
          <a:p>
            <a:pPr marL="0" indent="0">
              <a:buNone/>
            </a:pPr>
            <a:r>
              <a:rPr lang="en-US" sz="2000" b="1" dirty="0">
                <a:solidFill>
                  <a:schemeClr val="accent2">
                    <a:lumMod val="50000"/>
                  </a:schemeClr>
                </a:solidFill>
              </a:rPr>
              <a:t>                             </a:t>
            </a:r>
          </a:p>
          <a:p>
            <a:pPr marL="0" indent="0">
              <a:buNone/>
            </a:pPr>
            <a:endParaRPr lang="en-US" sz="2000" b="1" dirty="0">
              <a:solidFill>
                <a:schemeClr val="accent2">
                  <a:lumMod val="50000"/>
                </a:schemeClr>
              </a:solidFill>
            </a:endParaRPr>
          </a:p>
          <a:p>
            <a:pPr marL="0" indent="0">
              <a:buNone/>
            </a:pPr>
            <a:r>
              <a:rPr lang="en-US" sz="2000" b="1" dirty="0">
                <a:solidFill>
                  <a:schemeClr val="accent2">
                    <a:lumMod val="50000"/>
                  </a:schemeClr>
                </a:solidFill>
              </a:rPr>
              <a:t>                                THANK YOU</a:t>
            </a:r>
          </a:p>
          <a:p>
            <a:pPr marL="0" indent="0">
              <a:buNone/>
            </a:pPr>
            <a:r>
              <a:rPr lang="en-US" sz="2000" b="1" dirty="0">
                <a:solidFill>
                  <a:schemeClr val="accent2">
                    <a:lumMod val="50000"/>
                  </a:schemeClr>
                </a:solidFill>
              </a:rPr>
              <a:t>                  HOPE YOU LIKED OUR PROJECT</a:t>
            </a:r>
          </a:p>
          <a:p>
            <a:pPr marL="0" indent="0">
              <a:buNone/>
            </a:pPr>
            <a:r>
              <a:rPr lang="en-US" sz="2000" b="1" dirty="0">
                <a:solidFill>
                  <a:schemeClr val="accent2">
                    <a:lumMod val="50000"/>
                  </a:schemeClr>
                </a:solidFill>
              </a:rPr>
              <a:t>                                  </a:t>
            </a:r>
          </a:p>
          <a:p>
            <a:pPr marL="0" indent="0">
              <a:buNone/>
            </a:pPr>
            <a:endParaRPr lang="en-US" dirty="0"/>
          </a:p>
        </p:txBody>
      </p:sp>
    </p:spTree>
    <p:extLst>
      <p:ext uri="{BB962C8B-B14F-4D97-AF65-F5344CB8AC3E}">
        <p14:creationId xmlns:p14="http://schemas.microsoft.com/office/powerpoint/2010/main" val="23706085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283" y="306333"/>
            <a:ext cx="10688715" cy="1280890"/>
          </a:xfrm>
        </p:spPr>
        <p:txBody>
          <a:bodyPr>
            <a:normAutofit fontScale="90000"/>
          </a:bodyPr>
          <a:lstStyle/>
          <a:p>
            <a:pPr algn="ctr"/>
            <a:r>
              <a:rPr lang="en-US" dirty="0"/>
              <a:t>SOFTWARE DEVELOPMENT FINAL PROJECT BY </a:t>
            </a:r>
            <a:r>
              <a:rPr lang="en-GB" sz="4000" b="1" dirty="0">
                <a:latin typeface="Calibri" panose="020F0502020204030204" pitchFamily="34" charset="0"/>
                <a:cs typeface="Times New Roman" panose="02020603050405020304" pitchFamily="18" charset="0"/>
              </a:rPr>
              <a:t>Group 7</a:t>
            </a:r>
            <a:br>
              <a:rPr lang="en-US" dirty="0"/>
            </a:br>
            <a:endParaRPr lang="en-US" dirty="0"/>
          </a:p>
        </p:txBody>
      </p:sp>
      <p:sp>
        <p:nvSpPr>
          <p:cNvPr id="7" name="Content Placeholder 2">
            <a:extLst>
              <a:ext uri="{FF2B5EF4-FFF2-40B4-BE49-F238E27FC236}">
                <a16:creationId xmlns:a16="http://schemas.microsoft.com/office/drawing/2014/main" id="{0D1DA3F2-2506-D582-81EA-AF09EB8BF234}"/>
              </a:ext>
            </a:extLst>
          </p:cNvPr>
          <p:cNvSpPr>
            <a:spLocks noGrp="1"/>
          </p:cNvSpPr>
          <p:nvPr>
            <p:ph idx="1"/>
          </p:nvPr>
        </p:nvSpPr>
        <p:spPr>
          <a:xfrm>
            <a:off x="2589213" y="2133600"/>
            <a:ext cx="8915400" cy="3778250"/>
          </a:xfrm>
        </p:spPr>
        <p:txBody>
          <a:bodyPr>
            <a:normAutofit lnSpcReduction="10000"/>
          </a:bodyPr>
          <a:lstStyle/>
          <a:p>
            <a:endParaRPr lang="en-US" dirty="0"/>
          </a:p>
          <a:p>
            <a:r>
              <a:rPr lang="en-US" dirty="0"/>
              <a:t>PROJECT NAME: </a:t>
            </a:r>
            <a:r>
              <a:rPr lang="en-US" b="1" dirty="0"/>
              <a:t>Diamond Hotel Booking</a:t>
            </a:r>
            <a:endParaRPr lang="en-US" sz="1900" b="1" dirty="0">
              <a:solidFill>
                <a:srgbClr val="FF0000"/>
              </a:solidFill>
            </a:endParaRPr>
          </a:p>
          <a:p>
            <a:r>
              <a:rPr lang="en-US" dirty="0"/>
              <a:t>TEAM NAME: </a:t>
            </a:r>
            <a:r>
              <a:rPr lang="en-GB" b="1" dirty="0">
                <a:latin typeface="Calibri" panose="020F0502020204030204" pitchFamily="34" charset="0"/>
                <a:cs typeface="Times New Roman" panose="02020603050405020304" pitchFamily="18" charset="0"/>
              </a:rPr>
              <a:t>Group-7</a:t>
            </a:r>
            <a:endParaRPr lang="en-GB" sz="1800" b="1"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GB" dirty="0">
                <a:latin typeface="Century Gothic" panose="020B0502020202020204" pitchFamily="34" charset="0"/>
                <a:ea typeface="Times New Roman" panose="02020603050405020304" pitchFamily="18" charset="0"/>
                <a:cs typeface="Times New Roman" panose="02020603050405020304" pitchFamily="18" charset="0"/>
              </a:rPr>
              <a:t>Section:6AF</a:t>
            </a:r>
          </a:p>
          <a:p>
            <a:r>
              <a:rPr lang="en-GB" dirty="0">
                <a:effectLst/>
                <a:latin typeface="Century Gothic" panose="020B0502020202020204" pitchFamily="34" charset="0"/>
                <a:ea typeface="Times New Roman" panose="02020603050405020304" pitchFamily="18" charset="0"/>
                <a:cs typeface="Times New Roman" panose="02020603050405020304" pitchFamily="18" charset="0"/>
              </a:rPr>
              <a:t>Semester:</a:t>
            </a:r>
            <a:r>
              <a:rPr lang="en-GB" dirty="0">
                <a:latin typeface="Century Gothic" panose="020B0502020202020204" pitchFamily="34" charset="0"/>
                <a:ea typeface="Times New Roman" panose="02020603050405020304" pitchFamily="18" charset="0"/>
                <a:cs typeface="Times New Roman" panose="02020603050405020304" pitchFamily="18" charset="0"/>
              </a:rPr>
              <a:t>6th</a:t>
            </a:r>
            <a:endParaRPr lang="en-GB" dirty="0">
              <a:effectLst/>
              <a:latin typeface="Century Gothic" panose="020B0502020202020204" pitchFamily="34" charset="0"/>
              <a:ea typeface="Times New Roman" panose="02020603050405020304" pitchFamily="18" charset="0"/>
              <a:cs typeface="Times New Roman" panose="02020603050405020304" pitchFamily="18" charset="0"/>
            </a:endParaRPr>
          </a:p>
          <a:p>
            <a:r>
              <a:rPr lang="en-US" dirty="0"/>
              <a:t>TEAM MEMBERS:</a:t>
            </a:r>
          </a:p>
          <a:p>
            <a:pPr marL="0" indent="0">
              <a:buNone/>
            </a:pPr>
            <a:endParaRPr lang="en-US" dirty="0"/>
          </a:p>
          <a:p>
            <a:pPr marR="0">
              <a:lnSpc>
                <a:spcPct val="107000"/>
              </a:lnSpc>
              <a:spcBef>
                <a:spcPts val="0"/>
              </a:spcBef>
              <a:spcAft>
                <a:spcPts val="800"/>
              </a:spcAft>
              <a:buFont typeface="+mj-lt"/>
              <a:buAutoNum type="arabicPeriod"/>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C193209_Sahana Akter</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Bef>
                <a:spcPts val="0"/>
              </a:spcBef>
              <a:spcAft>
                <a:spcPts val="800"/>
              </a:spcAft>
              <a:buFont typeface="+mj-lt"/>
              <a:buAutoNum type="arabicPeriod"/>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C193214_</a:t>
            </a:r>
            <a:r>
              <a:rPr lang="en-US" sz="1800" dirty="0">
                <a:effectLst/>
                <a:latin typeface="Calibri" panose="020F0502020204030204" pitchFamily="34" charset="0"/>
                <a:ea typeface="Calibri" panose="020F0502020204030204" pitchFamily="34" charset="0"/>
                <a:cs typeface="Times New Roman" panose="02020603050405020304" pitchFamily="18" charset="0"/>
              </a:rPr>
              <a:t> Samira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Saimee</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a:t>
            </a:r>
          </a:p>
          <a:p>
            <a:pPr>
              <a:lnSpc>
                <a:spcPct val="107000"/>
              </a:lnSpc>
              <a:spcBef>
                <a:spcPts val="0"/>
              </a:spcBef>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C193221_Lubna Sultana</a:t>
            </a: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16223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2E21948-BC79-3F1D-CE24-F8EF4DE3DBD5}"/>
              </a:ext>
            </a:extLst>
          </p:cNvPr>
          <p:cNvSpPr>
            <a:spLocks noGrp="1"/>
          </p:cNvSpPr>
          <p:nvPr>
            <p:ph idx="1"/>
          </p:nvPr>
        </p:nvSpPr>
        <p:spPr>
          <a:xfrm>
            <a:off x="1835069" y="1209773"/>
            <a:ext cx="8915400" cy="3778250"/>
          </a:xfrm>
        </p:spPr>
        <p:txBody>
          <a:bodyPr/>
          <a:lstStyle/>
          <a:p>
            <a:pPr marL="0" marR="0">
              <a:lnSpc>
                <a:spcPct val="107000"/>
              </a:lnSpc>
              <a:spcBef>
                <a:spcPts val="0"/>
              </a:spcBef>
              <a:spcAft>
                <a:spcPts val="800"/>
              </a:spcAft>
            </a:pPr>
            <a:r>
              <a:rPr lang="en-US" sz="2800" b="1" i="1" u="sng"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Tools: </a:t>
            </a:r>
          </a:p>
          <a:p>
            <a:pPr marL="342900" marR="0" lvl="0" indent="-342900">
              <a:lnSpc>
                <a:spcPct val="107000"/>
              </a:lnSpc>
              <a:spcBef>
                <a:spcPts val="0"/>
              </a:spcBef>
              <a:spcAft>
                <a:spcPts val="0"/>
              </a:spcAft>
              <a:buFont typeface="+mj-lt"/>
              <a:buAutoNum type="arabicPeriod"/>
            </a:pPr>
            <a:r>
              <a:rPr lang="en-US" sz="28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I</a:t>
            </a:r>
            <a:r>
              <a:rPr lang="en-US" sz="2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ntelli</a:t>
            </a:r>
            <a:r>
              <a:rPr lang="en-US"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J IDEA.</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2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Java  OOP</a:t>
            </a:r>
          </a:p>
          <a:p>
            <a:pPr marL="342900" marR="0" lvl="0" indent="-342900">
              <a:lnSpc>
                <a:spcPct val="107000"/>
              </a:lnSpc>
              <a:spcBef>
                <a:spcPts val="0"/>
              </a:spcBef>
              <a:spcAft>
                <a:spcPts val="0"/>
              </a:spcAft>
              <a:buFont typeface="+mj-lt"/>
              <a:buAutoNum type="arabicPeriod"/>
            </a:pPr>
            <a:r>
              <a:rPr lang="en-US" sz="2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Data Storing in File</a:t>
            </a:r>
          </a:p>
          <a:p>
            <a:pPr marL="0" marR="0" lvl="0" indent="0">
              <a:lnSpc>
                <a:spcPct val="107000"/>
              </a:lnSpc>
              <a:spcBef>
                <a:spcPts val="0"/>
              </a:spcBef>
              <a:spcAft>
                <a:spcPts val="0"/>
              </a:spcAft>
              <a:buNone/>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11430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pic>
        <p:nvPicPr>
          <p:cNvPr id="5" name="Picture 4">
            <a:extLst>
              <a:ext uri="{FF2B5EF4-FFF2-40B4-BE49-F238E27FC236}">
                <a16:creationId xmlns:a16="http://schemas.microsoft.com/office/drawing/2014/main" id="{F6FCC863-7EA1-D1D2-159F-F00F0602AE0C}"/>
              </a:ext>
            </a:extLst>
          </p:cNvPr>
          <p:cNvPicPr>
            <a:picLocks noChangeAspect="1"/>
          </p:cNvPicPr>
          <p:nvPr/>
        </p:nvPicPr>
        <p:blipFill>
          <a:blip r:embed="rId2"/>
          <a:stretch>
            <a:fillRect/>
          </a:stretch>
        </p:blipFill>
        <p:spPr>
          <a:xfrm>
            <a:off x="1524841" y="4194927"/>
            <a:ext cx="3773023" cy="1650345"/>
          </a:xfrm>
          <a:prstGeom prst="rect">
            <a:avLst/>
          </a:prstGeom>
        </p:spPr>
      </p:pic>
      <p:pic>
        <p:nvPicPr>
          <p:cNvPr id="8" name="Picture 7">
            <a:extLst>
              <a:ext uri="{FF2B5EF4-FFF2-40B4-BE49-F238E27FC236}">
                <a16:creationId xmlns:a16="http://schemas.microsoft.com/office/drawing/2014/main" id="{1EB7C0D3-1189-7820-A282-1FB37DBF8E8C}"/>
              </a:ext>
            </a:extLst>
          </p:cNvPr>
          <p:cNvPicPr>
            <a:picLocks noChangeAspect="1"/>
          </p:cNvPicPr>
          <p:nvPr/>
        </p:nvPicPr>
        <p:blipFill rotWithShape="1">
          <a:blip r:embed="rId3"/>
          <a:srcRect l="3607" t="18737" r="55383" b="15619"/>
          <a:stretch/>
        </p:blipFill>
        <p:spPr>
          <a:xfrm>
            <a:off x="5545249" y="3863988"/>
            <a:ext cx="3042517" cy="2738263"/>
          </a:xfrm>
          <a:prstGeom prst="rect">
            <a:avLst/>
          </a:prstGeom>
        </p:spPr>
      </p:pic>
      <p:pic>
        <p:nvPicPr>
          <p:cNvPr id="10" name="Picture 9">
            <a:extLst>
              <a:ext uri="{FF2B5EF4-FFF2-40B4-BE49-F238E27FC236}">
                <a16:creationId xmlns:a16="http://schemas.microsoft.com/office/drawing/2014/main" id="{B719B87D-DE1C-30E3-9C34-56BD0C12684E}"/>
              </a:ext>
            </a:extLst>
          </p:cNvPr>
          <p:cNvPicPr>
            <a:picLocks noChangeAspect="1"/>
          </p:cNvPicPr>
          <p:nvPr/>
        </p:nvPicPr>
        <p:blipFill>
          <a:blip r:embed="rId4"/>
          <a:stretch>
            <a:fillRect/>
          </a:stretch>
        </p:blipFill>
        <p:spPr>
          <a:xfrm>
            <a:off x="9438883" y="4321776"/>
            <a:ext cx="1836096" cy="1836096"/>
          </a:xfrm>
          <a:prstGeom prst="rect">
            <a:avLst/>
          </a:prstGeom>
        </p:spPr>
      </p:pic>
    </p:spTree>
    <p:extLst>
      <p:ext uri="{BB962C8B-B14F-4D97-AF65-F5344CB8AC3E}">
        <p14:creationId xmlns:p14="http://schemas.microsoft.com/office/powerpoint/2010/main" val="19742689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A4193-2029-A5E6-77DF-5152368BFF0E}"/>
              </a:ext>
            </a:extLst>
          </p:cNvPr>
          <p:cNvSpPr>
            <a:spLocks noGrp="1"/>
          </p:cNvSpPr>
          <p:nvPr>
            <p:ph type="title"/>
          </p:nvPr>
        </p:nvSpPr>
        <p:spPr>
          <a:xfrm>
            <a:off x="1640156" y="561357"/>
            <a:ext cx="8911687" cy="1280890"/>
          </a:xfrm>
        </p:spPr>
        <p:txBody>
          <a:bodyPr/>
          <a:lstStyle/>
          <a:p>
            <a:r>
              <a:rPr lang="en-US" sz="3600" b="1" u="sng" dirty="0">
                <a:solidFill>
                  <a:schemeClr val="accent1">
                    <a:lumMod val="75000"/>
                  </a:schemeClr>
                </a:solidFill>
              </a:rPr>
              <a:t>Introduction</a:t>
            </a:r>
            <a:r>
              <a:rPr lang="en-US" sz="3600" b="1" dirty="0">
                <a:solidFill>
                  <a:schemeClr val="accent1">
                    <a:lumMod val="75000"/>
                  </a:schemeClr>
                </a:solidFill>
              </a:rPr>
              <a:t>:</a:t>
            </a:r>
            <a:br>
              <a:rPr lang="en-US" sz="3600" b="1" dirty="0"/>
            </a:br>
            <a:endParaRPr lang="en-US" dirty="0"/>
          </a:p>
        </p:txBody>
      </p:sp>
      <p:sp>
        <p:nvSpPr>
          <p:cNvPr id="3" name="Content Placeholder 2">
            <a:extLst>
              <a:ext uri="{FF2B5EF4-FFF2-40B4-BE49-F238E27FC236}">
                <a16:creationId xmlns:a16="http://schemas.microsoft.com/office/drawing/2014/main" id="{31468C9A-0532-EBE2-D681-A6382EA7915C}"/>
              </a:ext>
            </a:extLst>
          </p:cNvPr>
          <p:cNvSpPr>
            <a:spLocks noGrp="1"/>
          </p:cNvSpPr>
          <p:nvPr>
            <p:ph idx="1"/>
          </p:nvPr>
        </p:nvSpPr>
        <p:spPr>
          <a:xfrm>
            <a:off x="1513447" y="1362635"/>
            <a:ext cx="8915400" cy="3777622"/>
          </a:xfrm>
        </p:spPr>
        <p:txBody>
          <a:bodyPr/>
          <a:lstStyle/>
          <a:p>
            <a:r>
              <a:rPr lang="en-US" dirty="0"/>
              <a:t>The project, Hotel Booking System that allows the hotel manager to handle all hotel activities. The Purpose of the whole process is to ease the daily or regular activities of the Hotel Booking process. The daily activities includes the Room activities, Entering name of the new customer check in, To allocate a room as per the customer need and interest, and also view all rooms ,delete customer </a:t>
            </a:r>
            <a:r>
              <a:rPr lang="en-US" dirty="0" err="1"/>
              <a:t>etc</a:t>
            </a:r>
            <a:endParaRPr lang="en-US" dirty="0"/>
          </a:p>
        </p:txBody>
      </p:sp>
    </p:spTree>
    <p:extLst>
      <p:ext uri="{BB962C8B-B14F-4D97-AF65-F5344CB8AC3E}">
        <p14:creationId xmlns:p14="http://schemas.microsoft.com/office/powerpoint/2010/main" val="3474540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228F6-EB3A-F816-E7FA-44A1C3F161BE}"/>
              </a:ext>
            </a:extLst>
          </p:cNvPr>
          <p:cNvSpPr>
            <a:spLocks noGrp="1"/>
          </p:cNvSpPr>
          <p:nvPr>
            <p:ph type="title"/>
          </p:nvPr>
        </p:nvSpPr>
        <p:spPr>
          <a:xfrm>
            <a:off x="1570949" y="579286"/>
            <a:ext cx="8911687" cy="1280890"/>
          </a:xfrm>
        </p:spPr>
        <p:txBody>
          <a:bodyPr/>
          <a:lstStyle/>
          <a:p>
            <a:r>
              <a:rPr lang="en-US" sz="3600" b="1" u="sng" dirty="0">
                <a:solidFill>
                  <a:schemeClr val="accent1">
                    <a:lumMod val="75000"/>
                  </a:schemeClr>
                </a:solidFill>
              </a:rPr>
              <a:t>Objectives</a:t>
            </a:r>
            <a:r>
              <a:rPr lang="en-US" sz="3600" b="1" dirty="0">
                <a:solidFill>
                  <a:schemeClr val="accent1">
                    <a:lumMod val="75000"/>
                  </a:schemeClr>
                </a:solidFill>
              </a:rPr>
              <a:t>:</a:t>
            </a:r>
            <a:br>
              <a:rPr lang="en-US" sz="3600" b="1" dirty="0">
                <a:solidFill>
                  <a:schemeClr val="accent1">
                    <a:lumMod val="75000"/>
                  </a:schemeClr>
                </a:solidFill>
              </a:rPr>
            </a:b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D05A44DF-00DB-DB3D-0E25-4E1DAEE11E4D}"/>
              </a:ext>
            </a:extLst>
          </p:cNvPr>
          <p:cNvSpPr>
            <a:spLocks noGrp="1"/>
          </p:cNvSpPr>
          <p:nvPr>
            <p:ph idx="1"/>
          </p:nvPr>
        </p:nvSpPr>
        <p:spPr>
          <a:xfrm>
            <a:off x="1298294" y="1452282"/>
            <a:ext cx="8915400" cy="3777622"/>
          </a:xfrm>
        </p:spPr>
        <p:txBody>
          <a:bodyPr/>
          <a:lstStyle/>
          <a:p>
            <a:r>
              <a:rPr lang="en-US" sz="1800" dirty="0"/>
              <a:t>Main objective of this project is to provide solution for hotel to manage most  there work using computerized process. </a:t>
            </a:r>
          </a:p>
          <a:p>
            <a:r>
              <a:rPr lang="en-US" sz="1800" dirty="0"/>
              <a:t>This is help admin to handle customer , room allocation details, view rooms etc. </a:t>
            </a:r>
          </a:p>
          <a:p>
            <a:r>
              <a:rPr lang="en-US" sz="1800" dirty="0"/>
              <a:t>Keeping records  of customers. ·</a:t>
            </a:r>
          </a:p>
          <a:p>
            <a:pPr marL="0" indent="0">
              <a:buNone/>
            </a:pPr>
            <a:endParaRPr lang="en-US" dirty="0"/>
          </a:p>
        </p:txBody>
      </p:sp>
    </p:spTree>
    <p:extLst>
      <p:ext uri="{BB962C8B-B14F-4D97-AF65-F5344CB8AC3E}">
        <p14:creationId xmlns:p14="http://schemas.microsoft.com/office/powerpoint/2010/main" val="718576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3824" y="184247"/>
            <a:ext cx="8911687" cy="1280890"/>
          </a:xfrm>
        </p:spPr>
        <p:txBody>
          <a:bodyPr/>
          <a:lstStyle/>
          <a:p>
            <a:r>
              <a:rPr lang="en-US" sz="3200" b="1" dirty="0">
                <a:solidFill>
                  <a:schemeClr val="accent2"/>
                </a:solidFill>
              </a:rPr>
              <a:t>                     </a:t>
            </a:r>
            <a:r>
              <a:rPr lang="en-US" sz="3200" b="1" i="1" u="sng" dirty="0">
                <a:solidFill>
                  <a:schemeClr val="accent5">
                    <a:lumMod val="50000"/>
                  </a:schemeClr>
                </a:solidFill>
              </a:rPr>
              <a:t>Welcome to our project</a:t>
            </a:r>
            <a:br>
              <a:rPr lang="en-US" b="1" dirty="0">
                <a:solidFill>
                  <a:schemeClr val="accent2"/>
                </a:solidFill>
              </a:rPr>
            </a:br>
            <a:r>
              <a:rPr lang="en-US" sz="3200" b="1" i="1" dirty="0">
                <a:solidFill>
                  <a:schemeClr val="accent2">
                    <a:lumMod val="50000"/>
                  </a:schemeClr>
                </a:solidFill>
              </a:rPr>
              <a:t>1) Book A New Room!</a:t>
            </a:r>
          </a:p>
        </p:txBody>
      </p:sp>
      <p:sp>
        <p:nvSpPr>
          <p:cNvPr id="12" name="Oval 11">
            <a:extLst>
              <a:ext uri="{FF2B5EF4-FFF2-40B4-BE49-F238E27FC236}">
                <a16:creationId xmlns:a16="http://schemas.microsoft.com/office/drawing/2014/main" id="{6738DC1B-4373-4B49-B7CB-D8066CE41A9F}"/>
              </a:ext>
            </a:extLst>
          </p:cNvPr>
          <p:cNvSpPr/>
          <p:nvPr/>
        </p:nvSpPr>
        <p:spPr>
          <a:xfrm>
            <a:off x="4181475" y="2562225"/>
            <a:ext cx="609600" cy="28575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0D16816-6B96-439B-9B05-7A5ED804D9AD}"/>
              </a:ext>
            </a:extLst>
          </p:cNvPr>
          <p:cNvSpPr/>
          <p:nvPr/>
        </p:nvSpPr>
        <p:spPr>
          <a:xfrm>
            <a:off x="3990975" y="2943225"/>
            <a:ext cx="581025" cy="20955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8553BA7-F4D3-4603-97C5-C9255F9D2E87}"/>
              </a:ext>
            </a:extLst>
          </p:cNvPr>
          <p:cNvSpPr/>
          <p:nvPr/>
        </p:nvSpPr>
        <p:spPr>
          <a:xfrm>
            <a:off x="3397493" y="3152775"/>
            <a:ext cx="1128713" cy="395285"/>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EC557C2-7C82-4F13-8CD1-DB2D7D900F4F}"/>
              </a:ext>
            </a:extLst>
          </p:cNvPr>
          <p:cNvSpPr/>
          <p:nvPr/>
        </p:nvSpPr>
        <p:spPr>
          <a:xfrm>
            <a:off x="3571875" y="3538533"/>
            <a:ext cx="609600" cy="219077"/>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ADD7FA0-BABC-4DE3-850A-75229393F7BF}"/>
              </a:ext>
            </a:extLst>
          </p:cNvPr>
          <p:cNvSpPr/>
          <p:nvPr/>
        </p:nvSpPr>
        <p:spPr>
          <a:xfrm>
            <a:off x="3990975" y="5495925"/>
            <a:ext cx="409575" cy="3048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8454C2F-DB8A-4A98-9785-05805A5EC89C}"/>
              </a:ext>
            </a:extLst>
          </p:cNvPr>
          <p:cNvSpPr/>
          <p:nvPr/>
        </p:nvSpPr>
        <p:spPr>
          <a:xfrm>
            <a:off x="2215603" y="5800725"/>
            <a:ext cx="5785397" cy="12523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D8713F7-38AC-F8EE-F8E2-1B97680343A5}"/>
              </a:ext>
            </a:extLst>
          </p:cNvPr>
          <p:cNvPicPr>
            <a:picLocks noChangeAspect="1"/>
          </p:cNvPicPr>
          <p:nvPr/>
        </p:nvPicPr>
        <p:blipFill>
          <a:blip r:embed="rId2"/>
          <a:srcRect/>
          <a:stretch/>
        </p:blipFill>
        <p:spPr>
          <a:xfrm>
            <a:off x="1483824" y="1434425"/>
            <a:ext cx="7701543" cy="5357324"/>
          </a:xfrm>
          <a:prstGeom prst="rect">
            <a:avLst/>
          </a:prstGeom>
        </p:spPr>
      </p:pic>
      <p:sp>
        <p:nvSpPr>
          <p:cNvPr id="10" name="Oval 9">
            <a:extLst>
              <a:ext uri="{FF2B5EF4-FFF2-40B4-BE49-F238E27FC236}">
                <a16:creationId xmlns:a16="http://schemas.microsoft.com/office/drawing/2014/main" id="{48E45F48-29CE-F70A-9020-1616CF0A6A32}"/>
              </a:ext>
            </a:extLst>
          </p:cNvPr>
          <p:cNvSpPr/>
          <p:nvPr/>
        </p:nvSpPr>
        <p:spPr>
          <a:xfrm>
            <a:off x="1577174" y="4774023"/>
            <a:ext cx="552153" cy="163591"/>
          </a:xfrm>
          <a:prstGeom prst="ellipse">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0D3FB36-0671-C710-F96E-D4B0DA280C02}"/>
              </a:ext>
            </a:extLst>
          </p:cNvPr>
          <p:cNvSpPr/>
          <p:nvPr/>
        </p:nvSpPr>
        <p:spPr>
          <a:xfrm>
            <a:off x="1577174" y="5098640"/>
            <a:ext cx="476738" cy="1756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79FBBDA-72C8-6090-4792-CCAB85AC6609}"/>
              </a:ext>
            </a:extLst>
          </p:cNvPr>
          <p:cNvSpPr/>
          <p:nvPr/>
        </p:nvSpPr>
        <p:spPr>
          <a:xfrm>
            <a:off x="1631985" y="5464934"/>
            <a:ext cx="736943" cy="175628"/>
          </a:xfrm>
          <a:prstGeom prst="ellipse">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69315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82746" y="722499"/>
            <a:ext cx="11111505" cy="4330250"/>
          </a:xfrm>
        </p:spPr>
        <p:txBody>
          <a:bodyPr/>
          <a:lstStyle/>
          <a:p>
            <a:pPr marL="0" indent="0">
              <a:buNone/>
            </a:pPr>
            <a:r>
              <a:rPr lang="en-US" sz="2000" b="1" dirty="0">
                <a:solidFill>
                  <a:schemeClr val="accent6">
                    <a:lumMod val="50000"/>
                  </a:schemeClr>
                </a:solidFill>
              </a:rPr>
              <a:t>If same room book then it will message sent this -&gt; already room booked.</a:t>
            </a:r>
          </a:p>
          <a:p>
            <a:endParaRPr lang="en-US" dirty="0">
              <a:solidFill>
                <a:schemeClr val="accent6">
                  <a:lumMod val="50000"/>
                </a:schemeClr>
              </a:solidFill>
            </a:endParaRPr>
          </a:p>
          <a:p>
            <a:endParaRPr lang="en-US" dirty="0"/>
          </a:p>
        </p:txBody>
      </p:sp>
      <p:pic>
        <p:nvPicPr>
          <p:cNvPr id="4" name="Picture 3">
            <a:extLst>
              <a:ext uri="{FF2B5EF4-FFF2-40B4-BE49-F238E27FC236}">
                <a16:creationId xmlns:a16="http://schemas.microsoft.com/office/drawing/2014/main" id="{6BFCEEB4-CC7C-C9A2-C519-AEB01A73150D}"/>
              </a:ext>
            </a:extLst>
          </p:cNvPr>
          <p:cNvPicPr>
            <a:picLocks noChangeAspect="1"/>
          </p:cNvPicPr>
          <p:nvPr/>
        </p:nvPicPr>
        <p:blipFill rotWithShape="1">
          <a:blip r:embed="rId2"/>
          <a:srcRect l="179" r="6631"/>
          <a:stretch/>
        </p:blipFill>
        <p:spPr>
          <a:xfrm>
            <a:off x="2139886" y="1190369"/>
            <a:ext cx="6447934" cy="5368140"/>
          </a:xfrm>
          <a:prstGeom prst="rect">
            <a:avLst/>
          </a:prstGeom>
        </p:spPr>
      </p:pic>
      <p:sp>
        <p:nvSpPr>
          <p:cNvPr id="8" name="Oval 7">
            <a:extLst>
              <a:ext uri="{FF2B5EF4-FFF2-40B4-BE49-F238E27FC236}">
                <a16:creationId xmlns:a16="http://schemas.microsoft.com/office/drawing/2014/main" id="{536138F7-BF62-5C11-4BE0-33F06BF310C0}"/>
              </a:ext>
            </a:extLst>
          </p:cNvPr>
          <p:cNvSpPr/>
          <p:nvPr/>
        </p:nvSpPr>
        <p:spPr>
          <a:xfrm>
            <a:off x="2317099" y="4410665"/>
            <a:ext cx="488782" cy="164597"/>
          </a:xfrm>
          <a:prstGeom prst="ellipse">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C72C540-ACBD-0D43-2A83-08A3DA8607EC}"/>
              </a:ext>
            </a:extLst>
          </p:cNvPr>
          <p:cNvSpPr/>
          <p:nvPr/>
        </p:nvSpPr>
        <p:spPr>
          <a:xfrm>
            <a:off x="2285413" y="4743525"/>
            <a:ext cx="552153" cy="164597"/>
          </a:xfrm>
          <a:prstGeom prst="ellipse">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3B5FAF-535E-0D6F-0B2E-C1C67B0C87C7}"/>
              </a:ext>
            </a:extLst>
          </p:cNvPr>
          <p:cNvSpPr/>
          <p:nvPr/>
        </p:nvSpPr>
        <p:spPr>
          <a:xfrm>
            <a:off x="2317099" y="4915522"/>
            <a:ext cx="4600428" cy="1721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40ACA53-2661-3E9F-5E87-228239E33FE5}"/>
              </a:ext>
            </a:extLst>
          </p:cNvPr>
          <p:cNvSpPr/>
          <p:nvPr/>
        </p:nvSpPr>
        <p:spPr>
          <a:xfrm>
            <a:off x="2317098" y="5278515"/>
            <a:ext cx="488782" cy="164598"/>
          </a:xfrm>
          <a:prstGeom prst="ellipse">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CE42CE2-1BD2-6CFC-E9DE-69A8F53A06B4}"/>
              </a:ext>
            </a:extLst>
          </p:cNvPr>
          <p:cNvSpPr/>
          <p:nvPr/>
        </p:nvSpPr>
        <p:spPr>
          <a:xfrm>
            <a:off x="2348784" y="5576181"/>
            <a:ext cx="488782" cy="164598"/>
          </a:xfrm>
          <a:prstGeom prst="ellipse">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Speech Bubble: Oval 14">
            <a:extLst>
              <a:ext uri="{FF2B5EF4-FFF2-40B4-BE49-F238E27FC236}">
                <a16:creationId xmlns:a16="http://schemas.microsoft.com/office/drawing/2014/main" id="{67256085-F80E-193A-2FF3-52444DA7CF32}"/>
              </a:ext>
            </a:extLst>
          </p:cNvPr>
          <p:cNvSpPr/>
          <p:nvPr/>
        </p:nvSpPr>
        <p:spPr>
          <a:xfrm>
            <a:off x="6681298" y="4385647"/>
            <a:ext cx="914400" cy="408322"/>
          </a:xfrm>
          <a:prstGeom prst="wedgeEllipseCallou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800" b="1" dirty="0"/>
              <a:t>This message show</a:t>
            </a:r>
          </a:p>
        </p:txBody>
      </p:sp>
    </p:spTree>
    <p:extLst>
      <p:ext uri="{BB962C8B-B14F-4D97-AF65-F5344CB8AC3E}">
        <p14:creationId xmlns:p14="http://schemas.microsoft.com/office/powerpoint/2010/main" val="5413255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4818" y="754756"/>
            <a:ext cx="11111505" cy="4330250"/>
          </a:xfrm>
        </p:spPr>
        <p:txBody>
          <a:bodyPr/>
          <a:lstStyle/>
          <a:p>
            <a:pPr marL="0" indent="0">
              <a:buNone/>
            </a:pPr>
            <a:r>
              <a:rPr lang="en-US" sz="3200" b="1" dirty="0">
                <a:solidFill>
                  <a:schemeClr val="accent2">
                    <a:lumMod val="50000"/>
                  </a:schemeClr>
                </a:solidFill>
              </a:rPr>
              <a:t>If we  are continue</a:t>
            </a:r>
          </a:p>
          <a:p>
            <a:endParaRPr lang="en-US" dirty="0"/>
          </a:p>
        </p:txBody>
      </p:sp>
      <p:pic>
        <p:nvPicPr>
          <p:cNvPr id="4" name="Picture 3">
            <a:extLst>
              <a:ext uri="{FF2B5EF4-FFF2-40B4-BE49-F238E27FC236}">
                <a16:creationId xmlns:a16="http://schemas.microsoft.com/office/drawing/2014/main" id="{6BFCEEB4-CC7C-C9A2-C519-AEB01A73150D}"/>
              </a:ext>
            </a:extLst>
          </p:cNvPr>
          <p:cNvPicPr>
            <a:picLocks noChangeAspect="1"/>
          </p:cNvPicPr>
          <p:nvPr/>
        </p:nvPicPr>
        <p:blipFill rotWithShape="1">
          <a:blip r:embed="rId2"/>
          <a:srcRect l="-294" t="8" r="1" b="9931"/>
          <a:stretch/>
        </p:blipFill>
        <p:spPr>
          <a:xfrm>
            <a:off x="1018094" y="1480008"/>
            <a:ext cx="10400813" cy="5154169"/>
          </a:xfrm>
          <a:prstGeom prst="rect">
            <a:avLst/>
          </a:prstGeom>
        </p:spPr>
      </p:pic>
      <p:sp>
        <p:nvSpPr>
          <p:cNvPr id="9" name="Oval 8">
            <a:extLst>
              <a:ext uri="{FF2B5EF4-FFF2-40B4-BE49-F238E27FC236}">
                <a16:creationId xmlns:a16="http://schemas.microsoft.com/office/drawing/2014/main" id="{CC72C540-ACBD-0D43-2A83-08A3DA8607EC}"/>
              </a:ext>
            </a:extLst>
          </p:cNvPr>
          <p:cNvSpPr/>
          <p:nvPr/>
        </p:nvSpPr>
        <p:spPr>
          <a:xfrm>
            <a:off x="1303906" y="2919881"/>
            <a:ext cx="552153" cy="215208"/>
          </a:xfrm>
          <a:prstGeom prst="ellipse">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818660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1272</TotalTime>
  <Words>615</Words>
  <Application>Microsoft Office PowerPoint</Application>
  <PresentationFormat>Widescreen</PresentationFormat>
  <Paragraphs>199</Paragraphs>
  <Slides>29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Arial</vt:lpstr>
      <vt:lpstr>Arial</vt:lpstr>
      <vt:lpstr>Calibri</vt:lpstr>
      <vt:lpstr>Century Gothic</vt:lpstr>
      <vt:lpstr>euclid_circular_a</vt:lpstr>
      <vt:lpstr>Poppins</vt:lpstr>
      <vt:lpstr>Roboto</vt:lpstr>
      <vt:lpstr>Source Sans Pro</vt:lpstr>
      <vt:lpstr>Wingdings</vt:lpstr>
      <vt:lpstr>Wingdings 3</vt:lpstr>
      <vt:lpstr>Wisp</vt:lpstr>
      <vt:lpstr>بسم هللا الرحمن الرحيم </vt:lpstr>
      <vt:lpstr>SOFTWARE DEVELOPMENT FINAL PROJECT BY Group 7 </vt:lpstr>
      <vt:lpstr>SOFTWARE DEVELOPMENT FINAL PROJECT BY Group 7 </vt:lpstr>
      <vt:lpstr>PowerPoint Presentation</vt:lpstr>
      <vt:lpstr>Introduction: </vt:lpstr>
      <vt:lpstr>Objectives: </vt:lpstr>
      <vt:lpstr>                     Welcome to our project 1) Book A New Room!</vt:lpstr>
      <vt:lpstr>PowerPoint Presentation</vt:lpstr>
      <vt:lpstr>PowerPoint Presentation</vt:lpstr>
      <vt:lpstr>2) Display Empty Rooms. </vt:lpstr>
      <vt:lpstr>3) View all Rooms. </vt:lpstr>
      <vt:lpstr>4) Delete customer from room. </vt:lpstr>
      <vt:lpstr>5) Find room from customer name. </vt:lpstr>
      <vt:lpstr>6) Update customer name. </vt:lpstr>
      <vt:lpstr>7) Store program data in to file.</vt:lpstr>
      <vt:lpstr>PowerPoint Presentation</vt:lpstr>
      <vt:lpstr>PowerPoint Presentation</vt:lpstr>
      <vt:lpstr>8) Load program data from file.</vt:lpstr>
      <vt:lpstr>PowerPoint Presentation</vt:lpstr>
      <vt:lpstr>PowerPoint Presentation</vt:lpstr>
      <vt:lpstr>9)If we choice another  invalid option.</vt:lpstr>
      <vt:lpstr>Option select</vt:lpstr>
      <vt:lpstr>Error Handling</vt:lpstr>
      <vt:lpstr>OOP Implementation</vt:lpstr>
      <vt:lpstr>PowerPoint Presentation</vt:lpstr>
      <vt:lpstr>PowerPoint Presentation</vt:lpstr>
      <vt:lpstr>Limitation </vt:lpstr>
      <vt:lpstr>Github link of our project(Individually)</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هللا الرحمن الرحيم</dc:title>
  <dc:creator>Rahatul islam</dc:creator>
  <cp:lastModifiedBy>sahana</cp:lastModifiedBy>
  <cp:revision>34</cp:revision>
  <cp:lastPrinted>2020-12-29T08:38:56Z</cp:lastPrinted>
  <dcterms:created xsi:type="dcterms:W3CDTF">2020-12-29T07:23:28Z</dcterms:created>
  <dcterms:modified xsi:type="dcterms:W3CDTF">2022-11-27T18:57:17Z</dcterms:modified>
</cp:coreProperties>
</file>