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56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5A"/>
    <a:srgbClr val="0B98EF"/>
    <a:srgbClr val="294DE7"/>
    <a:srgbClr val="63A0D7"/>
    <a:srgbClr val="8A3CC4"/>
    <a:srgbClr val="2D0CBA"/>
    <a:srgbClr val="9900CC"/>
    <a:srgbClr val="9900FF"/>
    <a:srgbClr val="66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xtbook-Sem7\BT5130%20Tissue%20Engineering\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Timeline (weeks)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Assembly of requirements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Sheet1!$D$1</c:f>
              <c:strCache>
                <c:ptCount val="1"/>
                <c:pt idx="0">
                  <c:v>Timeline (weeks)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0-4F3E-9759-AAB2254A370D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Isolation, Culture &amp; Morphology Analyses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Sheet1!$D$1</c:f>
              <c:strCache>
                <c:ptCount val="1"/>
                <c:pt idx="0">
                  <c:v>Timeline (weeks)</c:v>
                </c:pt>
              </c:strCache>
            </c:strRef>
          </c:cat>
          <c:val>
            <c:numRef>
              <c:f>Sheet1!$D$3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0-4F3E-9759-AAB2254A370D}"/>
            </c:ext>
          </c:extLst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In vitro Differentiation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Sheet1!$D$1</c:f>
              <c:strCache>
                <c:ptCount val="1"/>
                <c:pt idx="0">
                  <c:v>Timeline (weeks)</c:v>
                </c:pt>
              </c:strCache>
            </c:strRef>
          </c:cat>
          <c:val>
            <c:numRef>
              <c:f>Sheet1!$D$4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80-4F3E-9759-AAB2254A370D}"/>
            </c:ext>
          </c:extLst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4RepCT Scaffold Preparation &amp; Analyses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Sheet1!$D$1</c:f>
              <c:strCache>
                <c:ptCount val="1"/>
                <c:pt idx="0">
                  <c:v>Timeline (weeks)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80-4F3E-9759-AAB2254A370D}"/>
            </c:ext>
          </c:extLst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Enhanced Differentiation in Scaffold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Sheet1!$D$1</c:f>
              <c:strCache>
                <c:ptCount val="1"/>
                <c:pt idx="0">
                  <c:v>Timeline (weeks)</c:v>
                </c:pt>
              </c:strCache>
            </c:strRef>
          </c:cat>
          <c:val>
            <c:numRef>
              <c:f>Sheet1!$D$6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80-4F3E-9759-AAB2254A370D}"/>
            </c:ext>
          </c:extLst>
        </c:ser>
        <c:ser>
          <c:idx val="5"/>
          <c:order val="5"/>
          <c:tx>
            <c:strRef>
              <c:f>Sheet1!$C$7</c:f>
              <c:strCache>
                <c:ptCount val="1"/>
                <c:pt idx="0">
                  <c:v>Injectable Cryogel Preparation &amp; Characterization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Sheet1!$D$1</c:f>
              <c:strCache>
                <c:ptCount val="1"/>
                <c:pt idx="0">
                  <c:v>Timeline (weeks)</c:v>
                </c:pt>
              </c:strCache>
            </c:strRef>
          </c:cat>
          <c:val>
            <c:numRef>
              <c:f>Sheet1!$D$7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80-4F3E-9759-AAB2254A370D}"/>
            </c:ext>
          </c:extLst>
        </c:ser>
        <c:ser>
          <c:idx val="6"/>
          <c:order val="6"/>
          <c:tx>
            <c:strRef>
              <c:f>Sheet1!$C$8</c:f>
              <c:strCache>
                <c:ptCount val="1"/>
                <c:pt idx="0">
                  <c:v>Preparation of Mice for Transplantation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</c:f>
              <c:strCache>
                <c:ptCount val="1"/>
                <c:pt idx="0">
                  <c:v>Timeline (weeks)</c:v>
                </c:pt>
              </c:strCache>
            </c:strRef>
          </c:cat>
          <c:val>
            <c:numRef>
              <c:f>Sheet1!$D$8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A80-4F3E-9759-AAB2254A370D}"/>
            </c:ext>
          </c:extLst>
        </c:ser>
        <c:ser>
          <c:idx val="7"/>
          <c:order val="7"/>
          <c:tx>
            <c:strRef>
              <c:f>Sheet1!$C$9</c:f>
              <c:strCache>
                <c:ptCount val="1"/>
                <c:pt idx="0">
                  <c:v>Transplantation and neurite regeneration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</c:f>
              <c:strCache>
                <c:ptCount val="1"/>
                <c:pt idx="0">
                  <c:v>Timeline (weeks)</c:v>
                </c:pt>
              </c:strCache>
            </c:strRef>
          </c:cat>
          <c:val>
            <c:numRef>
              <c:f>Sheet1!$D$9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A80-4F3E-9759-AAB2254A370D}"/>
            </c:ext>
          </c:extLst>
        </c:ser>
        <c:ser>
          <c:idx val="8"/>
          <c:order val="8"/>
          <c:tx>
            <c:strRef>
              <c:f>Sheet1!$C$10</c:f>
              <c:strCache>
                <c:ptCount val="1"/>
                <c:pt idx="0">
                  <c:v>Analyses of brain tissue post Transplantation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</c:f>
              <c:strCache>
                <c:ptCount val="1"/>
                <c:pt idx="0">
                  <c:v>Timeline (weeks)</c:v>
                </c:pt>
              </c:strCache>
            </c:strRef>
          </c:cat>
          <c:val>
            <c:numRef>
              <c:f>Sheet1!$D$10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80-4F3E-9759-AAB2254A3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685791"/>
        <c:axId val="233697439"/>
      </c:barChart>
      <c:catAx>
        <c:axId val="23368579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Work plan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233697439"/>
        <c:crosses val="autoZero"/>
        <c:auto val="1"/>
        <c:lblAlgn val="ctr"/>
        <c:lblOffset val="100"/>
        <c:noMultiLvlLbl val="0"/>
      </c:catAx>
      <c:valAx>
        <c:axId val="23369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3685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57987-85AB-4200-93E1-D5CCBD9EC15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8839DEB-C4A7-487E-B665-4E8843986860}">
      <dgm:prSet phldrT="[Text]" custT="1"/>
      <dgm:spPr>
        <a:solidFill>
          <a:srgbClr val="294DE7"/>
        </a:solidFill>
      </dgm:spPr>
      <dgm:t>
        <a:bodyPr anchor="ctr"/>
        <a:lstStyle/>
        <a:p>
          <a:pPr algn="l">
            <a:lnSpc>
              <a:spcPct val="100000"/>
            </a:lnSpc>
          </a:pPr>
          <a:r>
            <a:rPr lang="en-IN" sz="1800" dirty="0">
              <a:latin typeface="Cambria" panose="02040503050406030204" pitchFamily="18" charset="0"/>
              <a:ea typeface="Cambria" panose="02040503050406030204" pitchFamily="18" charset="0"/>
            </a:rPr>
            <a:t>Traumatic Brain Injury</a:t>
          </a:r>
        </a:p>
      </dgm:t>
    </dgm:pt>
    <dgm:pt modelId="{F6A2BAB9-D6F9-43A5-9D34-BD2FFDC4CA95}" type="parTrans" cxnId="{E4184815-C1D1-40A4-A299-D4D3535B7B52}">
      <dgm:prSet/>
      <dgm:spPr/>
      <dgm:t>
        <a:bodyPr/>
        <a:lstStyle/>
        <a:p>
          <a:endParaRPr lang="en-IN"/>
        </a:p>
      </dgm:t>
    </dgm:pt>
    <dgm:pt modelId="{0701C7F2-A3ED-4EFB-A973-73666DF25144}" type="sibTrans" cxnId="{E4184815-C1D1-40A4-A299-D4D3535B7B52}">
      <dgm:prSet/>
      <dgm:spPr/>
      <dgm:t>
        <a:bodyPr/>
        <a:lstStyle/>
        <a:p>
          <a:endParaRPr lang="en-IN"/>
        </a:p>
      </dgm:t>
    </dgm:pt>
    <dgm:pt modelId="{F7469FFB-524E-474A-B1C7-1AF723AD3B28}">
      <dgm:prSet phldrT="[Text]" custT="1"/>
      <dgm:spPr/>
      <dgm:t>
        <a:bodyPr anchor="ctr"/>
        <a:lstStyle/>
        <a:p>
          <a:pPr algn="l">
            <a:lnSpc>
              <a:spcPct val="100000"/>
            </a:lnSpc>
          </a:pPr>
          <a:r>
            <a:rPr lang="en-IN" sz="1400" dirty="0">
              <a:latin typeface="Cambria" panose="02040503050406030204" pitchFamily="18" charset="0"/>
              <a:ea typeface="Cambria" panose="02040503050406030204" pitchFamily="18" charset="0"/>
            </a:rPr>
            <a:t>Caused due to </a:t>
          </a:r>
          <a:r>
            <a:rPr lang="en-US" sz="1400" dirty="0">
              <a:latin typeface="Cambria" panose="02040503050406030204" pitchFamily="18" charset="0"/>
              <a:ea typeface="Cambria" panose="02040503050406030204" pitchFamily="18" charset="0"/>
            </a:rPr>
            <a:t>sudden, external and physical assault to the brain. </a:t>
          </a:r>
          <a:endParaRPr lang="en-IN" sz="14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FA9E4CD-86E1-4D5D-A739-1293EB0C5638}" type="parTrans" cxnId="{0FBE267E-EB0D-41D7-ABBB-C05ED2612A65}">
      <dgm:prSet/>
      <dgm:spPr/>
      <dgm:t>
        <a:bodyPr/>
        <a:lstStyle/>
        <a:p>
          <a:endParaRPr lang="en-IN"/>
        </a:p>
      </dgm:t>
    </dgm:pt>
    <dgm:pt modelId="{AC0421FE-09A4-4D2C-9F4A-1AE006E6F44D}" type="sibTrans" cxnId="{0FBE267E-EB0D-41D7-ABBB-C05ED2612A65}">
      <dgm:prSet/>
      <dgm:spPr/>
      <dgm:t>
        <a:bodyPr/>
        <a:lstStyle/>
        <a:p>
          <a:endParaRPr lang="en-IN"/>
        </a:p>
      </dgm:t>
    </dgm:pt>
    <dgm:pt modelId="{67A21461-88A0-435C-886D-F80936576959}">
      <dgm:prSet phldrT="[Text]" custT="1"/>
      <dgm:spPr/>
      <dgm:t>
        <a:bodyPr anchor="ctr"/>
        <a:lstStyle/>
        <a:p>
          <a:pPr algn="l">
            <a:lnSpc>
              <a:spcPct val="100000"/>
            </a:lnSpc>
          </a:pPr>
          <a:r>
            <a:rPr lang="en-IN" sz="1400" dirty="0">
              <a:latin typeface="Cambria" panose="02040503050406030204" pitchFamily="18" charset="0"/>
              <a:ea typeface="Cambria" panose="02040503050406030204" pitchFamily="18" charset="0"/>
            </a:rPr>
            <a:t>Non-degenerative and non-congenital distortion to the brain</a:t>
          </a:r>
        </a:p>
      </dgm:t>
    </dgm:pt>
    <dgm:pt modelId="{46A675FD-4E8C-417D-9CB3-494B847B32B3}" type="sibTrans" cxnId="{37E4EE8C-63B7-4F1F-BFD1-7CEA94C6E67B}">
      <dgm:prSet/>
      <dgm:spPr/>
      <dgm:t>
        <a:bodyPr/>
        <a:lstStyle/>
        <a:p>
          <a:endParaRPr lang="en-IN"/>
        </a:p>
      </dgm:t>
    </dgm:pt>
    <dgm:pt modelId="{5943DC46-1102-4005-A67B-5A1CC1CFD2DE}" type="parTrans" cxnId="{37E4EE8C-63B7-4F1F-BFD1-7CEA94C6E67B}">
      <dgm:prSet/>
      <dgm:spPr/>
      <dgm:t>
        <a:bodyPr/>
        <a:lstStyle/>
        <a:p>
          <a:endParaRPr lang="en-IN"/>
        </a:p>
      </dgm:t>
    </dgm:pt>
    <dgm:pt modelId="{DE802E1C-97FE-41CF-8E0B-1F7D31BD0D33}">
      <dgm:prSet phldrT="[Text]" custT="1"/>
      <dgm:spPr>
        <a:solidFill>
          <a:srgbClr val="0B98EF"/>
        </a:solidFill>
      </dgm:spPr>
      <dgm:t>
        <a:bodyPr anchor="ctr"/>
        <a:lstStyle/>
        <a:p>
          <a:pPr algn="l">
            <a:lnSpc>
              <a:spcPct val="100000"/>
            </a:lnSpc>
          </a:pPr>
          <a:r>
            <a:rPr lang="en-IN" sz="1800" dirty="0">
              <a:latin typeface="Cambria" panose="02040503050406030204" pitchFamily="18" charset="0"/>
              <a:ea typeface="Cambria" panose="02040503050406030204" pitchFamily="18" charset="0"/>
            </a:rPr>
            <a:t>Diffuse Axonal Injury (DAI)</a:t>
          </a:r>
        </a:p>
      </dgm:t>
    </dgm:pt>
    <dgm:pt modelId="{CA00311A-1DAF-4DC2-A4AE-263086E34998}" type="sibTrans" cxnId="{F5B50E0E-0BBA-46EC-837B-F0E995E123D8}">
      <dgm:prSet/>
      <dgm:spPr/>
      <dgm:t>
        <a:bodyPr/>
        <a:lstStyle/>
        <a:p>
          <a:endParaRPr lang="en-IN"/>
        </a:p>
      </dgm:t>
    </dgm:pt>
    <dgm:pt modelId="{C1FD2658-E10B-4D57-ABD1-0D8E6AF24A82}" type="parTrans" cxnId="{F5B50E0E-0BBA-46EC-837B-F0E995E123D8}">
      <dgm:prSet/>
      <dgm:spPr/>
      <dgm:t>
        <a:bodyPr/>
        <a:lstStyle/>
        <a:p>
          <a:endParaRPr lang="en-IN"/>
        </a:p>
      </dgm:t>
    </dgm:pt>
    <dgm:pt modelId="{7CCF10B8-B1DB-459E-AF24-6D92B349EF06}" type="pres">
      <dgm:prSet presAssocID="{A5657987-85AB-4200-93E1-D5CCBD9EC157}" presName="linear" presStyleCnt="0">
        <dgm:presLayoutVars>
          <dgm:animLvl val="lvl"/>
          <dgm:resizeHandles val="exact"/>
        </dgm:presLayoutVars>
      </dgm:prSet>
      <dgm:spPr/>
    </dgm:pt>
    <dgm:pt modelId="{8DEB8EE9-7D99-4EAA-BAC9-F31E319B7214}" type="pres">
      <dgm:prSet presAssocID="{38839DEB-C4A7-487E-B665-4E88439868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3BE35C-0E78-4C22-8F8F-5EF2FCE40DFD}" type="pres">
      <dgm:prSet presAssocID="{38839DEB-C4A7-487E-B665-4E8843986860}" presName="childText" presStyleLbl="revTx" presStyleIdx="0" presStyleCnt="2">
        <dgm:presLayoutVars>
          <dgm:bulletEnabled val="1"/>
        </dgm:presLayoutVars>
      </dgm:prSet>
      <dgm:spPr/>
    </dgm:pt>
    <dgm:pt modelId="{173FC9D5-2266-4605-97AF-C6CA64341813}" type="pres">
      <dgm:prSet presAssocID="{DE802E1C-97FE-41CF-8E0B-1F7D31BD0D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600BBB5-7767-4BBB-B0D7-9BB15780D709}" type="pres">
      <dgm:prSet presAssocID="{DE802E1C-97FE-41CF-8E0B-1F7D31BD0D3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5B50E0E-0BBA-46EC-837B-F0E995E123D8}" srcId="{A5657987-85AB-4200-93E1-D5CCBD9EC157}" destId="{DE802E1C-97FE-41CF-8E0B-1F7D31BD0D33}" srcOrd="1" destOrd="0" parTransId="{C1FD2658-E10B-4D57-ABD1-0D8E6AF24A82}" sibTransId="{CA00311A-1DAF-4DC2-A4AE-263086E34998}"/>
    <dgm:cxn modelId="{E4184815-C1D1-40A4-A299-D4D3535B7B52}" srcId="{A5657987-85AB-4200-93E1-D5CCBD9EC157}" destId="{38839DEB-C4A7-487E-B665-4E8843986860}" srcOrd="0" destOrd="0" parTransId="{F6A2BAB9-D6F9-43A5-9D34-BD2FFDC4CA95}" sibTransId="{0701C7F2-A3ED-4EFB-A973-73666DF25144}"/>
    <dgm:cxn modelId="{5579386B-6EBE-40F6-8B33-461ADDB7DBDF}" type="presOf" srcId="{67A21461-88A0-435C-886D-F80936576959}" destId="{C43BE35C-0E78-4C22-8F8F-5EF2FCE40DFD}" srcOrd="0" destOrd="0" presId="urn:microsoft.com/office/officeart/2005/8/layout/vList2"/>
    <dgm:cxn modelId="{70EC9C6F-CED0-4D05-9C5C-FF862D137C7D}" type="presOf" srcId="{A5657987-85AB-4200-93E1-D5CCBD9EC157}" destId="{7CCF10B8-B1DB-459E-AF24-6D92B349EF06}" srcOrd="0" destOrd="0" presId="urn:microsoft.com/office/officeart/2005/8/layout/vList2"/>
    <dgm:cxn modelId="{BC368679-84FD-42D3-A413-746D648D8C13}" type="presOf" srcId="{DE802E1C-97FE-41CF-8E0B-1F7D31BD0D33}" destId="{173FC9D5-2266-4605-97AF-C6CA64341813}" srcOrd="0" destOrd="0" presId="urn:microsoft.com/office/officeart/2005/8/layout/vList2"/>
    <dgm:cxn modelId="{0FBE267E-EB0D-41D7-ABBB-C05ED2612A65}" srcId="{DE802E1C-97FE-41CF-8E0B-1F7D31BD0D33}" destId="{F7469FFB-524E-474A-B1C7-1AF723AD3B28}" srcOrd="0" destOrd="0" parTransId="{BFA9E4CD-86E1-4D5D-A739-1293EB0C5638}" sibTransId="{AC0421FE-09A4-4D2C-9F4A-1AE006E6F44D}"/>
    <dgm:cxn modelId="{37E4EE8C-63B7-4F1F-BFD1-7CEA94C6E67B}" srcId="{38839DEB-C4A7-487E-B665-4E8843986860}" destId="{67A21461-88A0-435C-886D-F80936576959}" srcOrd="0" destOrd="0" parTransId="{5943DC46-1102-4005-A67B-5A1CC1CFD2DE}" sibTransId="{46A675FD-4E8C-417D-9CB3-494B847B32B3}"/>
    <dgm:cxn modelId="{BDD15497-BE04-414D-BCAA-7388171E96BD}" type="presOf" srcId="{F7469FFB-524E-474A-B1C7-1AF723AD3B28}" destId="{7600BBB5-7767-4BBB-B0D7-9BB15780D709}" srcOrd="0" destOrd="0" presId="urn:microsoft.com/office/officeart/2005/8/layout/vList2"/>
    <dgm:cxn modelId="{FA0E2FDF-29B1-48DE-A775-39F38E177AE7}" type="presOf" srcId="{38839DEB-C4A7-487E-B665-4E8843986860}" destId="{8DEB8EE9-7D99-4EAA-BAC9-F31E319B7214}" srcOrd="0" destOrd="0" presId="urn:microsoft.com/office/officeart/2005/8/layout/vList2"/>
    <dgm:cxn modelId="{72D145FA-5EA5-4FA7-919C-DAF2FA130CED}" type="presParOf" srcId="{7CCF10B8-B1DB-459E-AF24-6D92B349EF06}" destId="{8DEB8EE9-7D99-4EAA-BAC9-F31E319B7214}" srcOrd="0" destOrd="0" presId="urn:microsoft.com/office/officeart/2005/8/layout/vList2"/>
    <dgm:cxn modelId="{AC6779C9-AAA2-4868-B47F-3A7CCD13FC03}" type="presParOf" srcId="{7CCF10B8-B1DB-459E-AF24-6D92B349EF06}" destId="{C43BE35C-0E78-4C22-8F8F-5EF2FCE40DFD}" srcOrd="1" destOrd="0" presId="urn:microsoft.com/office/officeart/2005/8/layout/vList2"/>
    <dgm:cxn modelId="{93CC1214-F228-41A8-8AEE-8980FF404F36}" type="presParOf" srcId="{7CCF10B8-B1DB-459E-AF24-6D92B349EF06}" destId="{173FC9D5-2266-4605-97AF-C6CA64341813}" srcOrd="2" destOrd="0" presId="urn:microsoft.com/office/officeart/2005/8/layout/vList2"/>
    <dgm:cxn modelId="{7B117E7F-0E7F-4787-A524-3606DA00A150}" type="presParOf" srcId="{7CCF10B8-B1DB-459E-AF24-6D92B349EF06}" destId="{7600BBB5-7767-4BBB-B0D7-9BB15780D70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57987-85AB-4200-93E1-D5CCBD9EC15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8839DEB-C4A7-487E-B665-4E8843986860}">
      <dgm:prSet phldrT="[Text]" custT="1"/>
      <dgm:spPr>
        <a:solidFill>
          <a:srgbClr val="7030A0"/>
        </a:solidFill>
      </dgm:spPr>
      <dgm:t>
        <a:bodyPr anchor="ctr"/>
        <a:lstStyle/>
        <a:p>
          <a:pPr algn="l">
            <a:lnSpc>
              <a:spcPct val="100000"/>
            </a:lnSpc>
          </a:pPr>
          <a:r>
            <a:rPr lang="en-IN" sz="1800" dirty="0">
              <a:latin typeface="Cambria" panose="02040503050406030204" pitchFamily="18" charset="0"/>
              <a:ea typeface="Cambria" panose="02040503050406030204" pitchFamily="18" charset="0"/>
            </a:rPr>
            <a:t>Grey matter-white matter junction </a:t>
          </a:r>
        </a:p>
      </dgm:t>
    </dgm:pt>
    <dgm:pt modelId="{F6A2BAB9-D6F9-43A5-9D34-BD2FFDC4CA95}" type="parTrans" cxnId="{E4184815-C1D1-40A4-A299-D4D3535B7B52}">
      <dgm:prSet/>
      <dgm:spPr/>
      <dgm:t>
        <a:bodyPr/>
        <a:lstStyle/>
        <a:p>
          <a:endParaRPr lang="en-IN"/>
        </a:p>
      </dgm:t>
    </dgm:pt>
    <dgm:pt modelId="{0701C7F2-A3ED-4EFB-A973-73666DF25144}" type="sibTrans" cxnId="{E4184815-C1D1-40A4-A299-D4D3535B7B52}">
      <dgm:prSet/>
      <dgm:spPr/>
      <dgm:t>
        <a:bodyPr/>
        <a:lstStyle/>
        <a:p>
          <a:endParaRPr lang="en-IN"/>
        </a:p>
      </dgm:t>
    </dgm:pt>
    <dgm:pt modelId="{F7469FFB-524E-474A-B1C7-1AF723AD3B28}">
      <dgm:prSet phldrT="[Text]" custT="1"/>
      <dgm:spPr/>
      <dgm:t>
        <a:bodyPr anchor="ctr"/>
        <a:lstStyle/>
        <a:p>
          <a:pPr algn="l">
            <a:lnSpc>
              <a:spcPct val="100000"/>
            </a:lnSpc>
          </a:pPr>
          <a:r>
            <a:rPr lang="en-IN" sz="1400" baseline="0" dirty="0">
              <a:latin typeface="Cambria" panose="02040503050406030204" pitchFamily="18" charset="0"/>
              <a:ea typeface="Cambria" panose="02040503050406030204" pitchFamily="18" charset="0"/>
            </a:rPr>
            <a:t>Glial cells remove the broken neurons; implant will help in re-establishing the connections.</a:t>
          </a:r>
          <a:endParaRPr lang="en-IN" sz="14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FA9E4CD-86E1-4D5D-A739-1293EB0C5638}" type="parTrans" cxnId="{0FBE267E-EB0D-41D7-ABBB-C05ED2612A65}">
      <dgm:prSet/>
      <dgm:spPr/>
      <dgm:t>
        <a:bodyPr/>
        <a:lstStyle/>
        <a:p>
          <a:endParaRPr lang="en-IN"/>
        </a:p>
      </dgm:t>
    </dgm:pt>
    <dgm:pt modelId="{AC0421FE-09A4-4D2C-9F4A-1AE006E6F44D}" type="sibTrans" cxnId="{0FBE267E-EB0D-41D7-ABBB-C05ED2612A65}">
      <dgm:prSet/>
      <dgm:spPr/>
      <dgm:t>
        <a:bodyPr/>
        <a:lstStyle/>
        <a:p>
          <a:endParaRPr lang="en-IN"/>
        </a:p>
      </dgm:t>
    </dgm:pt>
    <dgm:pt modelId="{67A21461-88A0-435C-886D-F80936576959}">
      <dgm:prSet phldrT="[Text]" custT="1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sz="1400" dirty="0">
              <a:latin typeface="Cambria" panose="02040503050406030204" pitchFamily="18" charset="0"/>
              <a:ea typeface="Cambria" panose="02040503050406030204" pitchFamily="18" charset="0"/>
            </a:rPr>
            <a:t>Shearing of axon at the junction of grey-white matter in prefrontal lobe; “Grade 1”</a:t>
          </a:r>
          <a:endParaRPr lang="en-IN" sz="14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A675FD-4E8C-417D-9CB3-494B847B32B3}" type="sibTrans" cxnId="{37E4EE8C-63B7-4F1F-BFD1-7CEA94C6E67B}">
      <dgm:prSet/>
      <dgm:spPr/>
      <dgm:t>
        <a:bodyPr/>
        <a:lstStyle/>
        <a:p>
          <a:endParaRPr lang="en-IN"/>
        </a:p>
      </dgm:t>
    </dgm:pt>
    <dgm:pt modelId="{5943DC46-1102-4005-A67B-5A1CC1CFD2DE}" type="parTrans" cxnId="{37E4EE8C-63B7-4F1F-BFD1-7CEA94C6E67B}">
      <dgm:prSet/>
      <dgm:spPr/>
      <dgm:t>
        <a:bodyPr/>
        <a:lstStyle/>
        <a:p>
          <a:endParaRPr lang="en-IN"/>
        </a:p>
      </dgm:t>
    </dgm:pt>
    <dgm:pt modelId="{DE802E1C-97FE-41CF-8E0B-1F7D31BD0D33}">
      <dgm:prSet phldrT="[Text]" custT="1"/>
      <dgm:spPr>
        <a:solidFill>
          <a:srgbClr val="8A3CC4"/>
        </a:solidFill>
      </dgm:spPr>
      <dgm:t>
        <a:bodyPr anchor="ctr"/>
        <a:lstStyle/>
        <a:p>
          <a:pPr algn="l">
            <a:lnSpc>
              <a:spcPct val="100000"/>
            </a:lnSpc>
          </a:pPr>
          <a:r>
            <a:rPr lang="en-IN" sz="1800" dirty="0">
              <a:latin typeface="Cambria" panose="02040503050406030204" pitchFamily="18" charset="0"/>
              <a:ea typeface="Cambria" panose="02040503050406030204" pitchFamily="18" charset="0"/>
            </a:rPr>
            <a:t>Regenerate &amp; Re-establish</a:t>
          </a:r>
        </a:p>
      </dgm:t>
    </dgm:pt>
    <dgm:pt modelId="{CA00311A-1DAF-4DC2-A4AE-263086E34998}" type="sibTrans" cxnId="{F5B50E0E-0BBA-46EC-837B-F0E995E123D8}">
      <dgm:prSet/>
      <dgm:spPr/>
      <dgm:t>
        <a:bodyPr/>
        <a:lstStyle/>
        <a:p>
          <a:endParaRPr lang="en-IN"/>
        </a:p>
      </dgm:t>
    </dgm:pt>
    <dgm:pt modelId="{C1FD2658-E10B-4D57-ABD1-0D8E6AF24A82}" type="parTrans" cxnId="{F5B50E0E-0BBA-46EC-837B-F0E995E123D8}">
      <dgm:prSet/>
      <dgm:spPr/>
      <dgm:t>
        <a:bodyPr/>
        <a:lstStyle/>
        <a:p>
          <a:endParaRPr lang="en-IN"/>
        </a:p>
      </dgm:t>
    </dgm:pt>
    <dgm:pt modelId="{7CCF10B8-B1DB-459E-AF24-6D92B349EF06}" type="pres">
      <dgm:prSet presAssocID="{A5657987-85AB-4200-93E1-D5CCBD9EC157}" presName="linear" presStyleCnt="0">
        <dgm:presLayoutVars>
          <dgm:animLvl val="lvl"/>
          <dgm:resizeHandles val="exact"/>
        </dgm:presLayoutVars>
      </dgm:prSet>
      <dgm:spPr/>
    </dgm:pt>
    <dgm:pt modelId="{8DEB8EE9-7D99-4EAA-BAC9-F31E319B7214}" type="pres">
      <dgm:prSet presAssocID="{38839DEB-C4A7-487E-B665-4E88439868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3BE35C-0E78-4C22-8F8F-5EF2FCE40DFD}" type="pres">
      <dgm:prSet presAssocID="{38839DEB-C4A7-487E-B665-4E8843986860}" presName="childText" presStyleLbl="revTx" presStyleIdx="0" presStyleCnt="2">
        <dgm:presLayoutVars>
          <dgm:bulletEnabled val="1"/>
        </dgm:presLayoutVars>
      </dgm:prSet>
      <dgm:spPr/>
    </dgm:pt>
    <dgm:pt modelId="{173FC9D5-2266-4605-97AF-C6CA64341813}" type="pres">
      <dgm:prSet presAssocID="{DE802E1C-97FE-41CF-8E0B-1F7D31BD0D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600BBB5-7767-4BBB-B0D7-9BB15780D709}" type="pres">
      <dgm:prSet presAssocID="{DE802E1C-97FE-41CF-8E0B-1F7D31BD0D3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5B50E0E-0BBA-46EC-837B-F0E995E123D8}" srcId="{A5657987-85AB-4200-93E1-D5CCBD9EC157}" destId="{DE802E1C-97FE-41CF-8E0B-1F7D31BD0D33}" srcOrd="1" destOrd="0" parTransId="{C1FD2658-E10B-4D57-ABD1-0D8E6AF24A82}" sibTransId="{CA00311A-1DAF-4DC2-A4AE-263086E34998}"/>
    <dgm:cxn modelId="{E4184815-C1D1-40A4-A299-D4D3535B7B52}" srcId="{A5657987-85AB-4200-93E1-D5CCBD9EC157}" destId="{38839DEB-C4A7-487E-B665-4E8843986860}" srcOrd="0" destOrd="0" parTransId="{F6A2BAB9-D6F9-43A5-9D34-BD2FFDC4CA95}" sibTransId="{0701C7F2-A3ED-4EFB-A973-73666DF25144}"/>
    <dgm:cxn modelId="{5579386B-6EBE-40F6-8B33-461ADDB7DBDF}" type="presOf" srcId="{67A21461-88A0-435C-886D-F80936576959}" destId="{C43BE35C-0E78-4C22-8F8F-5EF2FCE40DFD}" srcOrd="0" destOrd="0" presId="urn:microsoft.com/office/officeart/2005/8/layout/vList2"/>
    <dgm:cxn modelId="{70EC9C6F-CED0-4D05-9C5C-FF862D137C7D}" type="presOf" srcId="{A5657987-85AB-4200-93E1-D5CCBD9EC157}" destId="{7CCF10B8-B1DB-459E-AF24-6D92B349EF06}" srcOrd="0" destOrd="0" presId="urn:microsoft.com/office/officeart/2005/8/layout/vList2"/>
    <dgm:cxn modelId="{BC368679-84FD-42D3-A413-746D648D8C13}" type="presOf" srcId="{DE802E1C-97FE-41CF-8E0B-1F7D31BD0D33}" destId="{173FC9D5-2266-4605-97AF-C6CA64341813}" srcOrd="0" destOrd="0" presId="urn:microsoft.com/office/officeart/2005/8/layout/vList2"/>
    <dgm:cxn modelId="{0FBE267E-EB0D-41D7-ABBB-C05ED2612A65}" srcId="{DE802E1C-97FE-41CF-8E0B-1F7D31BD0D33}" destId="{F7469FFB-524E-474A-B1C7-1AF723AD3B28}" srcOrd="0" destOrd="0" parTransId="{BFA9E4CD-86E1-4D5D-A739-1293EB0C5638}" sibTransId="{AC0421FE-09A4-4D2C-9F4A-1AE006E6F44D}"/>
    <dgm:cxn modelId="{37E4EE8C-63B7-4F1F-BFD1-7CEA94C6E67B}" srcId="{38839DEB-C4A7-487E-B665-4E8843986860}" destId="{67A21461-88A0-435C-886D-F80936576959}" srcOrd="0" destOrd="0" parTransId="{5943DC46-1102-4005-A67B-5A1CC1CFD2DE}" sibTransId="{46A675FD-4E8C-417D-9CB3-494B847B32B3}"/>
    <dgm:cxn modelId="{BDD15497-BE04-414D-BCAA-7388171E96BD}" type="presOf" srcId="{F7469FFB-524E-474A-B1C7-1AF723AD3B28}" destId="{7600BBB5-7767-4BBB-B0D7-9BB15780D709}" srcOrd="0" destOrd="0" presId="urn:microsoft.com/office/officeart/2005/8/layout/vList2"/>
    <dgm:cxn modelId="{FA0E2FDF-29B1-48DE-A775-39F38E177AE7}" type="presOf" srcId="{38839DEB-C4A7-487E-B665-4E8843986860}" destId="{8DEB8EE9-7D99-4EAA-BAC9-F31E319B7214}" srcOrd="0" destOrd="0" presId="urn:microsoft.com/office/officeart/2005/8/layout/vList2"/>
    <dgm:cxn modelId="{72D145FA-5EA5-4FA7-919C-DAF2FA130CED}" type="presParOf" srcId="{7CCF10B8-B1DB-459E-AF24-6D92B349EF06}" destId="{8DEB8EE9-7D99-4EAA-BAC9-F31E319B7214}" srcOrd="0" destOrd="0" presId="urn:microsoft.com/office/officeart/2005/8/layout/vList2"/>
    <dgm:cxn modelId="{AC6779C9-AAA2-4868-B47F-3A7CCD13FC03}" type="presParOf" srcId="{7CCF10B8-B1DB-459E-AF24-6D92B349EF06}" destId="{C43BE35C-0E78-4C22-8F8F-5EF2FCE40DFD}" srcOrd="1" destOrd="0" presId="urn:microsoft.com/office/officeart/2005/8/layout/vList2"/>
    <dgm:cxn modelId="{93CC1214-F228-41A8-8AEE-8980FF404F36}" type="presParOf" srcId="{7CCF10B8-B1DB-459E-AF24-6D92B349EF06}" destId="{173FC9D5-2266-4605-97AF-C6CA64341813}" srcOrd="2" destOrd="0" presId="urn:microsoft.com/office/officeart/2005/8/layout/vList2"/>
    <dgm:cxn modelId="{7B117E7F-0E7F-4787-A524-3606DA00A150}" type="presParOf" srcId="{7CCF10B8-B1DB-459E-AF24-6D92B349EF06}" destId="{7600BBB5-7767-4BBB-B0D7-9BB15780D70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57987-85AB-4200-93E1-D5CCBD9EC15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8839DEB-C4A7-487E-B665-4E8843986860}">
      <dgm:prSet phldrT="[Text]" custT="1"/>
      <dgm:spPr>
        <a:solidFill>
          <a:srgbClr val="00B050"/>
        </a:solidFill>
      </dgm:spPr>
      <dgm:t>
        <a:bodyPr anchor="ctr"/>
        <a:lstStyle/>
        <a:p>
          <a:pPr algn="l">
            <a:lnSpc>
              <a:spcPct val="100000"/>
            </a:lnSpc>
          </a:pPr>
          <a:r>
            <a:rPr lang="en-IN" sz="1800" dirty="0">
              <a:latin typeface="Cambria" panose="02040503050406030204" pitchFamily="18" charset="0"/>
              <a:ea typeface="Cambria" panose="02040503050406030204" pitchFamily="18" charset="0"/>
            </a:rPr>
            <a:t>Neural Tissue Engineering</a:t>
          </a:r>
        </a:p>
      </dgm:t>
    </dgm:pt>
    <dgm:pt modelId="{F6A2BAB9-D6F9-43A5-9D34-BD2FFDC4CA95}" type="parTrans" cxnId="{E4184815-C1D1-40A4-A299-D4D3535B7B52}">
      <dgm:prSet/>
      <dgm:spPr/>
      <dgm:t>
        <a:bodyPr/>
        <a:lstStyle/>
        <a:p>
          <a:endParaRPr lang="en-IN"/>
        </a:p>
      </dgm:t>
    </dgm:pt>
    <dgm:pt modelId="{0701C7F2-A3ED-4EFB-A973-73666DF25144}" type="sibTrans" cxnId="{E4184815-C1D1-40A4-A299-D4D3535B7B52}">
      <dgm:prSet/>
      <dgm:spPr/>
      <dgm:t>
        <a:bodyPr/>
        <a:lstStyle/>
        <a:p>
          <a:endParaRPr lang="en-IN"/>
        </a:p>
      </dgm:t>
    </dgm:pt>
    <dgm:pt modelId="{F7469FFB-524E-474A-B1C7-1AF723AD3B28}">
      <dgm:prSet phldrT="[Text]" custT="1"/>
      <dgm:spPr/>
      <dgm:t>
        <a:bodyPr anchor="ctr"/>
        <a:lstStyle/>
        <a:p>
          <a:pPr algn="l">
            <a:lnSpc>
              <a:spcPct val="100000"/>
            </a:lnSpc>
          </a:pPr>
          <a:r>
            <a:rPr lang="en-IN" sz="1400" dirty="0">
              <a:latin typeface="Cambria" panose="02040503050406030204" pitchFamily="18" charset="0"/>
              <a:ea typeface="Cambria" panose="02040503050406030204" pitchFamily="18" charset="0"/>
            </a:rPr>
            <a:t>Find the best source of materials and strategies for better emulation</a:t>
          </a:r>
        </a:p>
      </dgm:t>
    </dgm:pt>
    <dgm:pt modelId="{BFA9E4CD-86E1-4D5D-A739-1293EB0C5638}" type="parTrans" cxnId="{0FBE267E-EB0D-41D7-ABBB-C05ED2612A65}">
      <dgm:prSet/>
      <dgm:spPr/>
      <dgm:t>
        <a:bodyPr/>
        <a:lstStyle/>
        <a:p>
          <a:endParaRPr lang="en-IN"/>
        </a:p>
      </dgm:t>
    </dgm:pt>
    <dgm:pt modelId="{AC0421FE-09A4-4D2C-9F4A-1AE006E6F44D}" type="sibTrans" cxnId="{0FBE267E-EB0D-41D7-ABBB-C05ED2612A65}">
      <dgm:prSet/>
      <dgm:spPr/>
      <dgm:t>
        <a:bodyPr/>
        <a:lstStyle/>
        <a:p>
          <a:endParaRPr lang="en-IN"/>
        </a:p>
      </dgm:t>
    </dgm:pt>
    <dgm:pt modelId="{67A21461-88A0-435C-886D-F80936576959}">
      <dgm:prSet phldrT="[Text]" custT="1"/>
      <dgm:spPr/>
      <dgm:t>
        <a:bodyPr anchor="ctr"/>
        <a:lstStyle/>
        <a:p>
          <a:pPr algn="l">
            <a:lnSpc>
              <a:spcPct val="100000"/>
            </a:lnSpc>
          </a:pPr>
          <a:r>
            <a:rPr lang="en-IN" sz="1400" dirty="0">
              <a:latin typeface="Cambria" panose="02040503050406030204" pitchFamily="18" charset="0"/>
              <a:ea typeface="Cambria" panose="02040503050406030204" pitchFamily="18" charset="0"/>
            </a:rPr>
            <a:t>Lesser regenerative ability of the brain; cannot self-heal easily.</a:t>
          </a:r>
        </a:p>
      </dgm:t>
    </dgm:pt>
    <dgm:pt modelId="{46A675FD-4E8C-417D-9CB3-494B847B32B3}" type="sibTrans" cxnId="{37E4EE8C-63B7-4F1F-BFD1-7CEA94C6E67B}">
      <dgm:prSet/>
      <dgm:spPr/>
      <dgm:t>
        <a:bodyPr/>
        <a:lstStyle/>
        <a:p>
          <a:endParaRPr lang="en-IN"/>
        </a:p>
      </dgm:t>
    </dgm:pt>
    <dgm:pt modelId="{5943DC46-1102-4005-A67B-5A1CC1CFD2DE}" type="parTrans" cxnId="{37E4EE8C-63B7-4F1F-BFD1-7CEA94C6E67B}">
      <dgm:prSet/>
      <dgm:spPr/>
      <dgm:t>
        <a:bodyPr/>
        <a:lstStyle/>
        <a:p>
          <a:endParaRPr lang="en-IN"/>
        </a:p>
      </dgm:t>
    </dgm:pt>
    <dgm:pt modelId="{DE802E1C-97FE-41CF-8E0B-1F7D31BD0D33}">
      <dgm:prSet phldrT="[Text]" custT="1"/>
      <dgm:spPr>
        <a:solidFill>
          <a:srgbClr val="00C85A"/>
        </a:solidFill>
      </dgm:spPr>
      <dgm:t>
        <a:bodyPr anchor="ctr"/>
        <a:lstStyle/>
        <a:p>
          <a:pPr algn="l">
            <a:lnSpc>
              <a:spcPct val="100000"/>
            </a:lnSpc>
          </a:pPr>
          <a:r>
            <a:rPr lang="en-IN" sz="1800" dirty="0">
              <a:latin typeface="Cambria" panose="02040503050406030204" pitchFamily="18" charset="0"/>
              <a:ea typeface="Cambria" panose="02040503050406030204" pitchFamily="18" charset="0"/>
            </a:rPr>
            <a:t>Materials &amp; Strategies</a:t>
          </a:r>
        </a:p>
      </dgm:t>
    </dgm:pt>
    <dgm:pt modelId="{CA00311A-1DAF-4DC2-A4AE-263086E34998}" type="sibTrans" cxnId="{F5B50E0E-0BBA-46EC-837B-F0E995E123D8}">
      <dgm:prSet/>
      <dgm:spPr/>
      <dgm:t>
        <a:bodyPr/>
        <a:lstStyle/>
        <a:p>
          <a:endParaRPr lang="en-IN"/>
        </a:p>
      </dgm:t>
    </dgm:pt>
    <dgm:pt modelId="{C1FD2658-E10B-4D57-ABD1-0D8E6AF24A82}" type="parTrans" cxnId="{F5B50E0E-0BBA-46EC-837B-F0E995E123D8}">
      <dgm:prSet/>
      <dgm:spPr/>
      <dgm:t>
        <a:bodyPr/>
        <a:lstStyle/>
        <a:p>
          <a:endParaRPr lang="en-IN"/>
        </a:p>
      </dgm:t>
    </dgm:pt>
    <dgm:pt modelId="{7CCF10B8-B1DB-459E-AF24-6D92B349EF06}" type="pres">
      <dgm:prSet presAssocID="{A5657987-85AB-4200-93E1-D5CCBD9EC157}" presName="linear" presStyleCnt="0">
        <dgm:presLayoutVars>
          <dgm:animLvl val="lvl"/>
          <dgm:resizeHandles val="exact"/>
        </dgm:presLayoutVars>
      </dgm:prSet>
      <dgm:spPr/>
    </dgm:pt>
    <dgm:pt modelId="{8DEB8EE9-7D99-4EAA-BAC9-F31E319B7214}" type="pres">
      <dgm:prSet presAssocID="{38839DEB-C4A7-487E-B665-4E88439868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3BE35C-0E78-4C22-8F8F-5EF2FCE40DFD}" type="pres">
      <dgm:prSet presAssocID="{38839DEB-C4A7-487E-B665-4E8843986860}" presName="childText" presStyleLbl="revTx" presStyleIdx="0" presStyleCnt="2">
        <dgm:presLayoutVars>
          <dgm:bulletEnabled val="1"/>
        </dgm:presLayoutVars>
      </dgm:prSet>
      <dgm:spPr/>
    </dgm:pt>
    <dgm:pt modelId="{173FC9D5-2266-4605-97AF-C6CA64341813}" type="pres">
      <dgm:prSet presAssocID="{DE802E1C-97FE-41CF-8E0B-1F7D31BD0D33}" presName="parentText" presStyleLbl="node1" presStyleIdx="1" presStyleCnt="2" custLinFactNeighborY="-758">
        <dgm:presLayoutVars>
          <dgm:chMax val="0"/>
          <dgm:bulletEnabled val="1"/>
        </dgm:presLayoutVars>
      </dgm:prSet>
      <dgm:spPr/>
    </dgm:pt>
    <dgm:pt modelId="{7600BBB5-7767-4BBB-B0D7-9BB15780D709}" type="pres">
      <dgm:prSet presAssocID="{DE802E1C-97FE-41CF-8E0B-1F7D31BD0D3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5B50E0E-0BBA-46EC-837B-F0E995E123D8}" srcId="{A5657987-85AB-4200-93E1-D5CCBD9EC157}" destId="{DE802E1C-97FE-41CF-8E0B-1F7D31BD0D33}" srcOrd="1" destOrd="0" parTransId="{C1FD2658-E10B-4D57-ABD1-0D8E6AF24A82}" sibTransId="{CA00311A-1DAF-4DC2-A4AE-263086E34998}"/>
    <dgm:cxn modelId="{E4184815-C1D1-40A4-A299-D4D3535B7B52}" srcId="{A5657987-85AB-4200-93E1-D5CCBD9EC157}" destId="{38839DEB-C4A7-487E-B665-4E8843986860}" srcOrd="0" destOrd="0" parTransId="{F6A2BAB9-D6F9-43A5-9D34-BD2FFDC4CA95}" sibTransId="{0701C7F2-A3ED-4EFB-A973-73666DF25144}"/>
    <dgm:cxn modelId="{5579386B-6EBE-40F6-8B33-461ADDB7DBDF}" type="presOf" srcId="{67A21461-88A0-435C-886D-F80936576959}" destId="{C43BE35C-0E78-4C22-8F8F-5EF2FCE40DFD}" srcOrd="0" destOrd="0" presId="urn:microsoft.com/office/officeart/2005/8/layout/vList2"/>
    <dgm:cxn modelId="{70EC9C6F-CED0-4D05-9C5C-FF862D137C7D}" type="presOf" srcId="{A5657987-85AB-4200-93E1-D5CCBD9EC157}" destId="{7CCF10B8-B1DB-459E-AF24-6D92B349EF06}" srcOrd="0" destOrd="0" presId="urn:microsoft.com/office/officeart/2005/8/layout/vList2"/>
    <dgm:cxn modelId="{BC368679-84FD-42D3-A413-746D648D8C13}" type="presOf" srcId="{DE802E1C-97FE-41CF-8E0B-1F7D31BD0D33}" destId="{173FC9D5-2266-4605-97AF-C6CA64341813}" srcOrd="0" destOrd="0" presId="urn:microsoft.com/office/officeart/2005/8/layout/vList2"/>
    <dgm:cxn modelId="{0FBE267E-EB0D-41D7-ABBB-C05ED2612A65}" srcId="{DE802E1C-97FE-41CF-8E0B-1F7D31BD0D33}" destId="{F7469FFB-524E-474A-B1C7-1AF723AD3B28}" srcOrd="0" destOrd="0" parTransId="{BFA9E4CD-86E1-4D5D-A739-1293EB0C5638}" sibTransId="{AC0421FE-09A4-4D2C-9F4A-1AE006E6F44D}"/>
    <dgm:cxn modelId="{37E4EE8C-63B7-4F1F-BFD1-7CEA94C6E67B}" srcId="{38839DEB-C4A7-487E-B665-4E8843986860}" destId="{67A21461-88A0-435C-886D-F80936576959}" srcOrd="0" destOrd="0" parTransId="{5943DC46-1102-4005-A67B-5A1CC1CFD2DE}" sibTransId="{46A675FD-4E8C-417D-9CB3-494B847B32B3}"/>
    <dgm:cxn modelId="{BDD15497-BE04-414D-BCAA-7388171E96BD}" type="presOf" srcId="{F7469FFB-524E-474A-B1C7-1AF723AD3B28}" destId="{7600BBB5-7767-4BBB-B0D7-9BB15780D709}" srcOrd="0" destOrd="0" presId="urn:microsoft.com/office/officeart/2005/8/layout/vList2"/>
    <dgm:cxn modelId="{FA0E2FDF-29B1-48DE-A775-39F38E177AE7}" type="presOf" srcId="{38839DEB-C4A7-487E-B665-4E8843986860}" destId="{8DEB8EE9-7D99-4EAA-BAC9-F31E319B7214}" srcOrd="0" destOrd="0" presId="urn:microsoft.com/office/officeart/2005/8/layout/vList2"/>
    <dgm:cxn modelId="{72D145FA-5EA5-4FA7-919C-DAF2FA130CED}" type="presParOf" srcId="{7CCF10B8-B1DB-459E-AF24-6D92B349EF06}" destId="{8DEB8EE9-7D99-4EAA-BAC9-F31E319B7214}" srcOrd="0" destOrd="0" presId="urn:microsoft.com/office/officeart/2005/8/layout/vList2"/>
    <dgm:cxn modelId="{AC6779C9-AAA2-4868-B47F-3A7CCD13FC03}" type="presParOf" srcId="{7CCF10B8-B1DB-459E-AF24-6D92B349EF06}" destId="{C43BE35C-0E78-4C22-8F8F-5EF2FCE40DFD}" srcOrd="1" destOrd="0" presId="urn:microsoft.com/office/officeart/2005/8/layout/vList2"/>
    <dgm:cxn modelId="{93CC1214-F228-41A8-8AEE-8980FF404F36}" type="presParOf" srcId="{7CCF10B8-B1DB-459E-AF24-6D92B349EF06}" destId="{173FC9D5-2266-4605-97AF-C6CA64341813}" srcOrd="2" destOrd="0" presId="urn:microsoft.com/office/officeart/2005/8/layout/vList2"/>
    <dgm:cxn modelId="{7B117E7F-0E7F-4787-A524-3606DA00A150}" type="presParOf" srcId="{7CCF10B8-B1DB-459E-AF24-6D92B349EF06}" destId="{7600BBB5-7767-4BBB-B0D7-9BB15780D70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874782-F0EE-4605-9086-52A8FAF5EF67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20707215-DACC-47BD-AFA1-1F616A684C33}">
      <dgm:prSet phldrT="[Text]" custT="1"/>
      <dgm:spPr/>
      <dgm:t>
        <a:bodyPr/>
        <a:lstStyle/>
        <a:p>
          <a:r>
            <a:rPr lang="en-IN" sz="2400" dirty="0">
              <a:latin typeface="Cambria" panose="02040503050406030204" pitchFamily="18" charset="0"/>
              <a:ea typeface="Cambria" panose="02040503050406030204" pitchFamily="18" charset="0"/>
            </a:rPr>
            <a:t>Challenges</a:t>
          </a:r>
        </a:p>
      </dgm:t>
    </dgm:pt>
    <dgm:pt modelId="{423250A0-9618-44F3-A73F-246A537394FC}" type="parTrans" cxnId="{236FD892-3ED1-4744-A075-812756245219}">
      <dgm:prSet/>
      <dgm:spPr/>
      <dgm:t>
        <a:bodyPr/>
        <a:lstStyle/>
        <a:p>
          <a:endParaRPr lang="en-IN"/>
        </a:p>
      </dgm:t>
    </dgm:pt>
    <dgm:pt modelId="{2A22DBC4-5BF3-4964-8EFF-D352C25A248D}" type="sibTrans" cxnId="{236FD892-3ED1-4744-A075-812756245219}">
      <dgm:prSet/>
      <dgm:spPr/>
      <dgm:t>
        <a:bodyPr/>
        <a:lstStyle/>
        <a:p>
          <a:endParaRPr lang="en-IN"/>
        </a:p>
      </dgm:t>
    </dgm:pt>
    <dgm:pt modelId="{ADCACB4B-71E6-4A87-BF1E-ECF85D01E5A3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Inflammation at site of injury</a:t>
          </a:r>
        </a:p>
      </dgm:t>
    </dgm:pt>
    <dgm:pt modelId="{B11AB3CF-2147-492A-BD8B-4AAF697D97F4}" type="parTrans" cxnId="{DEB7361D-C54A-4D40-A76C-9E139D14BB91}">
      <dgm:prSet/>
      <dgm:spPr/>
      <dgm:t>
        <a:bodyPr/>
        <a:lstStyle/>
        <a:p>
          <a:endParaRPr lang="en-IN"/>
        </a:p>
      </dgm:t>
    </dgm:pt>
    <dgm:pt modelId="{966F820B-5520-43BA-9E15-D17383F06C3A}" type="sibTrans" cxnId="{DEB7361D-C54A-4D40-A76C-9E139D14BB91}">
      <dgm:prSet/>
      <dgm:spPr/>
      <dgm:t>
        <a:bodyPr/>
        <a:lstStyle/>
        <a:p>
          <a:endParaRPr lang="en-IN"/>
        </a:p>
      </dgm:t>
    </dgm:pt>
    <dgm:pt modelId="{B46A4279-9C66-4352-AD0A-83137B97B845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</a:rPr>
            <a:t>Allodynia - (</a:t>
          </a:r>
          <a:r>
            <a: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increased pain to a stimulus that is otherwise noxious)</a:t>
          </a:r>
          <a:endParaRPr lang="en-IN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4FEE08A-2B05-4A0A-871D-683C18218334}" type="parTrans" cxnId="{9F2EB7A1-D5C8-406E-8175-573B7F3EB390}">
      <dgm:prSet/>
      <dgm:spPr/>
      <dgm:t>
        <a:bodyPr/>
        <a:lstStyle/>
        <a:p>
          <a:endParaRPr lang="en-IN"/>
        </a:p>
      </dgm:t>
    </dgm:pt>
    <dgm:pt modelId="{E65A398F-B580-41A8-8B83-6018E6F7DD62}" type="sibTrans" cxnId="{9F2EB7A1-D5C8-406E-8175-573B7F3EB390}">
      <dgm:prSet/>
      <dgm:spPr/>
      <dgm:t>
        <a:bodyPr/>
        <a:lstStyle/>
        <a:p>
          <a:endParaRPr lang="en-IN"/>
        </a:p>
      </dgm:t>
    </dgm:pt>
    <dgm:pt modelId="{7941247A-82DA-4434-8259-D555CC1EE54E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The transplanted tissue/scaffold should adjust well at the site of injury.</a:t>
          </a:r>
          <a:endParaRPr lang="en-IN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C459FCD-BE8B-4F67-A333-D96E21725BA6}" type="parTrans" cxnId="{90E6C4EA-3450-4E7F-8435-2EA7AB740D21}">
      <dgm:prSet/>
      <dgm:spPr/>
      <dgm:t>
        <a:bodyPr/>
        <a:lstStyle/>
        <a:p>
          <a:endParaRPr lang="en-IN"/>
        </a:p>
      </dgm:t>
    </dgm:pt>
    <dgm:pt modelId="{E04DCFF8-CD9F-4501-A0FD-CA0EB2EAB3BE}" type="sibTrans" cxnId="{90E6C4EA-3450-4E7F-8435-2EA7AB740D21}">
      <dgm:prSet/>
      <dgm:spPr/>
      <dgm:t>
        <a:bodyPr/>
        <a:lstStyle/>
        <a:p>
          <a:endParaRPr lang="en-IN"/>
        </a:p>
      </dgm:t>
    </dgm:pt>
    <dgm:pt modelId="{0A176D40-992B-4CFE-A03D-CEB933788F5B}">
      <dgm:prSet phldrT="[Text]" custT="1"/>
      <dgm:spPr/>
      <dgm:t>
        <a:bodyPr/>
        <a:lstStyle/>
        <a:p>
          <a:r>
            <a: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Glial scars affects axo</a:t>
          </a:r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nal regeneration </a:t>
          </a:r>
          <a:endParaRPr lang="en-IN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FA2ED1E-47D8-4188-AB55-B68ECAAD2304}" type="parTrans" cxnId="{37EA2931-F6D0-4E57-B4B2-0C8D179B9D73}">
      <dgm:prSet/>
      <dgm:spPr/>
      <dgm:t>
        <a:bodyPr/>
        <a:lstStyle/>
        <a:p>
          <a:endParaRPr lang="en-IN"/>
        </a:p>
      </dgm:t>
    </dgm:pt>
    <dgm:pt modelId="{A248E0D0-D2E2-41DC-8059-A2156BC6B5C3}" type="sibTrans" cxnId="{37EA2931-F6D0-4E57-B4B2-0C8D179B9D73}">
      <dgm:prSet/>
      <dgm:spPr/>
      <dgm:t>
        <a:bodyPr/>
        <a:lstStyle/>
        <a:p>
          <a:endParaRPr lang="en-IN"/>
        </a:p>
      </dgm:t>
    </dgm:pt>
    <dgm:pt modelId="{9E0DCE35-7F9B-4C61-9591-A1D0A49C14D3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Avoid secondary cell death, loss of cells during injection</a:t>
          </a:r>
          <a:endParaRPr lang="en-IN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F34096-B548-429E-BCC9-DEB5FE7824EC}" type="parTrans" cxnId="{D09FAAC1-1E06-4FE5-8894-58C440F723D8}">
      <dgm:prSet/>
      <dgm:spPr/>
      <dgm:t>
        <a:bodyPr/>
        <a:lstStyle/>
        <a:p>
          <a:endParaRPr lang="en-IN"/>
        </a:p>
      </dgm:t>
    </dgm:pt>
    <dgm:pt modelId="{3CB34E8A-4BD8-4761-B555-F22682AEA613}" type="sibTrans" cxnId="{D09FAAC1-1E06-4FE5-8894-58C440F723D8}">
      <dgm:prSet/>
      <dgm:spPr/>
      <dgm:t>
        <a:bodyPr/>
        <a:lstStyle/>
        <a:p>
          <a:endParaRPr lang="en-IN"/>
        </a:p>
      </dgm:t>
    </dgm:pt>
    <dgm:pt modelId="{C8725CFE-0EC7-4DAB-AE3B-2744340FFEB7}" type="pres">
      <dgm:prSet presAssocID="{3D874782-F0EE-4605-9086-52A8FAF5EF6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54A08F-3F7E-42F0-AC87-54593E3D89B5}" type="pres">
      <dgm:prSet presAssocID="{20707215-DACC-47BD-AFA1-1F616A684C33}" presName="root1" presStyleCnt="0"/>
      <dgm:spPr/>
    </dgm:pt>
    <dgm:pt modelId="{0A06A27E-9318-4B91-B388-4EA158465388}" type="pres">
      <dgm:prSet presAssocID="{20707215-DACC-47BD-AFA1-1F616A684C33}" presName="LevelOneTextNode" presStyleLbl="node0" presStyleIdx="0" presStyleCnt="1">
        <dgm:presLayoutVars>
          <dgm:chPref val="3"/>
        </dgm:presLayoutVars>
      </dgm:prSet>
      <dgm:spPr/>
    </dgm:pt>
    <dgm:pt modelId="{18B88B18-4347-422D-B3B3-D6A0110A99F5}" type="pres">
      <dgm:prSet presAssocID="{20707215-DACC-47BD-AFA1-1F616A684C33}" presName="level2hierChild" presStyleCnt="0"/>
      <dgm:spPr/>
    </dgm:pt>
    <dgm:pt modelId="{A4B93136-AD3E-490D-8153-3A84B1CFD5E2}" type="pres">
      <dgm:prSet presAssocID="{B11AB3CF-2147-492A-BD8B-4AAF697D97F4}" presName="conn2-1" presStyleLbl="parChTrans1D2" presStyleIdx="0" presStyleCnt="5"/>
      <dgm:spPr/>
    </dgm:pt>
    <dgm:pt modelId="{DF1A0B13-EFBB-4668-8223-B2929AD2AFE8}" type="pres">
      <dgm:prSet presAssocID="{B11AB3CF-2147-492A-BD8B-4AAF697D97F4}" presName="connTx" presStyleLbl="parChTrans1D2" presStyleIdx="0" presStyleCnt="5"/>
      <dgm:spPr/>
    </dgm:pt>
    <dgm:pt modelId="{80188681-538F-4A63-A3A4-5E5B560539CF}" type="pres">
      <dgm:prSet presAssocID="{ADCACB4B-71E6-4A87-BF1E-ECF85D01E5A3}" presName="root2" presStyleCnt="0"/>
      <dgm:spPr/>
    </dgm:pt>
    <dgm:pt modelId="{F3F1DBC0-F260-4AE8-895A-E3CE86FB72C6}" type="pres">
      <dgm:prSet presAssocID="{ADCACB4B-71E6-4A87-BF1E-ECF85D01E5A3}" presName="LevelTwoTextNode" presStyleLbl="node2" presStyleIdx="0" presStyleCnt="5" custScaleX="167896">
        <dgm:presLayoutVars>
          <dgm:chPref val="3"/>
        </dgm:presLayoutVars>
      </dgm:prSet>
      <dgm:spPr/>
    </dgm:pt>
    <dgm:pt modelId="{548D2476-9C23-4416-B7D5-E7EA8A9793B2}" type="pres">
      <dgm:prSet presAssocID="{ADCACB4B-71E6-4A87-BF1E-ECF85D01E5A3}" presName="level3hierChild" presStyleCnt="0"/>
      <dgm:spPr/>
    </dgm:pt>
    <dgm:pt modelId="{1B28166D-95F8-4373-BD06-2C3A4DF9556C}" type="pres">
      <dgm:prSet presAssocID="{04FEE08A-2B05-4A0A-871D-683C18218334}" presName="conn2-1" presStyleLbl="parChTrans1D2" presStyleIdx="1" presStyleCnt="5"/>
      <dgm:spPr/>
    </dgm:pt>
    <dgm:pt modelId="{1FFB2153-4735-4CB8-B900-DB607BD01452}" type="pres">
      <dgm:prSet presAssocID="{04FEE08A-2B05-4A0A-871D-683C18218334}" presName="connTx" presStyleLbl="parChTrans1D2" presStyleIdx="1" presStyleCnt="5"/>
      <dgm:spPr/>
    </dgm:pt>
    <dgm:pt modelId="{4193C8B4-2A60-4C94-92C7-6526FDA2D2AE}" type="pres">
      <dgm:prSet presAssocID="{B46A4279-9C66-4352-AD0A-83137B97B845}" presName="root2" presStyleCnt="0"/>
      <dgm:spPr/>
    </dgm:pt>
    <dgm:pt modelId="{A2591C20-87B8-4D43-A15E-F11E8DB17814}" type="pres">
      <dgm:prSet presAssocID="{B46A4279-9C66-4352-AD0A-83137B97B845}" presName="LevelTwoTextNode" presStyleLbl="node2" presStyleIdx="1" presStyleCnt="5" custScaleX="166728">
        <dgm:presLayoutVars>
          <dgm:chPref val="3"/>
        </dgm:presLayoutVars>
      </dgm:prSet>
      <dgm:spPr/>
    </dgm:pt>
    <dgm:pt modelId="{178AC1E3-ECD6-4DEE-9D48-ADEFC4883920}" type="pres">
      <dgm:prSet presAssocID="{B46A4279-9C66-4352-AD0A-83137B97B845}" presName="level3hierChild" presStyleCnt="0"/>
      <dgm:spPr/>
    </dgm:pt>
    <dgm:pt modelId="{04B3C81A-34B1-4B1F-A4C2-BCD1AB694661}" type="pres">
      <dgm:prSet presAssocID="{BC459FCD-BE8B-4F67-A333-D96E21725BA6}" presName="conn2-1" presStyleLbl="parChTrans1D2" presStyleIdx="2" presStyleCnt="5"/>
      <dgm:spPr/>
    </dgm:pt>
    <dgm:pt modelId="{267395B6-A7BB-4545-82AB-064A4BD869B7}" type="pres">
      <dgm:prSet presAssocID="{BC459FCD-BE8B-4F67-A333-D96E21725BA6}" presName="connTx" presStyleLbl="parChTrans1D2" presStyleIdx="2" presStyleCnt="5"/>
      <dgm:spPr/>
    </dgm:pt>
    <dgm:pt modelId="{A0B992B0-A2AD-47F7-8112-026484AAD8FC}" type="pres">
      <dgm:prSet presAssocID="{7941247A-82DA-4434-8259-D555CC1EE54E}" presName="root2" presStyleCnt="0"/>
      <dgm:spPr/>
    </dgm:pt>
    <dgm:pt modelId="{B295B1AA-7C53-47C6-BB00-72D2075A41EE}" type="pres">
      <dgm:prSet presAssocID="{7941247A-82DA-4434-8259-D555CC1EE54E}" presName="LevelTwoTextNode" presStyleLbl="node2" presStyleIdx="2" presStyleCnt="5" custScaleX="166829">
        <dgm:presLayoutVars>
          <dgm:chPref val="3"/>
        </dgm:presLayoutVars>
      </dgm:prSet>
      <dgm:spPr/>
    </dgm:pt>
    <dgm:pt modelId="{F99012AC-283E-458E-B9EE-3866C1EFF33C}" type="pres">
      <dgm:prSet presAssocID="{7941247A-82DA-4434-8259-D555CC1EE54E}" presName="level3hierChild" presStyleCnt="0"/>
      <dgm:spPr/>
    </dgm:pt>
    <dgm:pt modelId="{0B823DD0-3A77-4279-ABD7-DC50E441FE61}" type="pres">
      <dgm:prSet presAssocID="{BFA2ED1E-47D8-4188-AB55-B68ECAAD2304}" presName="conn2-1" presStyleLbl="parChTrans1D2" presStyleIdx="3" presStyleCnt="5"/>
      <dgm:spPr/>
    </dgm:pt>
    <dgm:pt modelId="{CD85C8FC-F599-4526-A63A-2C3CB5AFF521}" type="pres">
      <dgm:prSet presAssocID="{BFA2ED1E-47D8-4188-AB55-B68ECAAD2304}" presName="connTx" presStyleLbl="parChTrans1D2" presStyleIdx="3" presStyleCnt="5"/>
      <dgm:spPr/>
    </dgm:pt>
    <dgm:pt modelId="{65DA45D9-7F8D-43B8-B224-A9808C5F1230}" type="pres">
      <dgm:prSet presAssocID="{0A176D40-992B-4CFE-A03D-CEB933788F5B}" presName="root2" presStyleCnt="0"/>
      <dgm:spPr/>
    </dgm:pt>
    <dgm:pt modelId="{41AC22C5-23AA-4A07-863C-3674807B514E}" type="pres">
      <dgm:prSet presAssocID="{0A176D40-992B-4CFE-A03D-CEB933788F5B}" presName="LevelTwoTextNode" presStyleLbl="node2" presStyleIdx="3" presStyleCnt="5" custScaleX="167896">
        <dgm:presLayoutVars>
          <dgm:chPref val="3"/>
        </dgm:presLayoutVars>
      </dgm:prSet>
      <dgm:spPr/>
    </dgm:pt>
    <dgm:pt modelId="{C2A260A1-97DD-4769-BCA6-B0ABC9D63093}" type="pres">
      <dgm:prSet presAssocID="{0A176D40-992B-4CFE-A03D-CEB933788F5B}" presName="level3hierChild" presStyleCnt="0"/>
      <dgm:spPr/>
    </dgm:pt>
    <dgm:pt modelId="{8BD63E99-9715-40B9-90D8-D4771C6E0388}" type="pres">
      <dgm:prSet presAssocID="{70F34096-B548-429E-BCC9-DEB5FE7824EC}" presName="conn2-1" presStyleLbl="parChTrans1D2" presStyleIdx="4" presStyleCnt="5"/>
      <dgm:spPr/>
    </dgm:pt>
    <dgm:pt modelId="{882453AB-7B18-4FFB-8ADD-26126A2DD818}" type="pres">
      <dgm:prSet presAssocID="{70F34096-B548-429E-BCC9-DEB5FE7824EC}" presName="connTx" presStyleLbl="parChTrans1D2" presStyleIdx="4" presStyleCnt="5"/>
      <dgm:spPr/>
    </dgm:pt>
    <dgm:pt modelId="{9D333A9B-5E52-48A0-A863-87D3413F2F6D}" type="pres">
      <dgm:prSet presAssocID="{9E0DCE35-7F9B-4C61-9591-A1D0A49C14D3}" presName="root2" presStyleCnt="0"/>
      <dgm:spPr/>
    </dgm:pt>
    <dgm:pt modelId="{84232DF1-828D-41F5-8A13-6FC5F4299C55}" type="pres">
      <dgm:prSet presAssocID="{9E0DCE35-7F9B-4C61-9591-A1D0A49C14D3}" presName="LevelTwoTextNode" presStyleLbl="node2" presStyleIdx="4" presStyleCnt="5" custScaleX="167896">
        <dgm:presLayoutVars>
          <dgm:chPref val="3"/>
        </dgm:presLayoutVars>
      </dgm:prSet>
      <dgm:spPr/>
    </dgm:pt>
    <dgm:pt modelId="{05C3F73E-2FC0-4ACF-BA0F-6F9821B8B911}" type="pres">
      <dgm:prSet presAssocID="{9E0DCE35-7F9B-4C61-9591-A1D0A49C14D3}" presName="level3hierChild" presStyleCnt="0"/>
      <dgm:spPr/>
    </dgm:pt>
  </dgm:ptLst>
  <dgm:cxnLst>
    <dgm:cxn modelId="{DEB7361D-C54A-4D40-A76C-9E139D14BB91}" srcId="{20707215-DACC-47BD-AFA1-1F616A684C33}" destId="{ADCACB4B-71E6-4A87-BF1E-ECF85D01E5A3}" srcOrd="0" destOrd="0" parTransId="{B11AB3CF-2147-492A-BD8B-4AAF697D97F4}" sibTransId="{966F820B-5520-43BA-9E15-D17383F06C3A}"/>
    <dgm:cxn modelId="{A1A4F228-C227-45B9-A4AA-6C80200B593D}" type="presOf" srcId="{70F34096-B548-429E-BCC9-DEB5FE7824EC}" destId="{882453AB-7B18-4FFB-8ADD-26126A2DD818}" srcOrd="1" destOrd="0" presId="urn:microsoft.com/office/officeart/2008/layout/HorizontalMultiLevelHierarchy"/>
    <dgm:cxn modelId="{37EA2931-F6D0-4E57-B4B2-0C8D179B9D73}" srcId="{20707215-DACC-47BD-AFA1-1F616A684C33}" destId="{0A176D40-992B-4CFE-A03D-CEB933788F5B}" srcOrd="3" destOrd="0" parTransId="{BFA2ED1E-47D8-4188-AB55-B68ECAAD2304}" sibTransId="{A248E0D0-D2E2-41DC-8059-A2156BC6B5C3}"/>
    <dgm:cxn modelId="{F9398335-8DA3-42AF-BE11-C51BC221875D}" type="presOf" srcId="{ADCACB4B-71E6-4A87-BF1E-ECF85D01E5A3}" destId="{F3F1DBC0-F260-4AE8-895A-E3CE86FB72C6}" srcOrd="0" destOrd="0" presId="urn:microsoft.com/office/officeart/2008/layout/HorizontalMultiLevelHierarchy"/>
    <dgm:cxn modelId="{022E715B-EFFF-4E26-BF87-2760FF5AC691}" type="presOf" srcId="{B11AB3CF-2147-492A-BD8B-4AAF697D97F4}" destId="{A4B93136-AD3E-490D-8153-3A84B1CFD5E2}" srcOrd="0" destOrd="0" presId="urn:microsoft.com/office/officeart/2008/layout/HorizontalMultiLevelHierarchy"/>
    <dgm:cxn modelId="{6D46015E-2F67-442E-B363-949AF3431D98}" type="presOf" srcId="{3D874782-F0EE-4605-9086-52A8FAF5EF67}" destId="{C8725CFE-0EC7-4DAB-AE3B-2744340FFEB7}" srcOrd="0" destOrd="0" presId="urn:microsoft.com/office/officeart/2008/layout/HorizontalMultiLevelHierarchy"/>
    <dgm:cxn modelId="{C8DE1E67-5DFA-4A5E-BD2E-46D003C28A05}" type="presOf" srcId="{BC459FCD-BE8B-4F67-A333-D96E21725BA6}" destId="{267395B6-A7BB-4545-82AB-064A4BD869B7}" srcOrd="1" destOrd="0" presId="urn:microsoft.com/office/officeart/2008/layout/HorizontalMultiLevelHierarchy"/>
    <dgm:cxn modelId="{335BF952-C390-4F9F-9067-D8A0657AE0F2}" type="presOf" srcId="{7941247A-82DA-4434-8259-D555CC1EE54E}" destId="{B295B1AA-7C53-47C6-BB00-72D2075A41EE}" srcOrd="0" destOrd="0" presId="urn:microsoft.com/office/officeart/2008/layout/HorizontalMultiLevelHierarchy"/>
    <dgm:cxn modelId="{90F64088-BF3E-4500-88D8-30D387CFEA5B}" type="presOf" srcId="{20707215-DACC-47BD-AFA1-1F616A684C33}" destId="{0A06A27E-9318-4B91-B388-4EA158465388}" srcOrd="0" destOrd="0" presId="urn:microsoft.com/office/officeart/2008/layout/HorizontalMultiLevelHierarchy"/>
    <dgm:cxn modelId="{236FD892-3ED1-4744-A075-812756245219}" srcId="{3D874782-F0EE-4605-9086-52A8FAF5EF67}" destId="{20707215-DACC-47BD-AFA1-1F616A684C33}" srcOrd="0" destOrd="0" parTransId="{423250A0-9618-44F3-A73F-246A537394FC}" sibTransId="{2A22DBC4-5BF3-4964-8EFF-D352C25A248D}"/>
    <dgm:cxn modelId="{9F2EB7A1-D5C8-406E-8175-573B7F3EB390}" srcId="{20707215-DACC-47BD-AFA1-1F616A684C33}" destId="{B46A4279-9C66-4352-AD0A-83137B97B845}" srcOrd="1" destOrd="0" parTransId="{04FEE08A-2B05-4A0A-871D-683C18218334}" sibTransId="{E65A398F-B580-41A8-8B83-6018E6F7DD62}"/>
    <dgm:cxn modelId="{093542AD-61FE-4243-B2D2-99D56D16F19E}" type="presOf" srcId="{04FEE08A-2B05-4A0A-871D-683C18218334}" destId="{1B28166D-95F8-4373-BD06-2C3A4DF9556C}" srcOrd="0" destOrd="0" presId="urn:microsoft.com/office/officeart/2008/layout/HorizontalMultiLevelHierarchy"/>
    <dgm:cxn modelId="{D09FAAC1-1E06-4FE5-8894-58C440F723D8}" srcId="{20707215-DACC-47BD-AFA1-1F616A684C33}" destId="{9E0DCE35-7F9B-4C61-9591-A1D0A49C14D3}" srcOrd="4" destOrd="0" parTransId="{70F34096-B548-429E-BCC9-DEB5FE7824EC}" sibTransId="{3CB34E8A-4BD8-4761-B555-F22682AEA613}"/>
    <dgm:cxn modelId="{203AE8C1-03F2-403F-A8A3-BE7DCA8B1F39}" type="presOf" srcId="{04FEE08A-2B05-4A0A-871D-683C18218334}" destId="{1FFB2153-4735-4CB8-B900-DB607BD01452}" srcOrd="1" destOrd="0" presId="urn:microsoft.com/office/officeart/2008/layout/HorizontalMultiLevelHierarchy"/>
    <dgm:cxn modelId="{3D8036C3-EE5F-4ACC-B880-1B7C89A7DD8C}" type="presOf" srcId="{BC459FCD-BE8B-4F67-A333-D96E21725BA6}" destId="{04B3C81A-34B1-4B1F-A4C2-BCD1AB694661}" srcOrd="0" destOrd="0" presId="urn:microsoft.com/office/officeart/2008/layout/HorizontalMultiLevelHierarchy"/>
    <dgm:cxn modelId="{290F7FCC-F2F4-4FC1-AF7B-ECE633E2E149}" type="presOf" srcId="{0A176D40-992B-4CFE-A03D-CEB933788F5B}" destId="{41AC22C5-23AA-4A07-863C-3674807B514E}" srcOrd="0" destOrd="0" presId="urn:microsoft.com/office/officeart/2008/layout/HorizontalMultiLevelHierarchy"/>
    <dgm:cxn modelId="{0E78B0D0-9360-4467-97A0-793F951DC697}" type="presOf" srcId="{70F34096-B548-429E-BCC9-DEB5FE7824EC}" destId="{8BD63E99-9715-40B9-90D8-D4771C6E0388}" srcOrd="0" destOrd="0" presId="urn:microsoft.com/office/officeart/2008/layout/HorizontalMultiLevelHierarchy"/>
    <dgm:cxn modelId="{90E6C4EA-3450-4E7F-8435-2EA7AB740D21}" srcId="{20707215-DACC-47BD-AFA1-1F616A684C33}" destId="{7941247A-82DA-4434-8259-D555CC1EE54E}" srcOrd="2" destOrd="0" parTransId="{BC459FCD-BE8B-4F67-A333-D96E21725BA6}" sibTransId="{E04DCFF8-CD9F-4501-A0FD-CA0EB2EAB3BE}"/>
    <dgm:cxn modelId="{FE8802EE-AC0D-4061-8F52-31E89C718B3F}" type="presOf" srcId="{BFA2ED1E-47D8-4188-AB55-B68ECAAD2304}" destId="{CD85C8FC-F599-4526-A63A-2C3CB5AFF521}" srcOrd="1" destOrd="0" presId="urn:microsoft.com/office/officeart/2008/layout/HorizontalMultiLevelHierarchy"/>
    <dgm:cxn modelId="{2FEE7CF3-852F-47A2-A265-8A64DA2EC009}" type="presOf" srcId="{B11AB3CF-2147-492A-BD8B-4AAF697D97F4}" destId="{DF1A0B13-EFBB-4668-8223-B2929AD2AFE8}" srcOrd="1" destOrd="0" presId="urn:microsoft.com/office/officeart/2008/layout/HorizontalMultiLevelHierarchy"/>
    <dgm:cxn modelId="{60BD34FA-5142-45D4-97AA-2D1179ED4174}" type="presOf" srcId="{9E0DCE35-7F9B-4C61-9591-A1D0A49C14D3}" destId="{84232DF1-828D-41F5-8A13-6FC5F4299C55}" srcOrd="0" destOrd="0" presId="urn:microsoft.com/office/officeart/2008/layout/HorizontalMultiLevelHierarchy"/>
    <dgm:cxn modelId="{63B26BFB-AC2F-4A1E-850A-0BAC4FC70E8A}" type="presOf" srcId="{BFA2ED1E-47D8-4188-AB55-B68ECAAD2304}" destId="{0B823DD0-3A77-4279-ABD7-DC50E441FE61}" srcOrd="0" destOrd="0" presId="urn:microsoft.com/office/officeart/2008/layout/HorizontalMultiLevelHierarchy"/>
    <dgm:cxn modelId="{DEFE65FF-02BB-4BCE-A466-990463BF6338}" type="presOf" srcId="{B46A4279-9C66-4352-AD0A-83137B97B845}" destId="{A2591C20-87B8-4D43-A15E-F11E8DB17814}" srcOrd="0" destOrd="0" presId="urn:microsoft.com/office/officeart/2008/layout/HorizontalMultiLevelHierarchy"/>
    <dgm:cxn modelId="{DD29C68A-EE30-4BFC-82AD-7991E7F5C3E6}" type="presParOf" srcId="{C8725CFE-0EC7-4DAB-AE3B-2744340FFEB7}" destId="{6354A08F-3F7E-42F0-AC87-54593E3D89B5}" srcOrd="0" destOrd="0" presId="urn:microsoft.com/office/officeart/2008/layout/HorizontalMultiLevelHierarchy"/>
    <dgm:cxn modelId="{DA7DF182-0439-4500-8B4B-97535BA0B3E3}" type="presParOf" srcId="{6354A08F-3F7E-42F0-AC87-54593E3D89B5}" destId="{0A06A27E-9318-4B91-B388-4EA158465388}" srcOrd="0" destOrd="0" presId="urn:microsoft.com/office/officeart/2008/layout/HorizontalMultiLevelHierarchy"/>
    <dgm:cxn modelId="{ED80CDFA-79AB-4EFF-A8FA-B278B3A2F71D}" type="presParOf" srcId="{6354A08F-3F7E-42F0-AC87-54593E3D89B5}" destId="{18B88B18-4347-422D-B3B3-D6A0110A99F5}" srcOrd="1" destOrd="0" presId="urn:microsoft.com/office/officeart/2008/layout/HorizontalMultiLevelHierarchy"/>
    <dgm:cxn modelId="{5E1EA2A6-CF0E-4A92-A61B-4708D9128B21}" type="presParOf" srcId="{18B88B18-4347-422D-B3B3-D6A0110A99F5}" destId="{A4B93136-AD3E-490D-8153-3A84B1CFD5E2}" srcOrd="0" destOrd="0" presId="urn:microsoft.com/office/officeart/2008/layout/HorizontalMultiLevelHierarchy"/>
    <dgm:cxn modelId="{501F464B-E12D-41EB-A870-1EB583F44C99}" type="presParOf" srcId="{A4B93136-AD3E-490D-8153-3A84B1CFD5E2}" destId="{DF1A0B13-EFBB-4668-8223-B2929AD2AFE8}" srcOrd="0" destOrd="0" presId="urn:microsoft.com/office/officeart/2008/layout/HorizontalMultiLevelHierarchy"/>
    <dgm:cxn modelId="{72109852-BBA5-4930-9665-542AF3A78A16}" type="presParOf" srcId="{18B88B18-4347-422D-B3B3-D6A0110A99F5}" destId="{80188681-538F-4A63-A3A4-5E5B560539CF}" srcOrd="1" destOrd="0" presId="urn:microsoft.com/office/officeart/2008/layout/HorizontalMultiLevelHierarchy"/>
    <dgm:cxn modelId="{8334E198-B638-4CF9-8136-9E4B9AA6B5AD}" type="presParOf" srcId="{80188681-538F-4A63-A3A4-5E5B560539CF}" destId="{F3F1DBC0-F260-4AE8-895A-E3CE86FB72C6}" srcOrd="0" destOrd="0" presId="urn:microsoft.com/office/officeart/2008/layout/HorizontalMultiLevelHierarchy"/>
    <dgm:cxn modelId="{D3CA828B-8469-4FBA-907A-A2505CEAFABC}" type="presParOf" srcId="{80188681-538F-4A63-A3A4-5E5B560539CF}" destId="{548D2476-9C23-4416-B7D5-E7EA8A9793B2}" srcOrd="1" destOrd="0" presId="urn:microsoft.com/office/officeart/2008/layout/HorizontalMultiLevelHierarchy"/>
    <dgm:cxn modelId="{1EC5AFF1-A051-45FE-AA5C-34122EFA9C12}" type="presParOf" srcId="{18B88B18-4347-422D-B3B3-D6A0110A99F5}" destId="{1B28166D-95F8-4373-BD06-2C3A4DF9556C}" srcOrd="2" destOrd="0" presId="urn:microsoft.com/office/officeart/2008/layout/HorizontalMultiLevelHierarchy"/>
    <dgm:cxn modelId="{8227A50F-06B9-49EB-BC42-71D63D72E9B3}" type="presParOf" srcId="{1B28166D-95F8-4373-BD06-2C3A4DF9556C}" destId="{1FFB2153-4735-4CB8-B900-DB607BD01452}" srcOrd="0" destOrd="0" presId="urn:microsoft.com/office/officeart/2008/layout/HorizontalMultiLevelHierarchy"/>
    <dgm:cxn modelId="{E18C2D3D-9329-40CE-94A9-7EF98625E2F4}" type="presParOf" srcId="{18B88B18-4347-422D-B3B3-D6A0110A99F5}" destId="{4193C8B4-2A60-4C94-92C7-6526FDA2D2AE}" srcOrd="3" destOrd="0" presId="urn:microsoft.com/office/officeart/2008/layout/HorizontalMultiLevelHierarchy"/>
    <dgm:cxn modelId="{0E91768F-6E3E-47B2-868C-6FD4CB6CE215}" type="presParOf" srcId="{4193C8B4-2A60-4C94-92C7-6526FDA2D2AE}" destId="{A2591C20-87B8-4D43-A15E-F11E8DB17814}" srcOrd="0" destOrd="0" presId="urn:microsoft.com/office/officeart/2008/layout/HorizontalMultiLevelHierarchy"/>
    <dgm:cxn modelId="{70401751-6B28-47FD-8CDA-3BF91D35BCEF}" type="presParOf" srcId="{4193C8B4-2A60-4C94-92C7-6526FDA2D2AE}" destId="{178AC1E3-ECD6-4DEE-9D48-ADEFC4883920}" srcOrd="1" destOrd="0" presId="urn:microsoft.com/office/officeart/2008/layout/HorizontalMultiLevelHierarchy"/>
    <dgm:cxn modelId="{49E5EC8B-37EE-4F44-BD08-3BFFACFCE97C}" type="presParOf" srcId="{18B88B18-4347-422D-B3B3-D6A0110A99F5}" destId="{04B3C81A-34B1-4B1F-A4C2-BCD1AB694661}" srcOrd="4" destOrd="0" presId="urn:microsoft.com/office/officeart/2008/layout/HorizontalMultiLevelHierarchy"/>
    <dgm:cxn modelId="{EAD896E8-A62E-411C-9D92-06033D1E102F}" type="presParOf" srcId="{04B3C81A-34B1-4B1F-A4C2-BCD1AB694661}" destId="{267395B6-A7BB-4545-82AB-064A4BD869B7}" srcOrd="0" destOrd="0" presId="urn:microsoft.com/office/officeart/2008/layout/HorizontalMultiLevelHierarchy"/>
    <dgm:cxn modelId="{6E4DEEBB-8548-4DB5-9CB9-CBE79AFB8D46}" type="presParOf" srcId="{18B88B18-4347-422D-B3B3-D6A0110A99F5}" destId="{A0B992B0-A2AD-47F7-8112-026484AAD8FC}" srcOrd="5" destOrd="0" presId="urn:microsoft.com/office/officeart/2008/layout/HorizontalMultiLevelHierarchy"/>
    <dgm:cxn modelId="{CD922E99-4547-4A61-9302-485786E23520}" type="presParOf" srcId="{A0B992B0-A2AD-47F7-8112-026484AAD8FC}" destId="{B295B1AA-7C53-47C6-BB00-72D2075A41EE}" srcOrd="0" destOrd="0" presId="urn:microsoft.com/office/officeart/2008/layout/HorizontalMultiLevelHierarchy"/>
    <dgm:cxn modelId="{20605D9B-3A7F-45C5-96D7-7B5209CE9F7E}" type="presParOf" srcId="{A0B992B0-A2AD-47F7-8112-026484AAD8FC}" destId="{F99012AC-283E-458E-B9EE-3866C1EFF33C}" srcOrd="1" destOrd="0" presId="urn:microsoft.com/office/officeart/2008/layout/HorizontalMultiLevelHierarchy"/>
    <dgm:cxn modelId="{7E805324-85C5-4C4F-A141-5CD1A9EB824C}" type="presParOf" srcId="{18B88B18-4347-422D-B3B3-D6A0110A99F5}" destId="{0B823DD0-3A77-4279-ABD7-DC50E441FE61}" srcOrd="6" destOrd="0" presId="urn:microsoft.com/office/officeart/2008/layout/HorizontalMultiLevelHierarchy"/>
    <dgm:cxn modelId="{99B59E01-083E-4EA7-B3C1-335C361671D2}" type="presParOf" srcId="{0B823DD0-3A77-4279-ABD7-DC50E441FE61}" destId="{CD85C8FC-F599-4526-A63A-2C3CB5AFF521}" srcOrd="0" destOrd="0" presId="urn:microsoft.com/office/officeart/2008/layout/HorizontalMultiLevelHierarchy"/>
    <dgm:cxn modelId="{A0E9E700-0046-45D6-997F-F6BF0FD986D1}" type="presParOf" srcId="{18B88B18-4347-422D-B3B3-D6A0110A99F5}" destId="{65DA45D9-7F8D-43B8-B224-A9808C5F1230}" srcOrd="7" destOrd="0" presId="urn:microsoft.com/office/officeart/2008/layout/HorizontalMultiLevelHierarchy"/>
    <dgm:cxn modelId="{1F8E7963-9530-48D4-8CEC-35380B27D4F8}" type="presParOf" srcId="{65DA45D9-7F8D-43B8-B224-A9808C5F1230}" destId="{41AC22C5-23AA-4A07-863C-3674807B514E}" srcOrd="0" destOrd="0" presId="urn:microsoft.com/office/officeart/2008/layout/HorizontalMultiLevelHierarchy"/>
    <dgm:cxn modelId="{5306DAF8-C4F6-4392-967C-98A31E712ABA}" type="presParOf" srcId="{65DA45D9-7F8D-43B8-B224-A9808C5F1230}" destId="{C2A260A1-97DD-4769-BCA6-B0ABC9D63093}" srcOrd="1" destOrd="0" presId="urn:microsoft.com/office/officeart/2008/layout/HorizontalMultiLevelHierarchy"/>
    <dgm:cxn modelId="{2F4763BA-1FEB-4DC3-BFBD-F8345AD01575}" type="presParOf" srcId="{18B88B18-4347-422D-B3B3-D6A0110A99F5}" destId="{8BD63E99-9715-40B9-90D8-D4771C6E0388}" srcOrd="8" destOrd="0" presId="urn:microsoft.com/office/officeart/2008/layout/HorizontalMultiLevelHierarchy"/>
    <dgm:cxn modelId="{A9A2334A-9CD0-4350-A380-F0DE2041FA48}" type="presParOf" srcId="{8BD63E99-9715-40B9-90D8-D4771C6E0388}" destId="{882453AB-7B18-4FFB-8ADD-26126A2DD818}" srcOrd="0" destOrd="0" presId="urn:microsoft.com/office/officeart/2008/layout/HorizontalMultiLevelHierarchy"/>
    <dgm:cxn modelId="{ECAE16C6-384B-47C7-B7BA-2872104C0F2E}" type="presParOf" srcId="{18B88B18-4347-422D-B3B3-D6A0110A99F5}" destId="{9D333A9B-5E52-48A0-A863-87D3413F2F6D}" srcOrd="9" destOrd="0" presId="urn:microsoft.com/office/officeart/2008/layout/HorizontalMultiLevelHierarchy"/>
    <dgm:cxn modelId="{A143F980-F6DD-4375-9C98-905C066EF2EC}" type="presParOf" srcId="{9D333A9B-5E52-48A0-A863-87D3413F2F6D}" destId="{84232DF1-828D-41F5-8A13-6FC5F4299C55}" srcOrd="0" destOrd="0" presId="urn:microsoft.com/office/officeart/2008/layout/HorizontalMultiLevelHierarchy"/>
    <dgm:cxn modelId="{BC92ABAA-D50B-41C8-8AA5-656D6A86AFE8}" type="presParOf" srcId="{9D333A9B-5E52-48A0-A863-87D3413F2F6D}" destId="{05C3F73E-2FC0-4ACF-BA0F-6F9821B8B91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874782-F0EE-4605-9086-52A8FAF5EF67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20707215-DACC-47BD-AFA1-1F616A684C33}">
      <dgm:prSet phldrT="[Text]" custT="1"/>
      <dgm:spPr/>
      <dgm:t>
        <a:bodyPr/>
        <a:lstStyle/>
        <a:p>
          <a:r>
            <a:rPr lang="en-IN" sz="2400" dirty="0">
              <a:latin typeface="Cambria" panose="02040503050406030204" pitchFamily="18" charset="0"/>
              <a:ea typeface="Cambria" panose="02040503050406030204" pitchFamily="18" charset="0"/>
            </a:rPr>
            <a:t>Characteristics</a:t>
          </a:r>
        </a:p>
      </dgm:t>
    </dgm:pt>
    <dgm:pt modelId="{423250A0-9618-44F3-A73F-246A537394FC}" type="parTrans" cxnId="{236FD892-3ED1-4744-A075-812756245219}">
      <dgm:prSet/>
      <dgm:spPr/>
      <dgm:t>
        <a:bodyPr/>
        <a:lstStyle/>
        <a:p>
          <a:endParaRPr lang="en-IN"/>
        </a:p>
      </dgm:t>
    </dgm:pt>
    <dgm:pt modelId="{2A22DBC4-5BF3-4964-8EFF-D352C25A248D}" type="sibTrans" cxnId="{236FD892-3ED1-4744-A075-812756245219}">
      <dgm:prSet/>
      <dgm:spPr/>
      <dgm:t>
        <a:bodyPr/>
        <a:lstStyle/>
        <a:p>
          <a:endParaRPr lang="en-IN"/>
        </a:p>
      </dgm:t>
    </dgm:pt>
    <dgm:pt modelId="{ADCACB4B-71E6-4A87-BF1E-ECF85D01E5A3}">
      <dgm:prSet phldrT="[Text]" custT="1"/>
      <dgm:spPr/>
      <dgm:t>
        <a:bodyPr/>
        <a:lstStyle/>
        <a:p>
          <a:r>
            <a:rPr lang="en-IN" sz="1600" dirty="0">
              <a:latin typeface="Cambria Math" panose="02040503050406030204" pitchFamily="18" charset="0"/>
              <a:ea typeface="Cambria Math" panose="02040503050406030204" pitchFamily="18" charset="0"/>
            </a:rPr>
            <a:t>Anti-inflammatory molecules at the site of implantation.</a:t>
          </a:r>
          <a:endParaRPr lang="en-IN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11AB3CF-2147-492A-BD8B-4AAF697D97F4}" type="parTrans" cxnId="{DEB7361D-C54A-4D40-A76C-9E139D14BB91}">
      <dgm:prSet/>
      <dgm:spPr/>
      <dgm:t>
        <a:bodyPr/>
        <a:lstStyle/>
        <a:p>
          <a:endParaRPr lang="en-IN"/>
        </a:p>
      </dgm:t>
    </dgm:pt>
    <dgm:pt modelId="{966F820B-5520-43BA-9E15-D17383F06C3A}" type="sibTrans" cxnId="{DEB7361D-C54A-4D40-A76C-9E139D14BB91}">
      <dgm:prSet/>
      <dgm:spPr/>
      <dgm:t>
        <a:bodyPr/>
        <a:lstStyle/>
        <a:p>
          <a:endParaRPr lang="en-IN"/>
        </a:p>
      </dgm:t>
    </dgm:pt>
    <dgm:pt modelId="{B46A4279-9C66-4352-AD0A-83137B97B845}">
      <dgm:prSet phldrT="[Text]" custT="1"/>
      <dgm:spPr/>
      <dgm:t>
        <a:bodyPr/>
        <a:lstStyle/>
        <a:p>
          <a:r>
            <a:rPr lang="en-IN" sz="160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rPr>
            <a:t>Electrical stimulation to induce differentiation. </a:t>
          </a:r>
          <a:endParaRPr lang="en-IN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4FEE08A-2B05-4A0A-871D-683C18218334}" type="parTrans" cxnId="{9F2EB7A1-D5C8-406E-8175-573B7F3EB390}">
      <dgm:prSet/>
      <dgm:spPr/>
      <dgm:t>
        <a:bodyPr/>
        <a:lstStyle/>
        <a:p>
          <a:endParaRPr lang="en-IN"/>
        </a:p>
      </dgm:t>
    </dgm:pt>
    <dgm:pt modelId="{E65A398F-B580-41A8-8B83-6018E6F7DD62}" type="sibTrans" cxnId="{9F2EB7A1-D5C8-406E-8175-573B7F3EB390}">
      <dgm:prSet/>
      <dgm:spPr/>
      <dgm:t>
        <a:bodyPr/>
        <a:lstStyle/>
        <a:p>
          <a:endParaRPr lang="en-IN"/>
        </a:p>
      </dgm:t>
    </dgm:pt>
    <dgm:pt modelId="{7941247A-82DA-4434-8259-D555CC1EE54E}">
      <dgm:prSet phldrT="[Text]" custT="1"/>
      <dgm:spPr/>
      <dgm:t>
        <a:bodyPr/>
        <a:lstStyle/>
        <a:p>
          <a:r>
            <a:rPr lang="en-IN" sz="16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rPr>
            <a:t>Composition of scaffold similar to the brain tissue at the site of injury.</a:t>
          </a:r>
          <a:endParaRPr lang="en-IN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C459FCD-BE8B-4F67-A333-D96E21725BA6}" type="parTrans" cxnId="{90E6C4EA-3450-4E7F-8435-2EA7AB740D21}">
      <dgm:prSet/>
      <dgm:spPr/>
      <dgm:t>
        <a:bodyPr/>
        <a:lstStyle/>
        <a:p>
          <a:endParaRPr lang="en-IN"/>
        </a:p>
      </dgm:t>
    </dgm:pt>
    <dgm:pt modelId="{E04DCFF8-CD9F-4501-A0FD-CA0EB2EAB3BE}" type="sibTrans" cxnId="{90E6C4EA-3450-4E7F-8435-2EA7AB740D21}">
      <dgm:prSet/>
      <dgm:spPr/>
      <dgm:t>
        <a:bodyPr/>
        <a:lstStyle/>
        <a:p>
          <a:endParaRPr lang="en-IN"/>
        </a:p>
      </dgm:t>
    </dgm:pt>
    <dgm:pt modelId="{0A176D40-992B-4CFE-A03D-CEB933788F5B}">
      <dgm:prSet phldrT="[Text]" custT="1"/>
      <dgm:spPr/>
      <dgm:t>
        <a:bodyPr/>
        <a:lstStyle/>
        <a:p>
          <a:r>
            <a:rPr lang="en-IN" sz="160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rPr>
            <a:t>Increased angiogenesis and reduced astrogliosis.</a:t>
          </a:r>
          <a:endParaRPr lang="en-IN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FA2ED1E-47D8-4188-AB55-B68ECAAD2304}" type="parTrans" cxnId="{37EA2931-F6D0-4E57-B4B2-0C8D179B9D73}">
      <dgm:prSet/>
      <dgm:spPr/>
      <dgm:t>
        <a:bodyPr/>
        <a:lstStyle/>
        <a:p>
          <a:endParaRPr lang="en-IN"/>
        </a:p>
      </dgm:t>
    </dgm:pt>
    <dgm:pt modelId="{A248E0D0-D2E2-41DC-8059-A2156BC6B5C3}" type="sibTrans" cxnId="{37EA2931-F6D0-4E57-B4B2-0C8D179B9D73}">
      <dgm:prSet/>
      <dgm:spPr/>
      <dgm:t>
        <a:bodyPr/>
        <a:lstStyle/>
        <a:p>
          <a:endParaRPr lang="en-IN"/>
        </a:p>
      </dgm:t>
    </dgm:pt>
    <dgm:pt modelId="{9E0DCE35-7F9B-4C61-9591-A1D0A49C14D3}">
      <dgm:prSet phldrT="[Text]" custT="1"/>
      <dgm:spPr/>
      <dgm:t>
        <a:bodyPr/>
        <a:lstStyle/>
        <a:p>
          <a:r>
            <a:rPr lang="en-IN" sz="16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Minimally invasive surgery for implantation</a:t>
          </a:r>
          <a:endParaRPr lang="en-IN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F34096-B548-429E-BCC9-DEB5FE7824EC}" type="parTrans" cxnId="{D09FAAC1-1E06-4FE5-8894-58C440F723D8}">
      <dgm:prSet/>
      <dgm:spPr/>
      <dgm:t>
        <a:bodyPr/>
        <a:lstStyle/>
        <a:p>
          <a:endParaRPr lang="en-IN"/>
        </a:p>
      </dgm:t>
    </dgm:pt>
    <dgm:pt modelId="{3CB34E8A-4BD8-4761-B555-F22682AEA613}" type="sibTrans" cxnId="{D09FAAC1-1E06-4FE5-8894-58C440F723D8}">
      <dgm:prSet/>
      <dgm:spPr/>
      <dgm:t>
        <a:bodyPr/>
        <a:lstStyle/>
        <a:p>
          <a:endParaRPr lang="en-IN"/>
        </a:p>
      </dgm:t>
    </dgm:pt>
    <dgm:pt modelId="{C8725CFE-0EC7-4DAB-AE3B-2744340FFEB7}" type="pres">
      <dgm:prSet presAssocID="{3D874782-F0EE-4605-9086-52A8FAF5EF6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54A08F-3F7E-42F0-AC87-54593E3D89B5}" type="pres">
      <dgm:prSet presAssocID="{20707215-DACC-47BD-AFA1-1F616A684C33}" presName="root1" presStyleCnt="0"/>
      <dgm:spPr/>
    </dgm:pt>
    <dgm:pt modelId="{0A06A27E-9318-4B91-B388-4EA158465388}" type="pres">
      <dgm:prSet presAssocID="{20707215-DACC-47BD-AFA1-1F616A684C33}" presName="LevelOneTextNode" presStyleLbl="node0" presStyleIdx="0" presStyleCnt="1">
        <dgm:presLayoutVars>
          <dgm:chPref val="3"/>
        </dgm:presLayoutVars>
      </dgm:prSet>
      <dgm:spPr/>
    </dgm:pt>
    <dgm:pt modelId="{18B88B18-4347-422D-B3B3-D6A0110A99F5}" type="pres">
      <dgm:prSet presAssocID="{20707215-DACC-47BD-AFA1-1F616A684C33}" presName="level2hierChild" presStyleCnt="0"/>
      <dgm:spPr/>
    </dgm:pt>
    <dgm:pt modelId="{A4B93136-AD3E-490D-8153-3A84B1CFD5E2}" type="pres">
      <dgm:prSet presAssocID="{B11AB3CF-2147-492A-BD8B-4AAF697D97F4}" presName="conn2-1" presStyleLbl="parChTrans1D2" presStyleIdx="0" presStyleCnt="5"/>
      <dgm:spPr/>
    </dgm:pt>
    <dgm:pt modelId="{DF1A0B13-EFBB-4668-8223-B2929AD2AFE8}" type="pres">
      <dgm:prSet presAssocID="{B11AB3CF-2147-492A-BD8B-4AAF697D97F4}" presName="connTx" presStyleLbl="parChTrans1D2" presStyleIdx="0" presStyleCnt="5"/>
      <dgm:spPr/>
    </dgm:pt>
    <dgm:pt modelId="{80188681-538F-4A63-A3A4-5E5B560539CF}" type="pres">
      <dgm:prSet presAssocID="{ADCACB4B-71E6-4A87-BF1E-ECF85D01E5A3}" presName="root2" presStyleCnt="0"/>
      <dgm:spPr/>
    </dgm:pt>
    <dgm:pt modelId="{F3F1DBC0-F260-4AE8-895A-E3CE86FB72C6}" type="pres">
      <dgm:prSet presAssocID="{ADCACB4B-71E6-4A87-BF1E-ECF85D01E5A3}" presName="LevelTwoTextNode" presStyleLbl="node2" presStyleIdx="0" presStyleCnt="5" custScaleX="167896">
        <dgm:presLayoutVars>
          <dgm:chPref val="3"/>
        </dgm:presLayoutVars>
      </dgm:prSet>
      <dgm:spPr/>
    </dgm:pt>
    <dgm:pt modelId="{548D2476-9C23-4416-B7D5-E7EA8A9793B2}" type="pres">
      <dgm:prSet presAssocID="{ADCACB4B-71E6-4A87-BF1E-ECF85D01E5A3}" presName="level3hierChild" presStyleCnt="0"/>
      <dgm:spPr/>
    </dgm:pt>
    <dgm:pt modelId="{1B28166D-95F8-4373-BD06-2C3A4DF9556C}" type="pres">
      <dgm:prSet presAssocID="{04FEE08A-2B05-4A0A-871D-683C18218334}" presName="conn2-1" presStyleLbl="parChTrans1D2" presStyleIdx="1" presStyleCnt="5"/>
      <dgm:spPr/>
    </dgm:pt>
    <dgm:pt modelId="{1FFB2153-4735-4CB8-B900-DB607BD01452}" type="pres">
      <dgm:prSet presAssocID="{04FEE08A-2B05-4A0A-871D-683C18218334}" presName="connTx" presStyleLbl="parChTrans1D2" presStyleIdx="1" presStyleCnt="5"/>
      <dgm:spPr/>
    </dgm:pt>
    <dgm:pt modelId="{4193C8B4-2A60-4C94-92C7-6526FDA2D2AE}" type="pres">
      <dgm:prSet presAssocID="{B46A4279-9C66-4352-AD0A-83137B97B845}" presName="root2" presStyleCnt="0"/>
      <dgm:spPr/>
    </dgm:pt>
    <dgm:pt modelId="{A2591C20-87B8-4D43-A15E-F11E8DB17814}" type="pres">
      <dgm:prSet presAssocID="{B46A4279-9C66-4352-AD0A-83137B97B845}" presName="LevelTwoTextNode" presStyleLbl="node2" presStyleIdx="1" presStyleCnt="5" custScaleX="166728">
        <dgm:presLayoutVars>
          <dgm:chPref val="3"/>
        </dgm:presLayoutVars>
      </dgm:prSet>
      <dgm:spPr/>
    </dgm:pt>
    <dgm:pt modelId="{178AC1E3-ECD6-4DEE-9D48-ADEFC4883920}" type="pres">
      <dgm:prSet presAssocID="{B46A4279-9C66-4352-AD0A-83137B97B845}" presName="level3hierChild" presStyleCnt="0"/>
      <dgm:spPr/>
    </dgm:pt>
    <dgm:pt modelId="{04B3C81A-34B1-4B1F-A4C2-BCD1AB694661}" type="pres">
      <dgm:prSet presAssocID="{BC459FCD-BE8B-4F67-A333-D96E21725BA6}" presName="conn2-1" presStyleLbl="parChTrans1D2" presStyleIdx="2" presStyleCnt="5"/>
      <dgm:spPr/>
    </dgm:pt>
    <dgm:pt modelId="{267395B6-A7BB-4545-82AB-064A4BD869B7}" type="pres">
      <dgm:prSet presAssocID="{BC459FCD-BE8B-4F67-A333-D96E21725BA6}" presName="connTx" presStyleLbl="parChTrans1D2" presStyleIdx="2" presStyleCnt="5"/>
      <dgm:spPr/>
    </dgm:pt>
    <dgm:pt modelId="{A0B992B0-A2AD-47F7-8112-026484AAD8FC}" type="pres">
      <dgm:prSet presAssocID="{7941247A-82DA-4434-8259-D555CC1EE54E}" presName="root2" presStyleCnt="0"/>
      <dgm:spPr/>
    </dgm:pt>
    <dgm:pt modelId="{B295B1AA-7C53-47C6-BB00-72D2075A41EE}" type="pres">
      <dgm:prSet presAssocID="{7941247A-82DA-4434-8259-D555CC1EE54E}" presName="LevelTwoTextNode" presStyleLbl="node2" presStyleIdx="2" presStyleCnt="5" custScaleX="166829">
        <dgm:presLayoutVars>
          <dgm:chPref val="3"/>
        </dgm:presLayoutVars>
      </dgm:prSet>
      <dgm:spPr/>
    </dgm:pt>
    <dgm:pt modelId="{F99012AC-283E-458E-B9EE-3866C1EFF33C}" type="pres">
      <dgm:prSet presAssocID="{7941247A-82DA-4434-8259-D555CC1EE54E}" presName="level3hierChild" presStyleCnt="0"/>
      <dgm:spPr/>
    </dgm:pt>
    <dgm:pt modelId="{0B823DD0-3A77-4279-ABD7-DC50E441FE61}" type="pres">
      <dgm:prSet presAssocID="{BFA2ED1E-47D8-4188-AB55-B68ECAAD2304}" presName="conn2-1" presStyleLbl="parChTrans1D2" presStyleIdx="3" presStyleCnt="5"/>
      <dgm:spPr/>
    </dgm:pt>
    <dgm:pt modelId="{CD85C8FC-F599-4526-A63A-2C3CB5AFF521}" type="pres">
      <dgm:prSet presAssocID="{BFA2ED1E-47D8-4188-AB55-B68ECAAD2304}" presName="connTx" presStyleLbl="parChTrans1D2" presStyleIdx="3" presStyleCnt="5"/>
      <dgm:spPr/>
    </dgm:pt>
    <dgm:pt modelId="{65DA45D9-7F8D-43B8-B224-A9808C5F1230}" type="pres">
      <dgm:prSet presAssocID="{0A176D40-992B-4CFE-A03D-CEB933788F5B}" presName="root2" presStyleCnt="0"/>
      <dgm:spPr/>
    </dgm:pt>
    <dgm:pt modelId="{41AC22C5-23AA-4A07-863C-3674807B514E}" type="pres">
      <dgm:prSet presAssocID="{0A176D40-992B-4CFE-A03D-CEB933788F5B}" presName="LevelTwoTextNode" presStyleLbl="node2" presStyleIdx="3" presStyleCnt="5" custScaleX="167896">
        <dgm:presLayoutVars>
          <dgm:chPref val="3"/>
        </dgm:presLayoutVars>
      </dgm:prSet>
      <dgm:spPr/>
    </dgm:pt>
    <dgm:pt modelId="{C2A260A1-97DD-4769-BCA6-B0ABC9D63093}" type="pres">
      <dgm:prSet presAssocID="{0A176D40-992B-4CFE-A03D-CEB933788F5B}" presName="level3hierChild" presStyleCnt="0"/>
      <dgm:spPr/>
    </dgm:pt>
    <dgm:pt modelId="{8BD63E99-9715-40B9-90D8-D4771C6E0388}" type="pres">
      <dgm:prSet presAssocID="{70F34096-B548-429E-BCC9-DEB5FE7824EC}" presName="conn2-1" presStyleLbl="parChTrans1D2" presStyleIdx="4" presStyleCnt="5"/>
      <dgm:spPr/>
    </dgm:pt>
    <dgm:pt modelId="{882453AB-7B18-4FFB-8ADD-26126A2DD818}" type="pres">
      <dgm:prSet presAssocID="{70F34096-B548-429E-BCC9-DEB5FE7824EC}" presName="connTx" presStyleLbl="parChTrans1D2" presStyleIdx="4" presStyleCnt="5"/>
      <dgm:spPr/>
    </dgm:pt>
    <dgm:pt modelId="{9D333A9B-5E52-48A0-A863-87D3413F2F6D}" type="pres">
      <dgm:prSet presAssocID="{9E0DCE35-7F9B-4C61-9591-A1D0A49C14D3}" presName="root2" presStyleCnt="0"/>
      <dgm:spPr/>
    </dgm:pt>
    <dgm:pt modelId="{84232DF1-828D-41F5-8A13-6FC5F4299C55}" type="pres">
      <dgm:prSet presAssocID="{9E0DCE35-7F9B-4C61-9591-A1D0A49C14D3}" presName="LevelTwoTextNode" presStyleLbl="node2" presStyleIdx="4" presStyleCnt="5" custScaleX="167896">
        <dgm:presLayoutVars>
          <dgm:chPref val="3"/>
        </dgm:presLayoutVars>
      </dgm:prSet>
      <dgm:spPr/>
    </dgm:pt>
    <dgm:pt modelId="{05C3F73E-2FC0-4ACF-BA0F-6F9821B8B911}" type="pres">
      <dgm:prSet presAssocID="{9E0DCE35-7F9B-4C61-9591-A1D0A49C14D3}" presName="level3hierChild" presStyleCnt="0"/>
      <dgm:spPr/>
    </dgm:pt>
  </dgm:ptLst>
  <dgm:cxnLst>
    <dgm:cxn modelId="{DEB7361D-C54A-4D40-A76C-9E139D14BB91}" srcId="{20707215-DACC-47BD-AFA1-1F616A684C33}" destId="{ADCACB4B-71E6-4A87-BF1E-ECF85D01E5A3}" srcOrd="0" destOrd="0" parTransId="{B11AB3CF-2147-492A-BD8B-4AAF697D97F4}" sibTransId="{966F820B-5520-43BA-9E15-D17383F06C3A}"/>
    <dgm:cxn modelId="{A1A4F228-C227-45B9-A4AA-6C80200B593D}" type="presOf" srcId="{70F34096-B548-429E-BCC9-DEB5FE7824EC}" destId="{882453AB-7B18-4FFB-8ADD-26126A2DD818}" srcOrd="1" destOrd="0" presId="urn:microsoft.com/office/officeart/2008/layout/HorizontalMultiLevelHierarchy"/>
    <dgm:cxn modelId="{37EA2931-F6D0-4E57-B4B2-0C8D179B9D73}" srcId="{20707215-DACC-47BD-AFA1-1F616A684C33}" destId="{0A176D40-992B-4CFE-A03D-CEB933788F5B}" srcOrd="3" destOrd="0" parTransId="{BFA2ED1E-47D8-4188-AB55-B68ECAAD2304}" sibTransId="{A248E0D0-D2E2-41DC-8059-A2156BC6B5C3}"/>
    <dgm:cxn modelId="{F9398335-8DA3-42AF-BE11-C51BC221875D}" type="presOf" srcId="{ADCACB4B-71E6-4A87-BF1E-ECF85D01E5A3}" destId="{F3F1DBC0-F260-4AE8-895A-E3CE86FB72C6}" srcOrd="0" destOrd="0" presId="urn:microsoft.com/office/officeart/2008/layout/HorizontalMultiLevelHierarchy"/>
    <dgm:cxn modelId="{022E715B-EFFF-4E26-BF87-2760FF5AC691}" type="presOf" srcId="{B11AB3CF-2147-492A-BD8B-4AAF697D97F4}" destId="{A4B93136-AD3E-490D-8153-3A84B1CFD5E2}" srcOrd="0" destOrd="0" presId="urn:microsoft.com/office/officeart/2008/layout/HorizontalMultiLevelHierarchy"/>
    <dgm:cxn modelId="{6D46015E-2F67-442E-B363-949AF3431D98}" type="presOf" srcId="{3D874782-F0EE-4605-9086-52A8FAF5EF67}" destId="{C8725CFE-0EC7-4DAB-AE3B-2744340FFEB7}" srcOrd="0" destOrd="0" presId="urn:microsoft.com/office/officeart/2008/layout/HorizontalMultiLevelHierarchy"/>
    <dgm:cxn modelId="{C8DE1E67-5DFA-4A5E-BD2E-46D003C28A05}" type="presOf" srcId="{BC459FCD-BE8B-4F67-A333-D96E21725BA6}" destId="{267395B6-A7BB-4545-82AB-064A4BD869B7}" srcOrd="1" destOrd="0" presId="urn:microsoft.com/office/officeart/2008/layout/HorizontalMultiLevelHierarchy"/>
    <dgm:cxn modelId="{335BF952-C390-4F9F-9067-D8A0657AE0F2}" type="presOf" srcId="{7941247A-82DA-4434-8259-D555CC1EE54E}" destId="{B295B1AA-7C53-47C6-BB00-72D2075A41EE}" srcOrd="0" destOrd="0" presId="urn:microsoft.com/office/officeart/2008/layout/HorizontalMultiLevelHierarchy"/>
    <dgm:cxn modelId="{90F64088-BF3E-4500-88D8-30D387CFEA5B}" type="presOf" srcId="{20707215-DACC-47BD-AFA1-1F616A684C33}" destId="{0A06A27E-9318-4B91-B388-4EA158465388}" srcOrd="0" destOrd="0" presId="urn:microsoft.com/office/officeart/2008/layout/HorizontalMultiLevelHierarchy"/>
    <dgm:cxn modelId="{236FD892-3ED1-4744-A075-812756245219}" srcId="{3D874782-F0EE-4605-9086-52A8FAF5EF67}" destId="{20707215-DACC-47BD-AFA1-1F616A684C33}" srcOrd="0" destOrd="0" parTransId="{423250A0-9618-44F3-A73F-246A537394FC}" sibTransId="{2A22DBC4-5BF3-4964-8EFF-D352C25A248D}"/>
    <dgm:cxn modelId="{9F2EB7A1-D5C8-406E-8175-573B7F3EB390}" srcId="{20707215-DACC-47BD-AFA1-1F616A684C33}" destId="{B46A4279-9C66-4352-AD0A-83137B97B845}" srcOrd="1" destOrd="0" parTransId="{04FEE08A-2B05-4A0A-871D-683C18218334}" sibTransId="{E65A398F-B580-41A8-8B83-6018E6F7DD62}"/>
    <dgm:cxn modelId="{093542AD-61FE-4243-B2D2-99D56D16F19E}" type="presOf" srcId="{04FEE08A-2B05-4A0A-871D-683C18218334}" destId="{1B28166D-95F8-4373-BD06-2C3A4DF9556C}" srcOrd="0" destOrd="0" presId="urn:microsoft.com/office/officeart/2008/layout/HorizontalMultiLevelHierarchy"/>
    <dgm:cxn modelId="{D09FAAC1-1E06-4FE5-8894-58C440F723D8}" srcId="{20707215-DACC-47BD-AFA1-1F616A684C33}" destId="{9E0DCE35-7F9B-4C61-9591-A1D0A49C14D3}" srcOrd="4" destOrd="0" parTransId="{70F34096-B548-429E-BCC9-DEB5FE7824EC}" sibTransId="{3CB34E8A-4BD8-4761-B555-F22682AEA613}"/>
    <dgm:cxn modelId="{203AE8C1-03F2-403F-A8A3-BE7DCA8B1F39}" type="presOf" srcId="{04FEE08A-2B05-4A0A-871D-683C18218334}" destId="{1FFB2153-4735-4CB8-B900-DB607BD01452}" srcOrd="1" destOrd="0" presId="urn:microsoft.com/office/officeart/2008/layout/HorizontalMultiLevelHierarchy"/>
    <dgm:cxn modelId="{3D8036C3-EE5F-4ACC-B880-1B7C89A7DD8C}" type="presOf" srcId="{BC459FCD-BE8B-4F67-A333-D96E21725BA6}" destId="{04B3C81A-34B1-4B1F-A4C2-BCD1AB694661}" srcOrd="0" destOrd="0" presId="urn:microsoft.com/office/officeart/2008/layout/HorizontalMultiLevelHierarchy"/>
    <dgm:cxn modelId="{290F7FCC-F2F4-4FC1-AF7B-ECE633E2E149}" type="presOf" srcId="{0A176D40-992B-4CFE-A03D-CEB933788F5B}" destId="{41AC22C5-23AA-4A07-863C-3674807B514E}" srcOrd="0" destOrd="0" presId="urn:microsoft.com/office/officeart/2008/layout/HorizontalMultiLevelHierarchy"/>
    <dgm:cxn modelId="{0E78B0D0-9360-4467-97A0-793F951DC697}" type="presOf" srcId="{70F34096-B548-429E-BCC9-DEB5FE7824EC}" destId="{8BD63E99-9715-40B9-90D8-D4771C6E0388}" srcOrd="0" destOrd="0" presId="urn:microsoft.com/office/officeart/2008/layout/HorizontalMultiLevelHierarchy"/>
    <dgm:cxn modelId="{90E6C4EA-3450-4E7F-8435-2EA7AB740D21}" srcId="{20707215-DACC-47BD-AFA1-1F616A684C33}" destId="{7941247A-82DA-4434-8259-D555CC1EE54E}" srcOrd="2" destOrd="0" parTransId="{BC459FCD-BE8B-4F67-A333-D96E21725BA6}" sibTransId="{E04DCFF8-CD9F-4501-A0FD-CA0EB2EAB3BE}"/>
    <dgm:cxn modelId="{FE8802EE-AC0D-4061-8F52-31E89C718B3F}" type="presOf" srcId="{BFA2ED1E-47D8-4188-AB55-B68ECAAD2304}" destId="{CD85C8FC-F599-4526-A63A-2C3CB5AFF521}" srcOrd="1" destOrd="0" presId="urn:microsoft.com/office/officeart/2008/layout/HorizontalMultiLevelHierarchy"/>
    <dgm:cxn modelId="{2FEE7CF3-852F-47A2-A265-8A64DA2EC009}" type="presOf" srcId="{B11AB3CF-2147-492A-BD8B-4AAF697D97F4}" destId="{DF1A0B13-EFBB-4668-8223-B2929AD2AFE8}" srcOrd="1" destOrd="0" presId="urn:microsoft.com/office/officeart/2008/layout/HorizontalMultiLevelHierarchy"/>
    <dgm:cxn modelId="{60BD34FA-5142-45D4-97AA-2D1179ED4174}" type="presOf" srcId="{9E0DCE35-7F9B-4C61-9591-A1D0A49C14D3}" destId="{84232DF1-828D-41F5-8A13-6FC5F4299C55}" srcOrd="0" destOrd="0" presId="urn:microsoft.com/office/officeart/2008/layout/HorizontalMultiLevelHierarchy"/>
    <dgm:cxn modelId="{63B26BFB-AC2F-4A1E-850A-0BAC4FC70E8A}" type="presOf" srcId="{BFA2ED1E-47D8-4188-AB55-B68ECAAD2304}" destId="{0B823DD0-3A77-4279-ABD7-DC50E441FE61}" srcOrd="0" destOrd="0" presId="urn:microsoft.com/office/officeart/2008/layout/HorizontalMultiLevelHierarchy"/>
    <dgm:cxn modelId="{DEFE65FF-02BB-4BCE-A466-990463BF6338}" type="presOf" srcId="{B46A4279-9C66-4352-AD0A-83137B97B845}" destId="{A2591C20-87B8-4D43-A15E-F11E8DB17814}" srcOrd="0" destOrd="0" presId="urn:microsoft.com/office/officeart/2008/layout/HorizontalMultiLevelHierarchy"/>
    <dgm:cxn modelId="{DD29C68A-EE30-4BFC-82AD-7991E7F5C3E6}" type="presParOf" srcId="{C8725CFE-0EC7-4DAB-AE3B-2744340FFEB7}" destId="{6354A08F-3F7E-42F0-AC87-54593E3D89B5}" srcOrd="0" destOrd="0" presId="urn:microsoft.com/office/officeart/2008/layout/HorizontalMultiLevelHierarchy"/>
    <dgm:cxn modelId="{DA7DF182-0439-4500-8B4B-97535BA0B3E3}" type="presParOf" srcId="{6354A08F-3F7E-42F0-AC87-54593E3D89B5}" destId="{0A06A27E-9318-4B91-B388-4EA158465388}" srcOrd="0" destOrd="0" presId="urn:microsoft.com/office/officeart/2008/layout/HorizontalMultiLevelHierarchy"/>
    <dgm:cxn modelId="{ED80CDFA-79AB-4EFF-A8FA-B278B3A2F71D}" type="presParOf" srcId="{6354A08F-3F7E-42F0-AC87-54593E3D89B5}" destId="{18B88B18-4347-422D-B3B3-D6A0110A99F5}" srcOrd="1" destOrd="0" presId="urn:microsoft.com/office/officeart/2008/layout/HorizontalMultiLevelHierarchy"/>
    <dgm:cxn modelId="{5E1EA2A6-CF0E-4A92-A61B-4708D9128B21}" type="presParOf" srcId="{18B88B18-4347-422D-B3B3-D6A0110A99F5}" destId="{A4B93136-AD3E-490D-8153-3A84B1CFD5E2}" srcOrd="0" destOrd="0" presId="urn:microsoft.com/office/officeart/2008/layout/HorizontalMultiLevelHierarchy"/>
    <dgm:cxn modelId="{501F464B-E12D-41EB-A870-1EB583F44C99}" type="presParOf" srcId="{A4B93136-AD3E-490D-8153-3A84B1CFD5E2}" destId="{DF1A0B13-EFBB-4668-8223-B2929AD2AFE8}" srcOrd="0" destOrd="0" presId="urn:microsoft.com/office/officeart/2008/layout/HorizontalMultiLevelHierarchy"/>
    <dgm:cxn modelId="{72109852-BBA5-4930-9665-542AF3A78A16}" type="presParOf" srcId="{18B88B18-4347-422D-B3B3-D6A0110A99F5}" destId="{80188681-538F-4A63-A3A4-5E5B560539CF}" srcOrd="1" destOrd="0" presId="urn:microsoft.com/office/officeart/2008/layout/HorizontalMultiLevelHierarchy"/>
    <dgm:cxn modelId="{8334E198-B638-4CF9-8136-9E4B9AA6B5AD}" type="presParOf" srcId="{80188681-538F-4A63-A3A4-5E5B560539CF}" destId="{F3F1DBC0-F260-4AE8-895A-E3CE86FB72C6}" srcOrd="0" destOrd="0" presId="urn:microsoft.com/office/officeart/2008/layout/HorizontalMultiLevelHierarchy"/>
    <dgm:cxn modelId="{D3CA828B-8469-4FBA-907A-A2505CEAFABC}" type="presParOf" srcId="{80188681-538F-4A63-A3A4-5E5B560539CF}" destId="{548D2476-9C23-4416-B7D5-E7EA8A9793B2}" srcOrd="1" destOrd="0" presId="urn:microsoft.com/office/officeart/2008/layout/HorizontalMultiLevelHierarchy"/>
    <dgm:cxn modelId="{1EC5AFF1-A051-45FE-AA5C-34122EFA9C12}" type="presParOf" srcId="{18B88B18-4347-422D-B3B3-D6A0110A99F5}" destId="{1B28166D-95F8-4373-BD06-2C3A4DF9556C}" srcOrd="2" destOrd="0" presId="urn:microsoft.com/office/officeart/2008/layout/HorizontalMultiLevelHierarchy"/>
    <dgm:cxn modelId="{8227A50F-06B9-49EB-BC42-71D63D72E9B3}" type="presParOf" srcId="{1B28166D-95F8-4373-BD06-2C3A4DF9556C}" destId="{1FFB2153-4735-4CB8-B900-DB607BD01452}" srcOrd="0" destOrd="0" presId="urn:microsoft.com/office/officeart/2008/layout/HorizontalMultiLevelHierarchy"/>
    <dgm:cxn modelId="{E18C2D3D-9329-40CE-94A9-7EF98625E2F4}" type="presParOf" srcId="{18B88B18-4347-422D-B3B3-D6A0110A99F5}" destId="{4193C8B4-2A60-4C94-92C7-6526FDA2D2AE}" srcOrd="3" destOrd="0" presId="urn:microsoft.com/office/officeart/2008/layout/HorizontalMultiLevelHierarchy"/>
    <dgm:cxn modelId="{0E91768F-6E3E-47B2-868C-6FD4CB6CE215}" type="presParOf" srcId="{4193C8B4-2A60-4C94-92C7-6526FDA2D2AE}" destId="{A2591C20-87B8-4D43-A15E-F11E8DB17814}" srcOrd="0" destOrd="0" presId="urn:microsoft.com/office/officeart/2008/layout/HorizontalMultiLevelHierarchy"/>
    <dgm:cxn modelId="{70401751-6B28-47FD-8CDA-3BF91D35BCEF}" type="presParOf" srcId="{4193C8B4-2A60-4C94-92C7-6526FDA2D2AE}" destId="{178AC1E3-ECD6-4DEE-9D48-ADEFC4883920}" srcOrd="1" destOrd="0" presId="urn:microsoft.com/office/officeart/2008/layout/HorizontalMultiLevelHierarchy"/>
    <dgm:cxn modelId="{49E5EC8B-37EE-4F44-BD08-3BFFACFCE97C}" type="presParOf" srcId="{18B88B18-4347-422D-B3B3-D6A0110A99F5}" destId="{04B3C81A-34B1-4B1F-A4C2-BCD1AB694661}" srcOrd="4" destOrd="0" presId="urn:microsoft.com/office/officeart/2008/layout/HorizontalMultiLevelHierarchy"/>
    <dgm:cxn modelId="{EAD896E8-A62E-411C-9D92-06033D1E102F}" type="presParOf" srcId="{04B3C81A-34B1-4B1F-A4C2-BCD1AB694661}" destId="{267395B6-A7BB-4545-82AB-064A4BD869B7}" srcOrd="0" destOrd="0" presId="urn:microsoft.com/office/officeart/2008/layout/HorizontalMultiLevelHierarchy"/>
    <dgm:cxn modelId="{6E4DEEBB-8548-4DB5-9CB9-CBE79AFB8D46}" type="presParOf" srcId="{18B88B18-4347-422D-B3B3-D6A0110A99F5}" destId="{A0B992B0-A2AD-47F7-8112-026484AAD8FC}" srcOrd="5" destOrd="0" presId="urn:microsoft.com/office/officeart/2008/layout/HorizontalMultiLevelHierarchy"/>
    <dgm:cxn modelId="{CD922E99-4547-4A61-9302-485786E23520}" type="presParOf" srcId="{A0B992B0-A2AD-47F7-8112-026484AAD8FC}" destId="{B295B1AA-7C53-47C6-BB00-72D2075A41EE}" srcOrd="0" destOrd="0" presId="urn:microsoft.com/office/officeart/2008/layout/HorizontalMultiLevelHierarchy"/>
    <dgm:cxn modelId="{20605D9B-3A7F-45C5-96D7-7B5209CE9F7E}" type="presParOf" srcId="{A0B992B0-A2AD-47F7-8112-026484AAD8FC}" destId="{F99012AC-283E-458E-B9EE-3866C1EFF33C}" srcOrd="1" destOrd="0" presId="urn:microsoft.com/office/officeart/2008/layout/HorizontalMultiLevelHierarchy"/>
    <dgm:cxn modelId="{7E805324-85C5-4C4F-A141-5CD1A9EB824C}" type="presParOf" srcId="{18B88B18-4347-422D-B3B3-D6A0110A99F5}" destId="{0B823DD0-3A77-4279-ABD7-DC50E441FE61}" srcOrd="6" destOrd="0" presId="urn:microsoft.com/office/officeart/2008/layout/HorizontalMultiLevelHierarchy"/>
    <dgm:cxn modelId="{99B59E01-083E-4EA7-B3C1-335C361671D2}" type="presParOf" srcId="{0B823DD0-3A77-4279-ABD7-DC50E441FE61}" destId="{CD85C8FC-F599-4526-A63A-2C3CB5AFF521}" srcOrd="0" destOrd="0" presId="urn:microsoft.com/office/officeart/2008/layout/HorizontalMultiLevelHierarchy"/>
    <dgm:cxn modelId="{A0E9E700-0046-45D6-997F-F6BF0FD986D1}" type="presParOf" srcId="{18B88B18-4347-422D-B3B3-D6A0110A99F5}" destId="{65DA45D9-7F8D-43B8-B224-A9808C5F1230}" srcOrd="7" destOrd="0" presId="urn:microsoft.com/office/officeart/2008/layout/HorizontalMultiLevelHierarchy"/>
    <dgm:cxn modelId="{1F8E7963-9530-48D4-8CEC-35380B27D4F8}" type="presParOf" srcId="{65DA45D9-7F8D-43B8-B224-A9808C5F1230}" destId="{41AC22C5-23AA-4A07-863C-3674807B514E}" srcOrd="0" destOrd="0" presId="urn:microsoft.com/office/officeart/2008/layout/HorizontalMultiLevelHierarchy"/>
    <dgm:cxn modelId="{5306DAF8-C4F6-4392-967C-98A31E712ABA}" type="presParOf" srcId="{65DA45D9-7F8D-43B8-B224-A9808C5F1230}" destId="{C2A260A1-97DD-4769-BCA6-B0ABC9D63093}" srcOrd="1" destOrd="0" presId="urn:microsoft.com/office/officeart/2008/layout/HorizontalMultiLevelHierarchy"/>
    <dgm:cxn modelId="{2F4763BA-1FEB-4DC3-BFBD-F8345AD01575}" type="presParOf" srcId="{18B88B18-4347-422D-B3B3-D6A0110A99F5}" destId="{8BD63E99-9715-40B9-90D8-D4771C6E0388}" srcOrd="8" destOrd="0" presId="urn:microsoft.com/office/officeart/2008/layout/HorizontalMultiLevelHierarchy"/>
    <dgm:cxn modelId="{A9A2334A-9CD0-4350-A380-F0DE2041FA48}" type="presParOf" srcId="{8BD63E99-9715-40B9-90D8-D4771C6E0388}" destId="{882453AB-7B18-4FFB-8ADD-26126A2DD818}" srcOrd="0" destOrd="0" presId="urn:microsoft.com/office/officeart/2008/layout/HorizontalMultiLevelHierarchy"/>
    <dgm:cxn modelId="{ECAE16C6-384B-47C7-B7BA-2872104C0F2E}" type="presParOf" srcId="{18B88B18-4347-422D-B3B3-D6A0110A99F5}" destId="{9D333A9B-5E52-48A0-A863-87D3413F2F6D}" srcOrd="9" destOrd="0" presId="urn:microsoft.com/office/officeart/2008/layout/HorizontalMultiLevelHierarchy"/>
    <dgm:cxn modelId="{A143F980-F6DD-4375-9C98-905C066EF2EC}" type="presParOf" srcId="{9D333A9B-5E52-48A0-A863-87D3413F2F6D}" destId="{84232DF1-828D-41F5-8A13-6FC5F4299C55}" srcOrd="0" destOrd="0" presId="urn:microsoft.com/office/officeart/2008/layout/HorizontalMultiLevelHierarchy"/>
    <dgm:cxn modelId="{BC92ABAA-D50B-41C8-8AA5-656D6A86AFE8}" type="presParOf" srcId="{9D333A9B-5E52-48A0-A863-87D3413F2F6D}" destId="{05C3F73E-2FC0-4ACF-BA0F-6F9821B8B91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B8EE9-7D99-4EAA-BAC9-F31E319B7214}">
      <dsp:nvSpPr>
        <dsp:cNvPr id="0" name=""/>
        <dsp:cNvSpPr/>
      </dsp:nvSpPr>
      <dsp:spPr>
        <a:xfrm>
          <a:off x="0" y="1315"/>
          <a:ext cx="3706167" cy="486720"/>
        </a:xfrm>
        <a:prstGeom prst="roundRect">
          <a:avLst/>
        </a:prstGeom>
        <a:solidFill>
          <a:srgbClr val="294D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mbria" panose="02040503050406030204" pitchFamily="18" charset="0"/>
              <a:ea typeface="Cambria" panose="02040503050406030204" pitchFamily="18" charset="0"/>
            </a:rPr>
            <a:t>Traumatic Brain Injury</a:t>
          </a:r>
        </a:p>
      </dsp:txBody>
      <dsp:txXfrm>
        <a:off x="23760" y="25075"/>
        <a:ext cx="3658647" cy="439200"/>
      </dsp:txXfrm>
    </dsp:sp>
    <dsp:sp modelId="{C43BE35C-0E78-4C22-8F8F-5EF2FCE40DFD}">
      <dsp:nvSpPr>
        <dsp:cNvPr id="0" name=""/>
        <dsp:cNvSpPr/>
      </dsp:nvSpPr>
      <dsp:spPr>
        <a:xfrm>
          <a:off x="0" y="488035"/>
          <a:ext cx="3706167" cy="45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71" tIns="17780" rIns="99568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 dirty="0">
              <a:latin typeface="Cambria" panose="02040503050406030204" pitchFamily="18" charset="0"/>
              <a:ea typeface="Cambria" panose="02040503050406030204" pitchFamily="18" charset="0"/>
            </a:rPr>
            <a:t>Non-degenerative and non-congenital distortion to the brain</a:t>
          </a:r>
        </a:p>
      </dsp:txBody>
      <dsp:txXfrm>
        <a:off x="0" y="488035"/>
        <a:ext cx="3706167" cy="457470"/>
      </dsp:txXfrm>
    </dsp:sp>
    <dsp:sp modelId="{173FC9D5-2266-4605-97AF-C6CA64341813}">
      <dsp:nvSpPr>
        <dsp:cNvPr id="0" name=""/>
        <dsp:cNvSpPr/>
      </dsp:nvSpPr>
      <dsp:spPr>
        <a:xfrm>
          <a:off x="0" y="945505"/>
          <a:ext cx="3706167" cy="486720"/>
        </a:xfrm>
        <a:prstGeom prst="roundRect">
          <a:avLst/>
        </a:prstGeom>
        <a:solidFill>
          <a:srgbClr val="0B98E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mbria" panose="02040503050406030204" pitchFamily="18" charset="0"/>
              <a:ea typeface="Cambria" panose="02040503050406030204" pitchFamily="18" charset="0"/>
            </a:rPr>
            <a:t>Diffuse Axonal Injury (DAI)</a:t>
          </a:r>
        </a:p>
      </dsp:txBody>
      <dsp:txXfrm>
        <a:off x="23760" y="969265"/>
        <a:ext cx="3658647" cy="439200"/>
      </dsp:txXfrm>
    </dsp:sp>
    <dsp:sp modelId="{7600BBB5-7767-4BBB-B0D7-9BB15780D709}">
      <dsp:nvSpPr>
        <dsp:cNvPr id="0" name=""/>
        <dsp:cNvSpPr/>
      </dsp:nvSpPr>
      <dsp:spPr>
        <a:xfrm>
          <a:off x="0" y="1432225"/>
          <a:ext cx="3706167" cy="45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71" tIns="17780" rIns="99568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 dirty="0">
              <a:latin typeface="Cambria" panose="02040503050406030204" pitchFamily="18" charset="0"/>
              <a:ea typeface="Cambria" panose="02040503050406030204" pitchFamily="18" charset="0"/>
            </a:rPr>
            <a:t>Caused due to </a:t>
          </a:r>
          <a:r>
            <a:rPr lang="en-US" sz="1400" kern="1200" dirty="0">
              <a:latin typeface="Cambria" panose="02040503050406030204" pitchFamily="18" charset="0"/>
              <a:ea typeface="Cambria" panose="02040503050406030204" pitchFamily="18" charset="0"/>
            </a:rPr>
            <a:t>sudden, external and physical assault to the brain. </a:t>
          </a:r>
          <a:endParaRPr lang="en-IN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1432225"/>
        <a:ext cx="3706167" cy="457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B8EE9-7D99-4EAA-BAC9-F31E319B7214}">
      <dsp:nvSpPr>
        <dsp:cNvPr id="0" name=""/>
        <dsp:cNvSpPr/>
      </dsp:nvSpPr>
      <dsp:spPr>
        <a:xfrm>
          <a:off x="0" y="11505"/>
          <a:ext cx="3957698" cy="4867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mbria" panose="02040503050406030204" pitchFamily="18" charset="0"/>
              <a:ea typeface="Cambria" panose="02040503050406030204" pitchFamily="18" charset="0"/>
            </a:rPr>
            <a:t>Grey matter-white matter junction </a:t>
          </a:r>
        </a:p>
      </dsp:txBody>
      <dsp:txXfrm>
        <a:off x="23760" y="35265"/>
        <a:ext cx="3910178" cy="439200"/>
      </dsp:txXfrm>
    </dsp:sp>
    <dsp:sp modelId="{C43BE35C-0E78-4C22-8F8F-5EF2FCE40DFD}">
      <dsp:nvSpPr>
        <dsp:cNvPr id="0" name=""/>
        <dsp:cNvSpPr/>
      </dsp:nvSpPr>
      <dsp:spPr>
        <a:xfrm>
          <a:off x="0" y="498225"/>
          <a:ext cx="3957698" cy="45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57" tIns="17780" rIns="99568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Cambria" panose="02040503050406030204" pitchFamily="18" charset="0"/>
              <a:ea typeface="Cambria" panose="02040503050406030204" pitchFamily="18" charset="0"/>
            </a:rPr>
            <a:t>Shearing of axon at the junction of grey-white matter in prefrontal lobe; “Grade 1”</a:t>
          </a:r>
          <a:endParaRPr lang="en-IN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498225"/>
        <a:ext cx="3957698" cy="457470"/>
      </dsp:txXfrm>
    </dsp:sp>
    <dsp:sp modelId="{173FC9D5-2266-4605-97AF-C6CA64341813}">
      <dsp:nvSpPr>
        <dsp:cNvPr id="0" name=""/>
        <dsp:cNvSpPr/>
      </dsp:nvSpPr>
      <dsp:spPr>
        <a:xfrm>
          <a:off x="0" y="955695"/>
          <a:ext cx="3957698" cy="486720"/>
        </a:xfrm>
        <a:prstGeom prst="roundRect">
          <a:avLst/>
        </a:prstGeom>
        <a:solidFill>
          <a:srgbClr val="8A3C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mbria" panose="02040503050406030204" pitchFamily="18" charset="0"/>
              <a:ea typeface="Cambria" panose="02040503050406030204" pitchFamily="18" charset="0"/>
            </a:rPr>
            <a:t>Regenerate &amp; Re-establish</a:t>
          </a:r>
        </a:p>
      </dsp:txBody>
      <dsp:txXfrm>
        <a:off x="23760" y="979455"/>
        <a:ext cx="3910178" cy="439200"/>
      </dsp:txXfrm>
    </dsp:sp>
    <dsp:sp modelId="{7600BBB5-7767-4BBB-B0D7-9BB15780D709}">
      <dsp:nvSpPr>
        <dsp:cNvPr id="0" name=""/>
        <dsp:cNvSpPr/>
      </dsp:nvSpPr>
      <dsp:spPr>
        <a:xfrm>
          <a:off x="0" y="1442415"/>
          <a:ext cx="3957698" cy="45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57" tIns="17780" rIns="99568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Glial cells remove the broken neurons; implant will help in re-establishing the connections.</a:t>
          </a:r>
          <a:endParaRPr lang="en-IN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1442415"/>
        <a:ext cx="3957698" cy="457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B8EE9-7D99-4EAA-BAC9-F31E319B7214}">
      <dsp:nvSpPr>
        <dsp:cNvPr id="0" name=""/>
        <dsp:cNvSpPr/>
      </dsp:nvSpPr>
      <dsp:spPr>
        <a:xfrm>
          <a:off x="0" y="11505"/>
          <a:ext cx="3957698" cy="4867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mbria" panose="02040503050406030204" pitchFamily="18" charset="0"/>
              <a:ea typeface="Cambria" panose="02040503050406030204" pitchFamily="18" charset="0"/>
            </a:rPr>
            <a:t>Neural Tissue Engineering</a:t>
          </a:r>
        </a:p>
      </dsp:txBody>
      <dsp:txXfrm>
        <a:off x="23760" y="35265"/>
        <a:ext cx="3910178" cy="439200"/>
      </dsp:txXfrm>
    </dsp:sp>
    <dsp:sp modelId="{C43BE35C-0E78-4C22-8F8F-5EF2FCE40DFD}">
      <dsp:nvSpPr>
        <dsp:cNvPr id="0" name=""/>
        <dsp:cNvSpPr/>
      </dsp:nvSpPr>
      <dsp:spPr>
        <a:xfrm>
          <a:off x="0" y="498225"/>
          <a:ext cx="3957698" cy="45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57" tIns="17780" rIns="99568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 dirty="0">
              <a:latin typeface="Cambria" panose="02040503050406030204" pitchFamily="18" charset="0"/>
              <a:ea typeface="Cambria" panose="02040503050406030204" pitchFamily="18" charset="0"/>
            </a:rPr>
            <a:t>Lesser regenerative ability of the brain; cannot self-heal easily.</a:t>
          </a:r>
        </a:p>
      </dsp:txBody>
      <dsp:txXfrm>
        <a:off x="0" y="498225"/>
        <a:ext cx="3957698" cy="457470"/>
      </dsp:txXfrm>
    </dsp:sp>
    <dsp:sp modelId="{173FC9D5-2266-4605-97AF-C6CA64341813}">
      <dsp:nvSpPr>
        <dsp:cNvPr id="0" name=""/>
        <dsp:cNvSpPr/>
      </dsp:nvSpPr>
      <dsp:spPr>
        <a:xfrm>
          <a:off x="0" y="952227"/>
          <a:ext cx="3957698" cy="486720"/>
        </a:xfrm>
        <a:prstGeom prst="roundRect">
          <a:avLst/>
        </a:prstGeom>
        <a:solidFill>
          <a:srgbClr val="00C8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mbria" panose="02040503050406030204" pitchFamily="18" charset="0"/>
              <a:ea typeface="Cambria" panose="02040503050406030204" pitchFamily="18" charset="0"/>
            </a:rPr>
            <a:t>Materials &amp; Strategies</a:t>
          </a:r>
        </a:p>
      </dsp:txBody>
      <dsp:txXfrm>
        <a:off x="23760" y="975987"/>
        <a:ext cx="3910178" cy="439200"/>
      </dsp:txXfrm>
    </dsp:sp>
    <dsp:sp modelId="{7600BBB5-7767-4BBB-B0D7-9BB15780D709}">
      <dsp:nvSpPr>
        <dsp:cNvPr id="0" name=""/>
        <dsp:cNvSpPr/>
      </dsp:nvSpPr>
      <dsp:spPr>
        <a:xfrm>
          <a:off x="0" y="1442415"/>
          <a:ext cx="3957698" cy="45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57" tIns="17780" rIns="99568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 dirty="0">
              <a:latin typeface="Cambria" panose="02040503050406030204" pitchFamily="18" charset="0"/>
              <a:ea typeface="Cambria" panose="02040503050406030204" pitchFamily="18" charset="0"/>
            </a:rPr>
            <a:t>Find the best source of materials and strategies for better emulation</a:t>
          </a:r>
        </a:p>
      </dsp:txBody>
      <dsp:txXfrm>
        <a:off x="0" y="1442415"/>
        <a:ext cx="3957698" cy="457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63E99-9715-40B9-90D8-D4771C6E0388}">
      <dsp:nvSpPr>
        <dsp:cNvPr id="0" name=""/>
        <dsp:cNvSpPr/>
      </dsp:nvSpPr>
      <dsp:spPr>
        <a:xfrm>
          <a:off x="1202778" y="1944019"/>
          <a:ext cx="424561" cy="1617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280" y="0"/>
              </a:lnTo>
              <a:lnTo>
                <a:pt x="212280" y="1617991"/>
              </a:lnTo>
              <a:lnTo>
                <a:pt x="424561" y="161799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73239" y="2711196"/>
        <a:ext cx="83638" cy="83638"/>
      </dsp:txXfrm>
    </dsp:sp>
    <dsp:sp modelId="{0B823DD0-3A77-4279-ABD7-DC50E441FE61}">
      <dsp:nvSpPr>
        <dsp:cNvPr id="0" name=""/>
        <dsp:cNvSpPr/>
      </dsp:nvSpPr>
      <dsp:spPr>
        <a:xfrm>
          <a:off x="1202778" y="1944019"/>
          <a:ext cx="424561" cy="808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280" y="0"/>
              </a:lnTo>
              <a:lnTo>
                <a:pt x="212280" y="808995"/>
              </a:lnTo>
              <a:lnTo>
                <a:pt x="424561" y="80899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92218" y="2325676"/>
        <a:ext cx="45681" cy="45681"/>
      </dsp:txXfrm>
    </dsp:sp>
    <dsp:sp modelId="{04B3C81A-34B1-4B1F-A4C2-BCD1AB694661}">
      <dsp:nvSpPr>
        <dsp:cNvPr id="0" name=""/>
        <dsp:cNvSpPr/>
      </dsp:nvSpPr>
      <dsp:spPr>
        <a:xfrm>
          <a:off x="1202778" y="1898299"/>
          <a:ext cx="424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561" y="457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404444" y="1933405"/>
        <a:ext cx="21228" cy="21228"/>
      </dsp:txXfrm>
    </dsp:sp>
    <dsp:sp modelId="{1B28166D-95F8-4373-BD06-2C3A4DF9556C}">
      <dsp:nvSpPr>
        <dsp:cNvPr id="0" name=""/>
        <dsp:cNvSpPr/>
      </dsp:nvSpPr>
      <dsp:spPr>
        <a:xfrm>
          <a:off x="1202778" y="1135023"/>
          <a:ext cx="424561" cy="808995"/>
        </a:xfrm>
        <a:custGeom>
          <a:avLst/>
          <a:gdLst/>
          <a:ahLst/>
          <a:cxnLst/>
          <a:rect l="0" t="0" r="0" b="0"/>
          <a:pathLst>
            <a:path>
              <a:moveTo>
                <a:pt x="0" y="808995"/>
              </a:moveTo>
              <a:lnTo>
                <a:pt x="212280" y="808995"/>
              </a:lnTo>
              <a:lnTo>
                <a:pt x="212280" y="0"/>
              </a:lnTo>
              <a:lnTo>
                <a:pt x="424561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92218" y="1516680"/>
        <a:ext cx="45681" cy="45681"/>
      </dsp:txXfrm>
    </dsp:sp>
    <dsp:sp modelId="{A4B93136-AD3E-490D-8153-3A84B1CFD5E2}">
      <dsp:nvSpPr>
        <dsp:cNvPr id="0" name=""/>
        <dsp:cNvSpPr/>
      </dsp:nvSpPr>
      <dsp:spPr>
        <a:xfrm>
          <a:off x="1202778" y="326027"/>
          <a:ext cx="424561" cy="1617991"/>
        </a:xfrm>
        <a:custGeom>
          <a:avLst/>
          <a:gdLst/>
          <a:ahLst/>
          <a:cxnLst/>
          <a:rect l="0" t="0" r="0" b="0"/>
          <a:pathLst>
            <a:path>
              <a:moveTo>
                <a:pt x="0" y="1617991"/>
              </a:moveTo>
              <a:lnTo>
                <a:pt x="212280" y="1617991"/>
              </a:lnTo>
              <a:lnTo>
                <a:pt x="212280" y="0"/>
              </a:lnTo>
              <a:lnTo>
                <a:pt x="424561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73239" y="1093204"/>
        <a:ext cx="83638" cy="83638"/>
      </dsp:txXfrm>
    </dsp:sp>
    <dsp:sp modelId="{0A06A27E-9318-4B91-B388-4EA158465388}">
      <dsp:nvSpPr>
        <dsp:cNvPr id="0" name=""/>
        <dsp:cNvSpPr/>
      </dsp:nvSpPr>
      <dsp:spPr>
        <a:xfrm rot="16200000">
          <a:off x="-823969" y="1620421"/>
          <a:ext cx="3406298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mbria" panose="02040503050406030204" pitchFamily="18" charset="0"/>
              <a:ea typeface="Cambria" panose="02040503050406030204" pitchFamily="18" charset="0"/>
            </a:rPr>
            <a:t>Challenges</a:t>
          </a:r>
        </a:p>
      </dsp:txBody>
      <dsp:txXfrm>
        <a:off x="-823969" y="1620421"/>
        <a:ext cx="3406298" cy="647196"/>
      </dsp:txXfrm>
    </dsp:sp>
    <dsp:sp modelId="{F3F1DBC0-F260-4AE8-895A-E3CE86FB72C6}">
      <dsp:nvSpPr>
        <dsp:cNvPr id="0" name=""/>
        <dsp:cNvSpPr/>
      </dsp:nvSpPr>
      <dsp:spPr>
        <a:xfrm>
          <a:off x="1627339" y="2429"/>
          <a:ext cx="3564104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Inflammation at site of injury</a:t>
          </a:r>
        </a:p>
      </dsp:txBody>
      <dsp:txXfrm>
        <a:off x="1627339" y="2429"/>
        <a:ext cx="3564104" cy="647196"/>
      </dsp:txXfrm>
    </dsp:sp>
    <dsp:sp modelId="{A2591C20-87B8-4D43-A15E-F11E8DB17814}">
      <dsp:nvSpPr>
        <dsp:cNvPr id="0" name=""/>
        <dsp:cNvSpPr/>
      </dsp:nvSpPr>
      <dsp:spPr>
        <a:xfrm>
          <a:off x="1627339" y="811425"/>
          <a:ext cx="3539310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</a:rPr>
            <a:t>Allodynia - (</a:t>
          </a:r>
          <a:r>
            <a:rPr lang="en-IN" sz="1600" kern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increased pain to a stimulus that is otherwise noxious)</a:t>
          </a:r>
          <a:endParaRPr lang="en-IN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27339" y="811425"/>
        <a:ext cx="3539310" cy="647196"/>
      </dsp:txXfrm>
    </dsp:sp>
    <dsp:sp modelId="{B295B1AA-7C53-47C6-BB00-72D2075A41EE}">
      <dsp:nvSpPr>
        <dsp:cNvPr id="0" name=""/>
        <dsp:cNvSpPr/>
      </dsp:nvSpPr>
      <dsp:spPr>
        <a:xfrm>
          <a:off x="1627339" y="1620421"/>
          <a:ext cx="3541454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The transplanted tissue/scaffold should adjust well at the site of injury.</a:t>
          </a:r>
          <a:endParaRPr lang="en-IN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27339" y="1620421"/>
        <a:ext cx="3541454" cy="647196"/>
      </dsp:txXfrm>
    </dsp:sp>
    <dsp:sp modelId="{41AC22C5-23AA-4A07-863C-3674807B514E}">
      <dsp:nvSpPr>
        <dsp:cNvPr id="0" name=""/>
        <dsp:cNvSpPr/>
      </dsp:nvSpPr>
      <dsp:spPr>
        <a:xfrm>
          <a:off x="1627339" y="2429416"/>
          <a:ext cx="3564104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Glial scars affects axo</a:t>
          </a: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nal regeneration </a:t>
          </a:r>
          <a:endParaRPr lang="en-IN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27339" y="2429416"/>
        <a:ext cx="3564104" cy="647196"/>
      </dsp:txXfrm>
    </dsp:sp>
    <dsp:sp modelId="{84232DF1-828D-41F5-8A13-6FC5F4299C55}">
      <dsp:nvSpPr>
        <dsp:cNvPr id="0" name=""/>
        <dsp:cNvSpPr/>
      </dsp:nvSpPr>
      <dsp:spPr>
        <a:xfrm>
          <a:off x="1627339" y="3238412"/>
          <a:ext cx="3564104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Avoid secondary cell death, loss of cells during injection</a:t>
          </a:r>
          <a:endParaRPr lang="en-IN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27339" y="3238412"/>
        <a:ext cx="3564104" cy="6471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63E99-9715-40B9-90D8-D4771C6E0388}">
      <dsp:nvSpPr>
        <dsp:cNvPr id="0" name=""/>
        <dsp:cNvSpPr/>
      </dsp:nvSpPr>
      <dsp:spPr>
        <a:xfrm>
          <a:off x="1202778" y="1944019"/>
          <a:ext cx="424561" cy="1617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280" y="0"/>
              </a:lnTo>
              <a:lnTo>
                <a:pt x="212280" y="1617991"/>
              </a:lnTo>
              <a:lnTo>
                <a:pt x="424561" y="161799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73239" y="2711196"/>
        <a:ext cx="83638" cy="83638"/>
      </dsp:txXfrm>
    </dsp:sp>
    <dsp:sp modelId="{0B823DD0-3A77-4279-ABD7-DC50E441FE61}">
      <dsp:nvSpPr>
        <dsp:cNvPr id="0" name=""/>
        <dsp:cNvSpPr/>
      </dsp:nvSpPr>
      <dsp:spPr>
        <a:xfrm>
          <a:off x="1202778" y="1944019"/>
          <a:ext cx="424561" cy="808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280" y="0"/>
              </a:lnTo>
              <a:lnTo>
                <a:pt x="212280" y="808995"/>
              </a:lnTo>
              <a:lnTo>
                <a:pt x="424561" y="80899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92218" y="2325676"/>
        <a:ext cx="45681" cy="45681"/>
      </dsp:txXfrm>
    </dsp:sp>
    <dsp:sp modelId="{04B3C81A-34B1-4B1F-A4C2-BCD1AB694661}">
      <dsp:nvSpPr>
        <dsp:cNvPr id="0" name=""/>
        <dsp:cNvSpPr/>
      </dsp:nvSpPr>
      <dsp:spPr>
        <a:xfrm>
          <a:off x="1202778" y="1898299"/>
          <a:ext cx="424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561" y="457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404444" y="1933405"/>
        <a:ext cx="21228" cy="21228"/>
      </dsp:txXfrm>
    </dsp:sp>
    <dsp:sp modelId="{1B28166D-95F8-4373-BD06-2C3A4DF9556C}">
      <dsp:nvSpPr>
        <dsp:cNvPr id="0" name=""/>
        <dsp:cNvSpPr/>
      </dsp:nvSpPr>
      <dsp:spPr>
        <a:xfrm>
          <a:off x="1202778" y="1135023"/>
          <a:ext cx="424561" cy="808995"/>
        </a:xfrm>
        <a:custGeom>
          <a:avLst/>
          <a:gdLst/>
          <a:ahLst/>
          <a:cxnLst/>
          <a:rect l="0" t="0" r="0" b="0"/>
          <a:pathLst>
            <a:path>
              <a:moveTo>
                <a:pt x="0" y="808995"/>
              </a:moveTo>
              <a:lnTo>
                <a:pt x="212280" y="808995"/>
              </a:lnTo>
              <a:lnTo>
                <a:pt x="212280" y="0"/>
              </a:lnTo>
              <a:lnTo>
                <a:pt x="424561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92218" y="1516680"/>
        <a:ext cx="45681" cy="45681"/>
      </dsp:txXfrm>
    </dsp:sp>
    <dsp:sp modelId="{A4B93136-AD3E-490D-8153-3A84B1CFD5E2}">
      <dsp:nvSpPr>
        <dsp:cNvPr id="0" name=""/>
        <dsp:cNvSpPr/>
      </dsp:nvSpPr>
      <dsp:spPr>
        <a:xfrm>
          <a:off x="1202778" y="326027"/>
          <a:ext cx="424561" cy="1617991"/>
        </a:xfrm>
        <a:custGeom>
          <a:avLst/>
          <a:gdLst/>
          <a:ahLst/>
          <a:cxnLst/>
          <a:rect l="0" t="0" r="0" b="0"/>
          <a:pathLst>
            <a:path>
              <a:moveTo>
                <a:pt x="0" y="1617991"/>
              </a:moveTo>
              <a:lnTo>
                <a:pt x="212280" y="1617991"/>
              </a:lnTo>
              <a:lnTo>
                <a:pt x="212280" y="0"/>
              </a:lnTo>
              <a:lnTo>
                <a:pt x="424561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73239" y="1093204"/>
        <a:ext cx="83638" cy="83638"/>
      </dsp:txXfrm>
    </dsp:sp>
    <dsp:sp modelId="{0A06A27E-9318-4B91-B388-4EA158465388}">
      <dsp:nvSpPr>
        <dsp:cNvPr id="0" name=""/>
        <dsp:cNvSpPr/>
      </dsp:nvSpPr>
      <dsp:spPr>
        <a:xfrm rot="16200000">
          <a:off x="-823969" y="1620421"/>
          <a:ext cx="3406298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mbria" panose="02040503050406030204" pitchFamily="18" charset="0"/>
              <a:ea typeface="Cambria" panose="02040503050406030204" pitchFamily="18" charset="0"/>
            </a:rPr>
            <a:t>Characteristics</a:t>
          </a:r>
        </a:p>
      </dsp:txBody>
      <dsp:txXfrm>
        <a:off x="-823969" y="1620421"/>
        <a:ext cx="3406298" cy="647196"/>
      </dsp:txXfrm>
    </dsp:sp>
    <dsp:sp modelId="{F3F1DBC0-F260-4AE8-895A-E3CE86FB72C6}">
      <dsp:nvSpPr>
        <dsp:cNvPr id="0" name=""/>
        <dsp:cNvSpPr/>
      </dsp:nvSpPr>
      <dsp:spPr>
        <a:xfrm>
          <a:off x="1627339" y="2429"/>
          <a:ext cx="3564104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mbria Math" panose="02040503050406030204" pitchFamily="18" charset="0"/>
              <a:ea typeface="Cambria Math" panose="02040503050406030204" pitchFamily="18" charset="0"/>
            </a:rPr>
            <a:t>Anti-inflammatory molecules at the site of implantation.</a:t>
          </a:r>
          <a:endParaRPr lang="en-IN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27339" y="2429"/>
        <a:ext cx="3564104" cy="647196"/>
      </dsp:txXfrm>
    </dsp:sp>
    <dsp:sp modelId="{A2591C20-87B8-4D43-A15E-F11E8DB17814}">
      <dsp:nvSpPr>
        <dsp:cNvPr id="0" name=""/>
        <dsp:cNvSpPr/>
      </dsp:nvSpPr>
      <dsp:spPr>
        <a:xfrm>
          <a:off x="1627339" y="811425"/>
          <a:ext cx="3539310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rPr>
            <a:t>Electrical stimulation to induce differentiation. </a:t>
          </a:r>
          <a:endParaRPr lang="en-IN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27339" y="811425"/>
        <a:ext cx="3539310" cy="647196"/>
      </dsp:txXfrm>
    </dsp:sp>
    <dsp:sp modelId="{B295B1AA-7C53-47C6-BB00-72D2075A41EE}">
      <dsp:nvSpPr>
        <dsp:cNvPr id="0" name=""/>
        <dsp:cNvSpPr/>
      </dsp:nvSpPr>
      <dsp:spPr>
        <a:xfrm>
          <a:off x="1627339" y="1620421"/>
          <a:ext cx="3541454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rPr>
            <a:t>Composition of scaffold similar to the brain tissue at the site of injury.</a:t>
          </a:r>
          <a:endParaRPr lang="en-IN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27339" y="1620421"/>
        <a:ext cx="3541454" cy="647196"/>
      </dsp:txXfrm>
    </dsp:sp>
    <dsp:sp modelId="{41AC22C5-23AA-4A07-863C-3674807B514E}">
      <dsp:nvSpPr>
        <dsp:cNvPr id="0" name=""/>
        <dsp:cNvSpPr/>
      </dsp:nvSpPr>
      <dsp:spPr>
        <a:xfrm>
          <a:off x="1627339" y="2429416"/>
          <a:ext cx="3564104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rPr>
            <a:t>Increased angiogenesis and reduced astrogliosis.</a:t>
          </a:r>
          <a:endParaRPr lang="en-IN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27339" y="2429416"/>
        <a:ext cx="3564104" cy="647196"/>
      </dsp:txXfrm>
    </dsp:sp>
    <dsp:sp modelId="{84232DF1-828D-41F5-8A13-6FC5F4299C55}">
      <dsp:nvSpPr>
        <dsp:cNvPr id="0" name=""/>
        <dsp:cNvSpPr/>
      </dsp:nvSpPr>
      <dsp:spPr>
        <a:xfrm>
          <a:off x="1627339" y="3238412"/>
          <a:ext cx="3564104" cy="6471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rPr>
            <a:t>Minimally invasive surgery for implantation</a:t>
          </a:r>
          <a:endParaRPr lang="en-IN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27339" y="3238412"/>
        <a:ext cx="3564104" cy="647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79E2F-1603-40FB-974D-95011D2C48AC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49AE-69FE-4521-B36C-CFA2476B6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1ADC-6DF2-43C7-914B-559A5BAE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38505-DF7E-4CF1-A1D2-349D6CD8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5FD2-F423-4CA5-9D1A-3FE87F6E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6478-51DE-424E-B060-732AE0548A25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8808-F063-412B-9411-294C5A34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0D88-1087-4B02-8D12-74A6BAFA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1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3263-E199-4993-A522-7989110F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E3714-1B53-4D0B-93ED-0A7F2BBF9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5DB1-C2A9-47B4-B3B9-EC35B82B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BF66-3153-42E4-BE66-8F43D47E7F25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9CD1-681F-4172-849C-3349E461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19B0-9947-44C1-8F53-ADF31930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91E1F-23BC-4E10-9913-821E6BB53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6EAEC-CCE9-40F6-8559-3A9C866FF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E81F-80E8-4AA7-BB22-96E23749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F63D-0073-4A70-A8BC-A2BDC43F7CC0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1529-7BC6-4FEB-AD9E-16BA85EF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53E3-1F92-4FCC-8712-B31B3DD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B35A-ED21-4256-B742-BDACA2B2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64CF-952C-45E3-AFD6-61520B87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792-B445-4FE9-A35A-A8B234C6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9CBC-D996-4B63-8C77-0C480C5919BB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751A-7704-41B2-BB41-01C53F5A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EC1B-B322-40A6-9BE8-47B56B8B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3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1ABA-7A30-473C-8F2F-74DE328B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67E13-4F65-4E37-B258-AA9D83F5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05DD-747A-4EFD-A1AE-E42FA07B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87C0-84B5-45C3-8F45-8500B2EDA09D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84B0-F451-4F93-B615-B6B8C12C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ADEE-50D1-455C-BC6A-9334F3EF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1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FE4F-92D4-4CFE-BBB0-BCF54664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C85F-9B01-417F-8AD6-055483C7B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D999-2D14-49DB-9CBE-1A0EC7A0E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B05C6-1C6A-4B8B-A5D4-B882AFD3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D712-74DC-4525-83A4-6E784B2EDB86}" type="datetime1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2D02E-81C4-4687-800D-58B11D97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728C8-5585-4E11-B8CF-8B5B4037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6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268C-9AF6-43D8-AE0F-30E7FDF4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D4EA8-396D-43DE-8840-C70D3493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3195F-C85B-4AC3-B30F-1277A6DB5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B9B9F-B22E-4BC5-AF39-987E1FEB4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9AAC4-76D5-423E-837E-6C59E7806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F745E-1401-4CE2-89A4-6988133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DA6C-9F7E-4368-9655-BBCDA497BD9A}" type="datetime1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12705-4A6D-40F2-9A29-42826A6C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B5CA0-0A72-4277-A56E-EEA6204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0B59-4323-4E3E-83AF-2EA28A7F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E26AC-EE9B-4280-AFE1-DA861696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B617-E258-4673-9A53-3A69437FFA8A}" type="datetime1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F9AD6-9E5A-49B4-A699-F0E8BA7D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FDAAC-C238-4345-8E96-5C950E51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E21C3-2D5F-43CF-BFC5-2CCC1A70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B169-6F82-4142-989F-356EB43037D4}" type="datetime1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FC03F-8EDC-4EFA-808A-DBC7CBD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5268C-797F-4558-8067-2E1B59FD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3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8144-0364-4E20-92D3-CEF2DA9B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7177-DA06-4A7B-8382-1BB20BA6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0EC21-B001-4C2D-9FBF-48DC226E9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43384-7622-460B-838F-2207723E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740-9339-45CC-A3C0-E9EC95A6C6E7}" type="datetime1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E83E1-6B6D-4980-9DEA-57C39072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46E24-63C0-425A-916F-A6A897F0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7A87-FD4D-4D08-AD17-4125E0F7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6ADAB-BD26-4287-A36D-86CCD824C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4A8E0-5C36-4B55-BC39-D840F8788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F62C8-45F1-4AD3-8AE7-5005C55A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BA32-AB98-481B-B472-2BB756126FBB}" type="datetime1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6C1EF-B07D-4A1C-A6F5-9B8935D5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A013-FC24-4614-AFDF-5CD3F28B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0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15814-DE6E-4CE3-9D71-061C9629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D2FB-703C-4F98-83A1-02E45E2B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6E9D7-94C9-4AF5-AD07-46402A235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7CDB-A46B-451C-9BA0-0333601BADEF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DC65-BB97-4642-ABC8-C5FB560CF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BT5130: Neural Tissue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6921-5C09-4FDE-8AD2-984474DB5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A164-ADB9-4117-A77A-4DABDE089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3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19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ons Wallpapers - Wallpaper Cave">
            <a:extLst>
              <a:ext uri="{FF2B5EF4-FFF2-40B4-BE49-F238E27FC236}">
                <a16:creationId xmlns:a16="http://schemas.microsoft.com/office/drawing/2014/main" id="{63F096F9-928C-4A7D-87F2-A846ACB8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19CE7-B798-415B-A3B6-3CA6E042821A}"/>
              </a:ext>
            </a:extLst>
          </p:cNvPr>
          <p:cNvSpPr txBox="1"/>
          <p:nvPr/>
        </p:nvSpPr>
        <p:spPr>
          <a:xfrm>
            <a:off x="616632" y="336961"/>
            <a:ext cx="10958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BT5130 </a:t>
            </a:r>
          </a:p>
          <a:p>
            <a:pPr algn="ctr"/>
            <a:r>
              <a:rPr lang="en-IN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Neural Tissue Engineering</a:t>
            </a:r>
          </a:p>
          <a:p>
            <a:pPr algn="ctr"/>
            <a:r>
              <a:rPr lang="en-IN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Designing constructs for improved emulation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B327E-0A8B-410C-966D-F58E4E12FFB8}"/>
              </a:ext>
            </a:extLst>
          </p:cNvPr>
          <p:cNvSpPr txBox="1"/>
          <p:nvPr/>
        </p:nvSpPr>
        <p:spPr>
          <a:xfrm>
            <a:off x="-1" y="5983094"/>
            <a:ext cx="12192000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Sahana Gangadharan | BE17B038 | be17b038@smail.iitm.ac.in</a:t>
            </a:r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21-12-2020</a:t>
            </a:r>
            <a:endParaRPr lang="en-IN" sz="2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5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AE4EAC-AE55-43A3-971C-E24EF670C5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design – Scaffold 2 preparation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88167-0160-4E5F-A4FF-4FE6306B9040}"/>
              </a:ext>
            </a:extLst>
          </p:cNvPr>
          <p:cNvGrpSpPr/>
          <p:nvPr/>
        </p:nvGrpSpPr>
        <p:grpSpPr>
          <a:xfrm>
            <a:off x="292968" y="1509963"/>
            <a:ext cx="4601103" cy="488314"/>
            <a:chOff x="0" y="1315"/>
            <a:chExt cx="3706167" cy="4867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0D00E-002D-41DB-8ECF-E23F8D9BBD20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DAD474EC-B0E7-4777-BCC1-230B31D49A11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7 –Preparation of injectable hydrogel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7" name="Picture 4" descr="Research — Supramolecular (Bio)Materials">
            <a:extLst>
              <a:ext uri="{FF2B5EF4-FFF2-40B4-BE49-F238E27FC236}">
                <a16:creationId xmlns:a16="http://schemas.microsoft.com/office/drawing/2014/main" id="{E4A9CDC3-C472-43C9-B905-7CEBC5C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43" y="4087084"/>
            <a:ext cx="4391951" cy="15240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58FF15-1805-4C94-A998-7491A863306A}"/>
              </a:ext>
            </a:extLst>
          </p:cNvPr>
          <p:cNvSpPr txBox="1"/>
          <p:nvPr/>
        </p:nvSpPr>
        <p:spPr>
          <a:xfrm>
            <a:off x="287407" y="2148191"/>
            <a:ext cx="4391951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Hyaluronic Acid (HA) is prepped with a cross linker and catalysts.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CO2 bubbles are trapped inside to form a porous environment, makes it suitable for injection.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1CBF1-C69E-45C2-808D-C7D191CDAB6C}"/>
              </a:ext>
            </a:extLst>
          </p:cNvPr>
          <p:cNvGrpSpPr/>
          <p:nvPr/>
        </p:nvGrpSpPr>
        <p:grpSpPr>
          <a:xfrm>
            <a:off x="6222054" y="1531917"/>
            <a:ext cx="4601103" cy="488314"/>
            <a:chOff x="0" y="1315"/>
            <a:chExt cx="3706167" cy="4867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63D142C-0D02-4C17-A9D5-B8E8FF32047D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E613B73-0CEB-435C-A827-2EE57C0D5419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8 –Characterization of the hydrogel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2575DF9-CF6C-478A-910C-05C988613DC3}"/>
              </a:ext>
            </a:extLst>
          </p:cNvPr>
          <p:cNvSpPr txBox="1"/>
          <p:nvPr/>
        </p:nvSpPr>
        <p:spPr>
          <a:xfrm>
            <a:off x="4789495" y="2148191"/>
            <a:ext cx="4252906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Mechanical properties –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Rheological measurements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Swelling ratio &amp; Degradation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Chemical properties –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Adhesion properties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Determining cell proliferation on hydrogel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Check if hydrogel alters pH.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Physical properties –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SEM &amp; Inverted fluorescence microscope for surface morphology</a:t>
            </a:r>
          </a:p>
        </p:txBody>
      </p:sp>
      <p:pic>
        <p:nvPicPr>
          <p:cNvPr id="9218" name="Picture 2" descr="Preparation and characterization of scaffolds. (a) Schematic... | Download  Scientific Diagram">
            <a:extLst>
              <a:ext uri="{FF2B5EF4-FFF2-40B4-BE49-F238E27FC236}">
                <a16:creationId xmlns:a16="http://schemas.microsoft.com/office/drawing/2014/main" id="{1142487D-B67D-4475-9D96-33C23CE6C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1" y="2314797"/>
            <a:ext cx="3076942" cy="345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0DD53BF-DF4E-494D-A5BA-096C73F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1493"/>
            <a:ext cx="4114800" cy="365125"/>
          </a:xfrm>
        </p:spPr>
        <p:txBody>
          <a:bodyPr/>
          <a:lstStyle/>
          <a:p>
            <a:r>
              <a:rPr lang="en-IN" dirty="0"/>
              <a:t>BT5130: Neural Tissue Engineering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A1BD70B-49F3-401F-B505-BF146F11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10</a:t>
            </a:fld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B6A59-C2CD-4364-A358-12857076E5F0}"/>
              </a:ext>
            </a:extLst>
          </p:cNvPr>
          <p:cNvSpPr txBox="1"/>
          <p:nvPr/>
        </p:nvSpPr>
        <p:spPr>
          <a:xfrm>
            <a:off x="68943" y="6401757"/>
            <a:ext cx="307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Wang et al., 2020</a:t>
            </a:r>
          </a:p>
        </p:txBody>
      </p:sp>
    </p:spTree>
    <p:extLst>
      <p:ext uri="{BB962C8B-B14F-4D97-AF65-F5344CB8AC3E}">
        <p14:creationId xmlns:p14="http://schemas.microsoft.com/office/powerpoint/2010/main" val="24840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6D62-F2F3-42A9-86D2-E911426622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design – </a:t>
            </a:r>
            <a:r>
              <a:rPr lang="en-IN" sz="36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vivo</a:t>
            </a:r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implantation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536B29-FE01-4E7A-8A1C-F5BE176BE6F3}"/>
              </a:ext>
            </a:extLst>
          </p:cNvPr>
          <p:cNvGrpSpPr/>
          <p:nvPr/>
        </p:nvGrpSpPr>
        <p:grpSpPr>
          <a:xfrm>
            <a:off x="322465" y="1509963"/>
            <a:ext cx="6143649" cy="488314"/>
            <a:chOff x="0" y="1315"/>
            <a:chExt cx="3706167" cy="4867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643F600-C2EE-4EC8-89D0-F7C569EADA9C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7EF76A-E4E4-4C73-8626-B06209F7A3E4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9 –Preparation of </a:t>
              </a:r>
              <a:r>
                <a:rPr lang="en-IN" i="1" dirty="0">
                  <a:latin typeface="Cambria" panose="02040503050406030204" pitchFamily="18" charset="0"/>
                  <a:ea typeface="Cambria" panose="02040503050406030204" pitchFamily="18" charset="0"/>
                </a:rPr>
                <a:t>in vivo</a:t>
              </a: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 mice models and Implantation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FFFF4C-720B-428E-9167-B6319136A29F}"/>
              </a:ext>
            </a:extLst>
          </p:cNvPr>
          <p:cNvSpPr txBox="1"/>
          <p:nvPr/>
        </p:nvSpPr>
        <p:spPr>
          <a:xfrm>
            <a:off x="474865" y="2114312"/>
            <a:ext cx="5759879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~5-7 week old mice are anaesthetized and fixed on table.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Incision is made and a metal probe provides a mild disturbance to the brain in the prefrontal cortex such that the axons are sheared at the junction.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Glial cells remove disrupted neurons, takes a week.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Mice are split into the following 6 groups and the HAs are injected to the site of injury.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9D64A0-D7F1-4A7E-85C2-EF9F4F306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06135"/>
              </p:ext>
            </p:extLst>
          </p:nvPr>
        </p:nvGraphicFramePr>
        <p:xfrm>
          <a:off x="689114" y="4739794"/>
          <a:ext cx="8521148" cy="1849120"/>
        </p:xfrm>
        <a:graphic>
          <a:graphicData uri="http://schemas.openxmlformats.org/drawingml/2006/table">
            <a:tbl>
              <a:tblPr/>
              <a:tblGrid>
                <a:gridCol w="1523010">
                  <a:extLst>
                    <a:ext uri="{9D8B030D-6E8A-4147-A177-3AD203B41FA5}">
                      <a16:colId xmlns:a16="http://schemas.microsoft.com/office/drawing/2014/main" val="3521040325"/>
                    </a:ext>
                  </a:extLst>
                </a:gridCol>
                <a:gridCol w="1272390">
                  <a:extLst>
                    <a:ext uri="{9D8B030D-6E8A-4147-A177-3AD203B41FA5}">
                      <a16:colId xmlns:a16="http://schemas.microsoft.com/office/drawing/2014/main" val="2814121484"/>
                    </a:ext>
                  </a:extLst>
                </a:gridCol>
                <a:gridCol w="2178483">
                  <a:extLst>
                    <a:ext uri="{9D8B030D-6E8A-4147-A177-3AD203B41FA5}">
                      <a16:colId xmlns:a16="http://schemas.microsoft.com/office/drawing/2014/main" val="1203845847"/>
                    </a:ext>
                  </a:extLst>
                </a:gridCol>
                <a:gridCol w="1798382">
                  <a:extLst>
                    <a:ext uri="{9D8B030D-6E8A-4147-A177-3AD203B41FA5}">
                      <a16:colId xmlns:a16="http://schemas.microsoft.com/office/drawing/2014/main" val="3542312349"/>
                    </a:ext>
                  </a:extLst>
                </a:gridCol>
                <a:gridCol w="1748883">
                  <a:extLst>
                    <a:ext uri="{9D8B030D-6E8A-4147-A177-3AD203B41FA5}">
                      <a16:colId xmlns:a16="http://schemas.microsoft.com/office/drawing/2014/main" val="1374272693"/>
                    </a:ext>
                  </a:extLst>
                </a:gridCol>
              </a:tblGrid>
              <a:tr h="553949">
                <a:tc>
                  <a:txBody>
                    <a:bodyPr/>
                    <a:lstStyle/>
                    <a:p>
                      <a:pPr algn="ctr" fontAlgn="t"/>
                      <a:br>
                        <a:rPr lang="en-IN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Control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samples that are injected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08986"/>
                  </a:ext>
                </a:extLst>
              </a:tr>
              <a:tr h="3151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Groups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CTL 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CTL + HE 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Low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585424"/>
                  </a:ext>
                </a:extLst>
              </a:tr>
              <a:tr h="3151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Scaffolds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4RepCT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4RepCT-f-CNTs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Two groups that performed better than the rest in Step 6.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012"/>
                  </a:ext>
                </a:extLst>
              </a:tr>
              <a:tr h="3151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Label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(n=5)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(n=5)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(n=5)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r>
                        <a:rPr lang="en-IN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(n=5)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79609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B6C186A6-5793-4FC7-AB0D-A3E0B945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00" y="2504506"/>
            <a:ext cx="3915600" cy="1635760"/>
          </a:xfrm>
          <a:prstGeom prst="rect">
            <a:avLst/>
          </a:prstGeom>
        </p:spPr>
      </p:pic>
      <p:pic>
        <p:nvPicPr>
          <p:cNvPr id="10243" name="Picture 3" descr="An implantable guide-screw system for brain tumor studies in small animals  in: Journal of Neurosurgery Volume 92 Issue 2 (2000)">
            <a:extLst>
              <a:ext uri="{FF2B5EF4-FFF2-40B4-BE49-F238E27FC236}">
                <a16:creationId xmlns:a16="http://schemas.microsoft.com/office/drawing/2014/main" id="{4A95E8AE-A889-42CD-8602-D120501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44" y="2343454"/>
            <a:ext cx="2075387" cy="232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5B0B025-6287-4932-98A9-C99E1C45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6009"/>
            <a:ext cx="4114800" cy="365125"/>
          </a:xfrm>
        </p:spPr>
        <p:txBody>
          <a:bodyPr/>
          <a:lstStyle/>
          <a:p>
            <a:r>
              <a:rPr lang="en-IN" dirty="0"/>
              <a:t>BT5130: Neural Tissue Engineering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10F17CD-FE84-4A76-BB6E-47F3905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D561CE-63B0-49E6-87D2-FE814F99050C}"/>
              </a:ext>
            </a:extLst>
          </p:cNvPr>
          <p:cNvGrpSpPr/>
          <p:nvPr/>
        </p:nvGrpSpPr>
        <p:grpSpPr>
          <a:xfrm>
            <a:off x="292969" y="1509963"/>
            <a:ext cx="3553318" cy="488314"/>
            <a:chOff x="0" y="1315"/>
            <a:chExt cx="3706167" cy="48672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AE6F7F2-4155-4661-8988-0313CDE59ACF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8EFDE2B2-8E60-41A3-A849-BC01FFE22BF8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10 –Behavioural analyses 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5AC7D73-BB8B-45AB-AF6F-58C20F92ED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design – Analyses </a:t>
            </a:r>
          </a:p>
        </p:txBody>
      </p:sp>
      <p:pic>
        <p:nvPicPr>
          <p:cNvPr id="6" name="Picture 4" descr="How to Build A Better Mouse Maze | Discover Magazine">
            <a:extLst>
              <a:ext uri="{FF2B5EF4-FFF2-40B4-BE49-F238E27FC236}">
                <a16:creationId xmlns:a16="http://schemas.microsoft.com/office/drawing/2014/main" id="{9D4C65B7-6170-43DE-814C-E283D00F2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r="8237"/>
          <a:stretch/>
        </p:blipFill>
        <p:spPr bwMode="auto">
          <a:xfrm>
            <a:off x="292969" y="2786965"/>
            <a:ext cx="2447350" cy="187490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5CF63-049B-45D5-BDB1-C1DEE4C6444A}"/>
              </a:ext>
            </a:extLst>
          </p:cNvPr>
          <p:cNvSpPr txBox="1"/>
          <p:nvPr/>
        </p:nvSpPr>
        <p:spPr>
          <a:xfrm>
            <a:off x="2740319" y="2183418"/>
            <a:ext cx="3355681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Prefrontal cortex ~ behaviour &amp; decision making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Days 7,14,21,28 – behavioural analyses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Different mazes – Spatial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Square maze - Open field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Elevated plus maze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Y maze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Anxiety-related behavioural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Emotional behavioural test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4D6173-71F6-4F4D-B407-C9D1191557F2}"/>
              </a:ext>
            </a:extLst>
          </p:cNvPr>
          <p:cNvGrpSpPr/>
          <p:nvPr/>
        </p:nvGrpSpPr>
        <p:grpSpPr>
          <a:xfrm>
            <a:off x="6933255" y="1509963"/>
            <a:ext cx="3553318" cy="488314"/>
            <a:chOff x="0" y="1315"/>
            <a:chExt cx="3706167" cy="4867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F058D5-B30C-4A86-A728-8DB4AD6243D2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773831A5-E9D4-4D85-ABCD-5B69B17E0B4D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11 –Histological analyses 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954E96-A19A-4FE1-80B1-A945C6C329C2}"/>
              </a:ext>
            </a:extLst>
          </p:cNvPr>
          <p:cNvSpPr txBox="1"/>
          <p:nvPr/>
        </p:nvSpPr>
        <p:spPr>
          <a:xfrm>
            <a:off x="8948030" y="2183418"/>
            <a:ext cx="3084313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Days 14 and 28, mice were sacrificed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Immunocytochemistry with markers for NSE,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Nestin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GFAP, MAP-2.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Neural markers high on day 28 than day 14 than what was observed after </a:t>
            </a: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in vitro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studies.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Group F performs better than rest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84DD15-55C7-4D23-AEC8-89A9FF7A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72" y="2934614"/>
            <a:ext cx="2668885" cy="157960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A951B1-E9DE-4947-AF14-2A07E0E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978"/>
            <a:ext cx="4114800" cy="365125"/>
          </a:xfrm>
        </p:spPr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B9B2D1D-A32E-49F0-839E-016ACFA6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12</a:t>
            </a:fld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5755B-5BD3-43C7-A624-2BB87A77193F}"/>
              </a:ext>
            </a:extLst>
          </p:cNvPr>
          <p:cNvSpPr txBox="1"/>
          <p:nvPr/>
        </p:nvSpPr>
        <p:spPr>
          <a:xfrm>
            <a:off x="20403" y="6538912"/>
            <a:ext cx="307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Bello Arroyo et al., 2018</a:t>
            </a:r>
          </a:p>
        </p:txBody>
      </p:sp>
    </p:spTree>
    <p:extLst>
      <p:ext uri="{BB962C8B-B14F-4D97-AF65-F5344CB8AC3E}">
        <p14:creationId xmlns:p14="http://schemas.microsoft.com/office/powerpoint/2010/main" val="4682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07E0-AC6F-4BD8-94B1-ADB218351A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</a:t>
            </a:r>
          </a:p>
        </p:txBody>
      </p:sp>
      <p:pic>
        <p:nvPicPr>
          <p:cNvPr id="3" name="Picture 2" descr="Image of cell culture dish | Free SVG">
            <a:extLst>
              <a:ext uri="{FF2B5EF4-FFF2-40B4-BE49-F238E27FC236}">
                <a16:creationId xmlns:a16="http://schemas.microsoft.com/office/drawing/2014/main" id="{8929381D-70C7-4A66-A52C-B6D5CF0D2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2" b="21393"/>
          <a:stretch/>
        </p:blipFill>
        <p:spPr bwMode="auto">
          <a:xfrm>
            <a:off x="838200" y="1619837"/>
            <a:ext cx="2172474" cy="12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296826-494D-4F91-B4DD-C0DA8F4D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4" y="2817658"/>
            <a:ext cx="2830286" cy="2518346"/>
          </a:xfrm>
          <a:prstGeom prst="rect">
            <a:avLst/>
          </a:prstGeom>
        </p:spPr>
      </p:pic>
      <p:pic>
        <p:nvPicPr>
          <p:cNvPr id="7" name="Picture 4" descr="Research — Supramolecular (Bio)Materials">
            <a:extLst>
              <a:ext uri="{FF2B5EF4-FFF2-40B4-BE49-F238E27FC236}">
                <a16:creationId xmlns:a16="http://schemas.microsoft.com/office/drawing/2014/main" id="{B1FC314B-E933-41DE-AF59-F85A0CE7B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24" y="3886070"/>
            <a:ext cx="4391951" cy="15240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An implantable guide-screw system for brain tumor studies in small animals  in: Journal of Neurosurgery Volume 92 Issue 2 (2000)">
            <a:extLst>
              <a:ext uri="{FF2B5EF4-FFF2-40B4-BE49-F238E27FC236}">
                <a16:creationId xmlns:a16="http://schemas.microsoft.com/office/drawing/2014/main" id="{3BC1718D-C540-448E-B0FB-170FD6B8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859359"/>
            <a:ext cx="2514600" cy="28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FEA457E-EC64-4D59-A022-20D58294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1493"/>
            <a:ext cx="4114800" cy="365125"/>
          </a:xfrm>
        </p:spPr>
        <p:txBody>
          <a:bodyPr/>
          <a:lstStyle/>
          <a:p>
            <a:r>
              <a:rPr lang="en-IN" dirty="0"/>
              <a:t>BT5130: Neural Tissue Engineering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7B8DA9-6B5E-42F7-B326-B4DC243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13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7B9387-0F29-4475-AA03-5A34B8F4E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085" y="1239098"/>
            <a:ext cx="3691830" cy="264697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E63EE-9D02-44F5-ADF2-F8ECCFC2E582}"/>
              </a:ext>
            </a:extLst>
          </p:cNvPr>
          <p:cNvGrpSpPr/>
          <p:nvPr/>
        </p:nvGrpSpPr>
        <p:grpSpPr>
          <a:xfrm>
            <a:off x="118703" y="5371854"/>
            <a:ext cx="3806371" cy="965883"/>
            <a:chOff x="0" y="1315"/>
            <a:chExt cx="3706167" cy="4867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2204DA-53FD-49DF-88ED-C3F10AE76C9E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A8FD05CA-B5D0-49CD-9D8F-D5821A7CC735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human Umbilical Cord Mesenchymal Stem cells + Differentiation factors</a:t>
              </a:r>
              <a:endParaRPr lang="en-IN" sz="14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A16BF9-F9B5-45CA-9EFD-E62F214C6B5A}"/>
              </a:ext>
            </a:extLst>
          </p:cNvPr>
          <p:cNvGrpSpPr/>
          <p:nvPr/>
        </p:nvGrpSpPr>
        <p:grpSpPr>
          <a:xfrm>
            <a:off x="4251779" y="5371854"/>
            <a:ext cx="3806371" cy="965883"/>
            <a:chOff x="0" y="1315"/>
            <a:chExt cx="3706167" cy="4867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36817F5-894C-4C51-ABB5-50569CE14B29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BF70A758-F1A2-434A-8F2F-FF414905D23C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In vitro differentiation using 4RepCT matrices </a:t>
              </a:r>
            </a:p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In vivo </a:t>
              </a:r>
              <a:r>
                <a:rPr lang="en-I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scaffolding using injectable HA hydrogels</a:t>
              </a:r>
              <a:endParaRPr lang="en-IN" sz="14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F5258B-5D24-47FE-8E23-4490338CFAE7}"/>
              </a:ext>
            </a:extLst>
          </p:cNvPr>
          <p:cNvGrpSpPr/>
          <p:nvPr/>
        </p:nvGrpSpPr>
        <p:grpSpPr>
          <a:xfrm>
            <a:off x="8316377" y="5371854"/>
            <a:ext cx="3806371" cy="965883"/>
            <a:chOff x="0" y="1315"/>
            <a:chExt cx="3706167" cy="4867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471C224-6625-423D-B048-D87128777679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09875FB6-D7FC-4CAA-B726-F375FC48E2BC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Implantation of scaffolds in mice model for regeneration from Diffuse Axonal Injury</a:t>
              </a:r>
              <a:endParaRPr lang="en-IN" sz="14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01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22BC8A-AF8D-44D1-BE8D-B507CB24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7679B-5F4C-4BCF-A2F1-A350629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BD7A7F-3BFD-4C32-BF29-A90E81CA72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Timescale for the project &amp; Plan of 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81376-9459-4617-8E79-A2FB4FB4F71B}"/>
              </a:ext>
            </a:extLst>
          </p:cNvPr>
          <p:cNvSpPr txBox="1"/>
          <p:nvPr/>
        </p:nvSpPr>
        <p:spPr>
          <a:xfrm>
            <a:off x="7331076" y="1607733"/>
            <a:ext cx="4114800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Overall ~1.5 years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Scaled up for testing in higher order mammals such as piglets and macaques.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Check if 4RepCT matrix can be embedded on the injectable hydrogel to save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If the embedding is possible, commercialization can be looked into.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8C368CF-2A41-4802-ACDF-D0C41C8D5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232772"/>
              </p:ext>
            </p:extLst>
          </p:nvPr>
        </p:nvGraphicFramePr>
        <p:xfrm>
          <a:off x="746124" y="1291125"/>
          <a:ext cx="6383545" cy="482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301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F675-AD6E-4AAF-B10E-3A9D876160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Acknowledgements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9C7B8-1DAA-4FEC-B5AE-930679EB4C23}"/>
              </a:ext>
            </a:extLst>
          </p:cNvPr>
          <p:cNvSpPr txBox="1"/>
          <p:nvPr/>
        </p:nvSpPr>
        <p:spPr>
          <a:xfrm>
            <a:off x="335280" y="1463040"/>
            <a:ext cx="11521440" cy="183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 thank the course faculty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Vignesh Muthuvijayan, for his valuable inputs throughout the course and for making this a very fun learning experience.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 thank my classmates (Special mentions to Sankalpa, Sathvik, Mugdha,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Kiruthika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for all the meaningful discussions.</a:t>
            </a:r>
          </a:p>
        </p:txBody>
      </p:sp>
      <p:pic>
        <p:nvPicPr>
          <p:cNvPr id="12294" name="Picture 6" descr="Proving a Traumatic Brain Injury Claim - ANTHEM INJURY LAWYERS">
            <a:extLst>
              <a:ext uri="{FF2B5EF4-FFF2-40B4-BE49-F238E27FC236}">
                <a16:creationId xmlns:a16="http://schemas.microsoft.com/office/drawing/2014/main" id="{01850486-3DF9-4DB6-8002-2A56EB598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"/>
          <a:stretch/>
        </p:blipFill>
        <p:spPr bwMode="auto">
          <a:xfrm>
            <a:off x="1277256" y="3429000"/>
            <a:ext cx="4267201" cy="34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nderstanding Neurons' Role in the Nervous System">
            <a:extLst>
              <a:ext uri="{FF2B5EF4-FFF2-40B4-BE49-F238E27FC236}">
                <a16:creationId xmlns:a16="http://schemas.microsoft.com/office/drawing/2014/main" id="{D8117123-D146-48DC-9771-0FFB42F7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18" y="3565605"/>
            <a:ext cx="4554926" cy="31884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7DCC0A-308D-4927-9488-5B580A3F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0520"/>
            <a:ext cx="4114800" cy="365125"/>
          </a:xfrm>
        </p:spPr>
        <p:txBody>
          <a:bodyPr/>
          <a:lstStyle/>
          <a:p>
            <a:r>
              <a:rPr lang="en-IN" dirty="0"/>
              <a:t>BT5130: Neural Tissue Engineering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DB88A2-2AA4-419B-886E-E3D910E1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9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63A813-8C22-4592-9FCE-8D8172558C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Introduction– Traumatic Brain Injury &amp; Neural Tissue </a:t>
            </a:r>
            <a:r>
              <a:rPr lang="en-IN" sz="3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Engg</a:t>
            </a:r>
            <a:endParaRPr lang="en-IN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50" name="Picture 2" descr="DAI- diffuse axonal injury | Brain injury awareness, Tramatic brain injury,  Nerve cell">
            <a:extLst>
              <a:ext uri="{FF2B5EF4-FFF2-40B4-BE49-F238E27FC236}">
                <a16:creationId xmlns:a16="http://schemas.microsoft.com/office/drawing/2014/main" id="{DD37F294-5EF8-41E0-8422-3CB166AC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" y="1476861"/>
            <a:ext cx="3957698" cy="263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155FB7C-AD27-447B-9DC6-D8C9FA035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517653"/>
              </p:ext>
            </p:extLst>
          </p:nvPr>
        </p:nvGraphicFramePr>
        <p:xfrm>
          <a:off x="142610" y="4424973"/>
          <a:ext cx="3706167" cy="1891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Multiple Sclerosis Research: Imaging grey matter atrophy to find the roots  of disability">
            <a:extLst>
              <a:ext uri="{FF2B5EF4-FFF2-40B4-BE49-F238E27FC236}">
                <a16:creationId xmlns:a16="http://schemas.microsoft.com/office/drawing/2014/main" id="{D637F034-20D6-475F-AD81-4D699157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52" y="1721550"/>
            <a:ext cx="3957698" cy="214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AD4B62E-9513-453F-871E-11D41DFFF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867910"/>
              </p:ext>
            </p:extLst>
          </p:nvPr>
        </p:nvGraphicFramePr>
        <p:xfrm>
          <a:off x="3991386" y="4414783"/>
          <a:ext cx="3957698" cy="191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8289523-8CF0-40A1-9F7B-B7826D3BD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167346"/>
              </p:ext>
            </p:extLst>
          </p:nvPr>
        </p:nvGraphicFramePr>
        <p:xfrm>
          <a:off x="8091692" y="4414783"/>
          <a:ext cx="3957698" cy="191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1026" name="Picture 2" descr="Tissue engineering perspectives in dentistry: review of the literature">
            <a:extLst>
              <a:ext uri="{FF2B5EF4-FFF2-40B4-BE49-F238E27FC236}">
                <a16:creationId xmlns:a16="http://schemas.microsoft.com/office/drawing/2014/main" id="{F859D927-E8EF-4438-870C-DFF4BCE1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80" y="1476861"/>
            <a:ext cx="3037321" cy="26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C985-FAD0-43CC-822D-B4714618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976"/>
            <a:ext cx="4114800" cy="365125"/>
          </a:xfrm>
        </p:spPr>
        <p:txBody>
          <a:bodyPr/>
          <a:lstStyle/>
          <a:p>
            <a:r>
              <a:rPr lang="en-IN" dirty="0"/>
              <a:t>BT5130: Neural Tissue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E1E6-7D68-4B69-91DF-5C38AB24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E2B-11C4-4010-8A6B-62069347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50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 - Neural Tissue Engineering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903441B-E2B8-45B1-9724-E115E1F91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551496"/>
              </p:ext>
            </p:extLst>
          </p:nvPr>
        </p:nvGraphicFramePr>
        <p:xfrm>
          <a:off x="189949" y="1797143"/>
          <a:ext cx="5747026" cy="38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210A5DA-09B9-4B1B-9AEA-2E302DF81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818487"/>
              </p:ext>
            </p:extLst>
          </p:nvPr>
        </p:nvGraphicFramePr>
        <p:xfrm>
          <a:off x="6096000" y="1797142"/>
          <a:ext cx="5747026" cy="38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A2CEB0-88C1-49FD-A007-67214E24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IN" dirty="0"/>
              <a:t>BT5130: Neural Tissue Engineering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5BD8184-B363-4B87-B67B-3150BB0F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62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9C1AA-D563-4226-BE10-8EBE337F62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Biomaterials for Scaffolds and Cells  </a:t>
            </a:r>
          </a:p>
        </p:txBody>
      </p:sp>
      <p:pic>
        <p:nvPicPr>
          <p:cNvPr id="2056" name="Picture 8" descr="Spider Silk Composites and Applications | IntechOpen">
            <a:extLst>
              <a:ext uri="{FF2B5EF4-FFF2-40B4-BE49-F238E27FC236}">
                <a16:creationId xmlns:a16="http://schemas.microsoft.com/office/drawing/2014/main" id="{CBC1B6A7-F88A-4C59-AEC3-FDDFF7A0B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42" y="2368811"/>
            <a:ext cx="2749529" cy="23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eural Stem Cell Markers and Antibodies | Sigma-Aldrich">
            <a:extLst>
              <a:ext uri="{FF2B5EF4-FFF2-40B4-BE49-F238E27FC236}">
                <a16:creationId xmlns:a16="http://schemas.microsoft.com/office/drawing/2014/main" id="{749A8F88-FF99-41D7-94BF-63AF3F4E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" r="5819"/>
          <a:stretch/>
        </p:blipFill>
        <p:spPr bwMode="auto">
          <a:xfrm>
            <a:off x="5863771" y="2368669"/>
            <a:ext cx="3526972" cy="238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6AB87DD-B030-4F50-BBA9-2706355B687D}"/>
              </a:ext>
            </a:extLst>
          </p:cNvPr>
          <p:cNvGrpSpPr/>
          <p:nvPr/>
        </p:nvGrpSpPr>
        <p:grpSpPr>
          <a:xfrm>
            <a:off x="3764634" y="1880355"/>
            <a:ext cx="1448746" cy="488314"/>
            <a:chOff x="0" y="1315"/>
            <a:chExt cx="3706167" cy="4867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B8C25BB-36E8-4194-87E1-1A79C946355B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6FE3A169-32B6-4878-912E-72E146F61AB8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Scaffolds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B03917-8345-4263-92AF-AD3E99ACC6D4}"/>
              </a:ext>
            </a:extLst>
          </p:cNvPr>
          <p:cNvGrpSpPr/>
          <p:nvPr/>
        </p:nvGrpSpPr>
        <p:grpSpPr>
          <a:xfrm>
            <a:off x="841947" y="1395145"/>
            <a:ext cx="1448746" cy="488314"/>
            <a:chOff x="0" y="1315"/>
            <a:chExt cx="3706167" cy="4867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A5B2A88-76F4-4CDE-8CE1-28E2C57F0CF0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D212D105-09BD-4170-AC44-252B6964521F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Hydrogels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968A65-B63B-4476-9EAF-1E2BFF4FB166}"/>
              </a:ext>
            </a:extLst>
          </p:cNvPr>
          <p:cNvGrpSpPr/>
          <p:nvPr/>
        </p:nvGrpSpPr>
        <p:grpSpPr>
          <a:xfrm>
            <a:off x="325963" y="2605438"/>
            <a:ext cx="2432219" cy="488314"/>
            <a:chOff x="0" y="1315"/>
            <a:chExt cx="3706167" cy="4867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6AFBCBB-1342-4B45-9BC0-7593582A7C83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ACB5F7E2-F386-4BC7-BFAA-27BC1A659241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Hyaluronic acid (HA)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F5BEBF-91DB-418C-9A24-D0EC714BEC44}"/>
              </a:ext>
            </a:extLst>
          </p:cNvPr>
          <p:cNvGrpSpPr/>
          <p:nvPr/>
        </p:nvGrpSpPr>
        <p:grpSpPr>
          <a:xfrm>
            <a:off x="560413" y="2012672"/>
            <a:ext cx="2011813" cy="488314"/>
            <a:chOff x="0" y="1315"/>
            <a:chExt cx="3706167" cy="4867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624493E-EB10-44DF-8DA5-AEED8B0BC773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3BB56026-181C-4604-9A49-3CB2AC22C2F5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Laminin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4BE016-7440-4D81-8018-E2DE1113CE3F}"/>
              </a:ext>
            </a:extLst>
          </p:cNvPr>
          <p:cNvGrpSpPr/>
          <p:nvPr/>
        </p:nvGrpSpPr>
        <p:grpSpPr>
          <a:xfrm>
            <a:off x="195553" y="3201298"/>
            <a:ext cx="2749529" cy="488314"/>
            <a:chOff x="0" y="1315"/>
            <a:chExt cx="3706167" cy="48672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6687CA3-75F2-4DB1-BE02-FC89F2A40D1B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0F10605C-C5C1-4060-83DC-3047667C6156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Injectable HA hydrogel*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377AB6-C85F-4B76-83E8-F664BA2BECF1}"/>
              </a:ext>
            </a:extLst>
          </p:cNvPr>
          <p:cNvGrpSpPr/>
          <p:nvPr/>
        </p:nvGrpSpPr>
        <p:grpSpPr>
          <a:xfrm>
            <a:off x="413208" y="4126007"/>
            <a:ext cx="2306222" cy="488314"/>
            <a:chOff x="0" y="1315"/>
            <a:chExt cx="3706167" cy="48672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06EBAAD-15DE-4B1B-A68F-568F751F2590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F07EAF40-A585-4BC2-AF76-657B726215FC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Electrospun scaffolds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A64957-680F-4437-BD19-A5E3707BCA60}"/>
              </a:ext>
            </a:extLst>
          </p:cNvPr>
          <p:cNvGrpSpPr/>
          <p:nvPr/>
        </p:nvGrpSpPr>
        <p:grpSpPr>
          <a:xfrm>
            <a:off x="662389" y="4707320"/>
            <a:ext cx="1807859" cy="488314"/>
            <a:chOff x="0" y="1315"/>
            <a:chExt cx="3706167" cy="4867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83DA04E-C9C2-4CEB-92AA-F58E842D7410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C4C9A4AF-6458-4E52-8686-625CD5549F5B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PCL/PLGA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5326A1-0568-493B-AE04-6C172CE5EA78}"/>
              </a:ext>
            </a:extLst>
          </p:cNvPr>
          <p:cNvGrpSpPr/>
          <p:nvPr/>
        </p:nvGrpSpPr>
        <p:grpSpPr>
          <a:xfrm>
            <a:off x="650799" y="5317728"/>
            <a:ext cx="1807859" cy="488314"/>
            <a:chOff x="0" y="1315"/>
            <a:chExt cx="3706167" cy="48672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5E43B09-E3A8-4E60-AE08-E15652E1ACD9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3C8750C9-B07B-4D1F-A933-43A46A785947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PLLA/collagen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4ED375-BA9F-4187-9BD0-34E55743FEA0}"/>
              </a:ext>
            </a:extLst>
          </p:cNvPr>
          <p:cNvGrpSpPr/>
          <p:nvPr/>
        </p:nvGrpSpPr>
        <p:grpSpPr>
          <a:xfrm>
            <a:off x="309394" y="5928136"/>
            <a:ext cx="2490668" cy="488314"/>
            <a:chOff x="0" y="1315"/>
            <a:chExt cx="3706167" cy="486720"/>
          </a:xfrm>
          <a:solidFill>
            <a:srgbClr val="00B050"/>
          </a:solidFill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E7A1C91-5491-47A8-978A-3C55DFF47216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DA6791D9-E44B-4A74-9698-3F2BA0641AD0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Spider silk – 4RepCT*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A7DF1B-E925-4E4B-A03E-28EE160E41ED}"/>
              </a:ext>
            </a:extLst>
          </p:cNvPr>
          <p:cNvGrpSpPr/>
          <p:nvPr/>
        </p:nvGrpSpPr>
        <p:grpSpPr>
          <a:xfrm>
            <a:off x="7056179" y="1876853"/>
            <a:ext cx="1448746" cy="488314"/>
            <a:chOff x="0" y="1315"/>
            <a:chExt cx="3706167" cy="48672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3D0246-F531-4B66-B085-31D655382B2E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312CE8E5-B66C-47AD-833F-5636110DC2B0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Stem cells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04C33F-71D9-4AA4-920C-32EA28D81E04}"/>
              </a:ext>
            </a:extLst>
          </p:cNvPr>
          <p:cNvGrpSpPr/>
          <p:nvPr/>
        </p:nvGrpSpPr>
        <p:grpSpPr>
          <a:xfrm>
            <a:off x="9969578" y="1596258"/>
            <a:ext cx="1719825" cy="488314"/>
            <a:chOff x="0" y="1315"/>
            <a:chExt cx="3706167" cy="486720"/>
          </a:xfrm>
          <a:solidFill>
            <a:srgbClr val="00B0F0"/>
          </a:solidFill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7E937EF-A701-44E9-A775-85A9D1FA403C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AEBB322D-1355-4C52-BE5D-C1A66BE29627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NSCs and NPCs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86C5B2-73A0-4E7E-9BFB-ECCE2C3C90A8}"/>
              </a:ext>
            </a:extLst>
          </p:cNvPr>
          <p:cNvGrpSpPr/>
          <p:nvPr/>
        </p:nvGrpSpPr>
        <p:grpSpPr>
          <a:xfrm>
            <a:off x="9662533" y="2548479"/>
            <a:ext cx="2333914" cy="744216"/>
            <a:chOff x="0" y="1315"/>
            <a:chExt cx="3706167" cy="48672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B664D76-3DC7-407E-A4C7-35FB78AF7484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64C6DF92-23DE-43DC-A6F9-FD4F47795600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Mesenchymal stem cells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566507-5DC1-4D0D-9F2F-BFCD113FE9D3}"/>
              </a:ext>
            </a:extLst>
          </p:cNvPr>
          <p:cNvGrpSpPr/>
          <p:nvPr/>
        </p:nvGrpSpPr>
        <p:grpSpPr>
          <a:xfrm>
            <a:off x="9677496" y="3756602"/>
            <a:ext cx="2333914" cy="720378"/>
            <a:chOff x="0" y="1315"/>
            <a:chExt cx="3706167" cy="4867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0F32F2-A6DF-4263-8160-AB0C686A0E48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F8F30CFB-C6DC-4E98-9615-63AF128C324E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Embryonic stem cells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2A1918-AE24-42B1-B690-AB8C9E5DF24B}"/>
              </a:ext>
            </a:extLst>
          </p:cNvPr>
          <p:cNvGrpSpPr/>
          <p:nvPr/>
        </p:nvGrpSpPr>
        <p:grpSpPr>
          <a:xfrm>
            <a:off x="9390743" y="4940887"/>
            <a:ext cx="2749529" cy="803430"/>
            <a:chOff x="0" y="1315"/>
            <a:chExt cx="3706167" cy="486720"/>
          </a:xfrm>
          <a:solidFill>
            <a:srgbClr val="00B050"/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71DF44F-34C1-466E-96C6-5367820EBEE1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E51242D5-B08E-4B17-8984-6A202AB8A4F8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Human Umbilical cord mesenchymal stem cells*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DB81565-441C-49D3-8D17-68A2C78E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976"/>
            <a:ext cx="4114800" cy="365125"/>
          </a:xfrm>
        </p:spPr>
        <p:txBody>
          <a:bodyPr/>
          <a:lstStyle/>
          <a:p>
            <a:r>
              <a:rPr lang="en-IN" dirty="0"/>
              <a:t>BT5130: Neural Tissue Engineering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35C8DF-C8C3-4265-BEB7-BEC7C8B1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2BC7-9190-4E02-A24A-18E23B785D9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design - Workflow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8E7826-AE3D-4AEA-971A-D6D37E15913A}"/>
              </a:ext>
            </a:extLst>
          </p:cNvPr>
          <p:cNvGrpSpPr/>
          <p:nvPr/>
        </p:nvGrpSpPr>
        <p:grpSpPr>
          <a:xfrm>
            <a:off x="3149849" y="1594489"/>
            <a:ext cx="5894682" cy="4766555"/>
            <a:chOff x="2951106" y="719845"/>
            <a:chExt cx="6352104" cy="54183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51AAC2-5BFB-4927-A721-B480CC40BA4B}"/>
                </a:ext>
              </a:extLst>
            </p:cNvPr>
            <p:cNvSpPr/>
            <p:nvPr/>
          </p:nvSpPr>
          <p:spPr>
            <a:xfrm rot="5345297">
              <a:off x="2616438" y="1619136"/>
              <a:ext cx="1402075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58801B-17C8-4147-AA32-D235DD1F5C3B}"/>
                </a:ext>
              </a:extLst>
            </p:cNvPr>
            <p:cNvSpPr/>
            <p:nvPr/>
          </p:nvSpPr>
          <p:spPr>
            <a:xfrm>
              <a:off x="2951106" y="719845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Isolate, Culture and analyse Morphology of </a:t>
              </a:r>
              <a:r>
                <a:rPr lang="en-IN" sz="16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hUMSCs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FB627F-063C-4ACE-992E-BEB347603487}"/>
                </a:ext>
              </a:extLst>
            </p:cNvPr>
            <p:cNvSpPr/>
            <p:nvPr/>
          </p:nvSpPr>
          <p:spPr>
            <a:xfrm rot="5400047">
              <a:off x="2644126" y="3012999"/>
              <a:ext cx="1377409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75854"/>
                <a:satOff val="-1742"/>
                <a:lumOff val="-1177"/>
                <a:alphaOff val="0"/>
              </a:schemeClr>
            </a:fillRef>
            <a:effectRef idx="2">
              <a:schemeClr val="accent5">
                <a:hueOff val="-675854"/>
                <a:satOff val="-1742"/>
                <a:lumOff val="-117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6E531C-DF20-4C85-BFB3-1595E13294FE}"/>
                </a:ext>
              </a:extLst>
            </p:cNvPr>
            <p:cNvSpPr/>
            <p:nvPr/>
          </p:nvSpPr>
          <p:spPr>
            <a:xfrm>
              <a:off x="2951106" y="2135786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14413"/>
                <a:satOff val="-1584"/>
                <a:lumOff val="-1070"/>
                <a:alphaOff val="0"/>
              </a:schemeClr>
            </a:fillRef>
            <a:effectRef idx="2">
              <a:schemeClr val="accent5">
                <a:hueOff val="-614413"/>
                <a:satOff val="-1584"/>
                <a:lumOff val="-10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vitro </a:t>
              </a: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differentiation of </a:t>
              </a:r>
              <a:r>
                <a:rPr lang="en-IN" sz="16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hUMSCs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A0337B-3CBC-48AD-A661-F503FB39F94B}"/>
                </a:ext>
              </a:extLst>
            </p:cNvPr>
            <p:cNvSpPr/>
            <p:nvPr/>
          </p:nvSpPr>
          <p:spPr>
            <a:xfrm rot="5348250">
              <a:off x="2602941" y="4451074"/>
              <a:ext cx="1482069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351709"/>
                <a:satOff val="-3484"/>
                <a:lumOff val="-2353"/>
                <a:alphaOff val="0"/>
              </a:schemeClr>
            </a:fillRef>
            <a:effectRef idx="2">
              <a:schemeClr val="accent5">
                <a:hueOff val="-1351709"/>
                <a:satOff val="-3484"/>
                <a:lumOff val="-235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EFE595-EEEB-411C-B6B0-DAA688046E11}"/>
                </a:ext>
              </a:extLst>
            </p:cNvPr>
            <p:cNvSpPr/>
            <p:nvPr/>
          </p:nvSpPr>
          <p:spPr>
            <a:xfrm>
              <a:off x="2951106" y="3545334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228826"/>
                <a:satOff val="-3167"/>
                <a:lumOff val="-2139"/>
                <a:alphaOff val="0"/>
              </a:schemeClr>
            </a:fillRef>
            <a:effectRef idx="2">
              <a:schemeClr val="accent5">
                <a:hueOff val="-1228826"/>
                <a:satOff val="-3167"/>
                <a:lumOff val="-213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Preparation of 4RepCT and 4RepCT-f-CNTs scaffolds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F952E3-94F4-47E3-9476-3B376A57250A}"/>
                </a:ext>
              </a:extLst>
            </p:cNvPr>
            <p:cNvSpPr/>
            <p:nvPr/>
          </p:nvSpPr>
          <p:spPr>
            <a:xfrm rot="21599421">
              <a:off x="3363551" y="5191843"/>
              <a:ext cx="2162139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027563"/>
                <a:satOff val="-5226"/>
                <a:lumOff val="-3530"/>
                <a:alphaOff val="0"/>
              </a:schemeClr>
            </a:fillRef>
            <a:effectRef idx="2">
              <a:schemeClr val="accent5">
                <a:hueOff val="-2027563"/>
                <a:satOff val="-5226"/>
                <a:lumOff val="-353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12A741-B1C0-41CA-9D4B-BBFDC3A37AB4}"/>
                </a:ext>
              </a:extLst>
            </p:cNvPr>
            <p:cNvSpPr/>
            <p:nvPr/>
          </p:nvSpPr>
          <p:spPr>
            <a:xfrm>
              <a:off x="2951106" y="4997530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843239"/>
                <a:satOff val="-4751"/>
                <a:lumOff val="-3209"/>
                <a:alphaOff val="0"/>
              </a:schemeClr>
            </a:fillRef>
            <a:effectRef idx="2">
              <a:schemeClr val="accent5">
                <a:hueOff val="-1843239"/>
                <a:satOff val="-4751"/>
                <a:lumOff val="-32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 and Characterize the scaffolds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343428-4132-43D8-A31E-C5B90FDA9248}"/>
                </a:ext>
              </a:extLst>
            </p:cNvPr>
            <p:cNvSpPr/>
            <p:nvPr/>
          </p:nvSpPr>
          <p:spPr>
            <a:xfrm rot="16200000">
              <a:off x="4821223" y="4478774"/>
              <a:ext cx="1417353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703417"/>
                <a:satOff val="-6968"/>
                <a:lumOff val="-4706"/>
                <a:alphaOff val="0"/>
              </a:schemeClr>
            </a:fillRef>
            <a:effectRef idx="2">
              <a:schemeClr val="accent5">
                <a:hueOff val="-2703417"/>
                <a:satOff val="-6968"/>
                <a:lumOff val="-470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DD60BA6-17AA-451C-A9F8-C8924278C50C}"/>
                </a:ext>
              </a:extLst>
            </p:cNvPr>
            <p:cNvSpPr/>
            <p:nvPr/>
          </p:nvSpPr>
          <p:spPr>
            <a:xfrm>
              <a:off x="5145484" y="4997530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457652"/>
                <a:satOff val="-6334"/>
                <a:lumOff val="-4278"/>
                <a:alphaOff val="0"/>
              </a:schemeClr>
            </a:fillRef>
            <a:effectRef idx="2">
              <a:schemeClr val="accent5">
                <a:hueOff val="-2457652"/>
                <a:satOff val="-6334"/>
                <a:lumOff val="-42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Seed cells and enhanced differentiation on 4RepCT scaffolds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6EBA8C-4A30-41C6-89E5-B9D6D489C21D}"/>
                </a:ext>
              </a:extLst>
            </p:cNvPr>
            <p:cNvSpPr/>
            <p:nvPr/>
          </p:nvSpPr>
          <p:spPr>
            <a:xfrm rot="16200000">
              <a:off x="4821223" y="3053001"/>
              <a:ext cx="1417353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2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0D8DABF-417F-48A7-9870-97F08E59D4E7}"/>
                </a:ext>
              </a:extLst>
            </p:cNvPr>
            <p:cNvSpPr/>
            <p:nvPr/>
          </p:nvSpPr>
          <p:spPr>
            <a:xfrm>
              <a:off x="5145484" y="3545334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072065"/>
                <a:satOff val="-7918"/>
                <a:lumOff val="-5348"/>
                <a:alphaOff val="0"/>
              </a:schemeClr>
            </a:fillRef>
            <a:effectRef idx="2">
              <a:schemeClr val="accent5">
                <a:hueOff val="-3072065"/>
                <a:satOff val="-7918"/>
                <a:lumOff val="-53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Preparation of injectable HA hydrogel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171EE2-943B-432A-A96B-462D2C2F1EA4}"/>
                </a:ext>
              </a:extLst>
            </p:cNvPr>
            <p:cNvSpPr/>
            <p:nvPr/>
          </p:nvSpPr>
          <p:spPr>
            <a:xfrm rot="16200000">
              <a:off x="4821223" y="1627227"/>
              <a:ext cx="1417353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055126"/>
                <a:satOff val="-10451"/>
                <a:lumOff val="-7059"/>
                <a:alphaOff val="0"/>
              </a:schemeClr>
            </a:fillRef>
            <a:effectRef idx="2">
              <a:schemeClr val="accent5">
                <a:hueOff val="-4055126"/>
                <a:satOff val="-10451"/>
                <a:lumOff val="-705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95ECC6-C2D5-4D21-A30D-FB03944CE59C}"/>
                </a:ext>
              </a:extLst>
            </p:cNvPr>
            <p:cNvSpPr/>
            <p:nvPr/>
          </p:nvSpPr>
          <p:spPr>
            <a:xfrm>
              <a:off x="5145484" y="2135786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686478"/>
                <a:satOff val="-9501"/>
                <a:lumOff val="-6417"/>
                <a:alphaOff val="0"/>
              </a:schemeClr>
            </a:fillRef>
            <a:effectRef idx="2">
              <a:schemeClr val="accent5">
                <a:hueOff val="-3686478"/>
                <a:satOff val="-9501"/>
                <a:lumOff val="-64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Seed cells on hydrogel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E44EB6-BB0A-4E21-8577-9AA058BF5D4F}"/>
                </a:ext>
              </a:extLst>
            </p:cNvPr>
            <p:cNvSpPr/>
            <p:nvPr/>
          </p:nvSpPr>
          <p:spPr>
            <a:xfrm rot="21599445">
              <a:off x="5534110" y="914159"/>
              <a:ext cx="2254909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730980"/>
                <a:satOff val="-12193"/>
                <a:lumOff val="-8236"/>
                <a:alphaOff val="0"/>
              </a:schemeClr>
            </a:fillRef>
            <a:effectRef idx="2">
              <a:schemeClr val="accent5">
                <a:hueOff val="-4730980"/>
                <a:satOff val="-12193"/>
                <a:lumOff val="-823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D353F49-DF82-42E1-9C4B-42A8F2D6EA3A}"/>
                </a:ext>
              </a:extLst>
            </p:cNvPr>
            <p:cNvSpPr/>
            <p:nvPr/>
          </p:nvSpPr>
          <p:spPr>
            <a:xfrm>
              <a:off x="5145484" y="719845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300891"/>
                <a:satOff val="-11085"/>
                <a:lumOff val="-7487"/>
                <a:alphaOff val="0"/>
              </a:schemeClr>
            </a:fillRef>
            <a:effectRef idx="2">
              <a:schemeClr val="accent5">
                <a:hueOff val="-4300891"/>
                <a:satOff val="-11085"/>
                <a:lumOff val="-74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Prepare mice and surgically induce Diffuse axonal injury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2E04B7-364C-4F11-803C-31602004E90B}"/>
                </a:ext>
              </a:extLst>
            </p:cNvPr>
            <p:cNvSpPr/>
            <p:nvPr/>
          </p:nvSpPr>
          <p:spPr>
            <a:xfrm rot="5432589">
              <a:off x="7087724" y="1617036"/>
              <a:ext cx="1397762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5406834"/>
                <a:satOff val="-13935"/>
                <a:lumOff val="-9412"/>
                <a:alphaOff val="0"/>
              </a:schemeClr>
            </a:fillRef>
            <a:effectRef idx="2">
              <a:schemeClr val="accent5">
                <a:hueOff val="-5406834"/>
                <a:satOff val="-13935"/>
                <a:lumOff val="-941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852221F-C8D5-4AD8-9D55-C00B0CEB2903}"/>
                </a:ext>
              </a:extLst>
            </p:cNvPr>
            <p:cNvSpPr/>
            <p:nvPr/>
          </p:nvSpPr>
          <p:spPr>
            <a:xfrm>
              <a:off x="7402179" y="719845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915304"/>
                <a:satOff val="-12668"/>
                <a:lumOff val="-8556"/>
                <a:alphaOff val="0"/>
              </a:schemeClr>
            </a:fillRef>
            <a:effectRef idx="2">
              <a:schemeClr val="accent5">
                <a:hueOff val="-4915304"/>
                <a:satOff val="-12668"/>
                <a:lumOff val="-85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Inject the hydrogel thereby transplanting the cells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75FC02-6037-44C3-AFFB-DB79166039D9}"/>
                </a:ext>
              </a:extLst>
            </p:cNvPr>
            <p:cNvSpPr/>
            <p:nvPr/>
          </p:nvSpPr>
          <p:spPr>
            <a:xfrm rot="5400000">
              <a:off x="7057547" y="3046739"/>
              <a:ext cx="1444865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082688"/>
                <a:satOff val="-15677"/>
                <a:lumOff val="-10588"/>
                <a:alphaOff val="0"/>
              </a:schemeClr>
            </a:fillRef>
            <a:effectRef idx="2">
              <a:schemeClr val="accent5">
                <a:hueOff val="-6082688"/>
                <a:satOff val="-15677"/>
                <a:lumOff val="-1058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5E5CC00-52EC-4863-8BBC-DDA828D00044}"/>
                </a:ext>
              </a:extLst>
            </p:cNvPr>
            <p:cNvSpPr/>
            <p:nvPr/>
          </p:nvSpPr>
          <p:spPr>
            <a:xfrm>
              <a:off x="7402179" y="2135786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5529717"/>
                <a:satOff val="-14252"/>
                <a:lumOff val="-9626"/>
                <a:alphaOff val="0"/>
              </a:schemeClr>
            </a:fillRef>
            <a:effectRef idx="2">
              <a:schemeClr val="accent5">
                <a:hueOff val="-5529717"/>
                <a:satOff val="-14252"/>
                <a:lumOff val="-962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Behavioural analysis of mice at days 7,14,21&amp;28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EE1788-509E-4896-B6CC-EE44FDCDB375}"/>
                </a:ext>
              </a:extLst>
            </p:cNvPr>
            <p:cNvSpPr/>
            <p:nvPr/>
          </p:nvSpPr>
          <p:spPr>
            <a:xfrm rot="5400046">
              <a:off x="7074858" y="4482703"/>
              <a:ext cx="1410223" cy="171092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E48ACBE-92BB-440C-B5EC-A0E87C15AC8D}"/>
                </a:ext>
              </a:extLst>
            </p:cNvPr>
            <p:cNvSpPr/>
            <p:nvPr/>
          </p:nvSpPr>
          <p:spPr>
            <a:xfrm>
              <a:off x="7402179" y="3545334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144130"/>
                <a:satOff val="-15835"/>
                <a:lumOff val="-10695"/>
                <a:alphaOff val="0"/>
              </a:schemeClr>
            </a:fillRef>
            <a:effectRef idx="2">
              <a:schemeClr val="accent5">
                <a:hueOff val="-6144130"/>
                <a:satOff val="-15835"/>
                <a:lumOff val="-1069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Sacrifice the mice, isolate the brain and slice the pre frontal lobe.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DA744F-AF7A-4D48-8E06-F5606AAA9E51}"/>
                </a:ext>
              </a:extLst>
            </p:cNvPr>
            <p:cNvSpPr/>
            <p:nvPr/>
          </p:nvSpPr>
          <p:spPr>
            <a:xfrm>
              <a:off x="7402179" y="4997530"/>
              <a:ext cx="1901031" cy="1140618"/>
            </a:xfrm>
            <a:custGeom>
              <a:avLst/>
              <a:gdLst>
                <a:gd name="connsiteX0" fmla="*/ 0 w 1901031"/>
                <a:gd name="connsiteY0" fmla="*/ 114062 h 1140618"/>
                <a:gd name="connsiteX1" fmla="*/ 114062 w 1901031"/>
                <a:gd name="connsiteY1" fmla="*/ 0 h 1140618"/>
                <a:gd name="connsiteX2" fmla="*/ 1786969 w 1901031"/>
                <a:gd name="connsiteY2" fmla="*/ 0 h 1140618"/>
                <a:gd name="connsiteX3" fmla="*/ 1901031 w 1901031"/>
                <a:gd name="connsiteY3" fmla="*/ 114062 h 1140618"/>
                <a:gd name="connsiteX4" fmla="*/ 1901031 w 1901031"/>
                <a:gd name="connsiteY4" fmla="*/ 1026556 h 1140618"/>
                <a:gd name="connsiteX5" fmla="*/ 1786969 w 1901031"/>
                <a:gd name="connsiteY5" fmla="*/ 1140618 h 1140618"/>
                <a:gd name="connsiteX6" fmla="*/ 114062 w 1901031"/>
                <a:gd name="connsiteY6" fmla="*/ 1140618 h 1140618"/>
                <a:gd name="connsiteX7" fmla="*/ 0 w 1901031"/>
                <a:gd name="connsiteY7" fmla="*/ 1026556 h 1140618"/>
                <a:gd name="connsiteX8" fmla="*/ 0 w 1901031"/>
                <a:gd name="connsiteY8" fmla="*/ 114062 h 11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1031" h="1140618">
                  <a:moveTo>
                    <a:pt x="0" y="114062"/>
                  </a:moveTo>
                  <a:cubicBezTo>
                    <a:pt x="0" y="51067"/>
                    <a:pt x="51067" y="0"/>
                    <a:pt x="114062" y="0"/>
                  </a:cubicBezTo>
                  <a:lnTo>
                    <a:pt x="1786969" y="0"/>
                  </a:lnTo>
                  <a:cubicBezTo>
                    <a:pt x="1849964" y="0"/>
                    <a:pt x="1901031" y="51067"/>
                    <a:pt x="1901031" y="114062"/>
                  </a:cubicBezTo>
                  <a:lnTo>
                    <a:pt x="1901031" y="1026556"/>
                  </a:lnTo>
                  <a:cubicBezTo>
                    <a:pt x="1901031" y="1089551"/>
                    <a:pt x="1849964" y="1140618"/>
                    <a:pt x="1786969" y="1140618"/>
                  </a:cubicBezTo>
                  <a:lnTo>
                    <a:pt x="114062" y="1140618"/>
                  </a:lnTo>
                  <a:cubicBezTo>
                    <a:pt x="51067" y="1140618"/>
                    <a:pt x="0" y="1089551"/>
                    <a:pt x="0" y="1026556"/>
                  </a:cubicBezTo>
                  <a:lnTo>
                    <a:pt x="0" y="11406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178" tIns="98178" rIns="98178" bIns="9817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vitro analyses for confirmation of neural growth.</a:t>
              </a:r>
            </a:p>
          </p:txBody>
        </p:sp>
      </p:grpSp>
      <p:pic>
        <p:nvPicPr>
          <p:cNvPr id="5" name="Picture 2" descr="Isolation and proliferation of umbilical cord tissue derived mesenchymal  stem cells for clinical applications | SpringerLink">
            <a:extLst>
              <a:ext uri="{FF2B5EF4-FFF2-40B4-BE49-F238E27FC236}">
                <a16:creationId xmlns:a16="http://schemas.microsoft.com/office/drawing/2014/main" id="{AFD9E2F1-7E69-43DC-AC82-6BF28A35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0" y="1603133"/>
            <a:ext cx="1846795" cy="224419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ow to Build A Better Mouse Maze | Discover Magazine">
            <a:extLst>
              <a:ext uri="{FF2B5EF4-FFF2-40B4-BE49-F238E27FC236}">
                <a16:creationId xmlns:a16="http://schemas.microsoft.com/office/drawing/2014/main" id="{C1C36738-D19C-4F07-AE10-529FEE6FA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r="8237"/>
          <a:stretch/>
        </p:blipFill>
        <p:spPr bwMode="auto">
          <a:xfrm>
            <a:off x="9374584" y="3270358"/>
            <a:ext cx="1846795" cy="141482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hematic diagram of the traditional electrospun scaffold and laminated...  | Download Scientific Diagram">
            <a:extLst>
              <a:ext uri="{FF2B5EF4-FFF2-40B4-BE49-F238E27FC236}">
                <a16:creationId xmlns:a16="http://schemas.microsoft.com/office/drawing/2014/main" id="{707FB2ED-31B8-44F0-AA00-E5FF97F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0" y="4476214"/>
            <a:ext cx="1846795" cy="1872059"/>
          </a:xfrm>
          <a:prstGeom prst="rect">
            <a:avLst/>
          </a:prstGeom>
          <a:noFill/>
          <a:ln>
            <a:solidFill>
              <a:srgbClr val="33CC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0518C-9078-4233-9537-BC574D7CC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584" y="1603133"/>
            <a:ext cx="1846795" cy="12369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00374-6188-432A-917A-29CF8DCCF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966" y="5269411"/>
            <a:ext cx="1844412" cy="1091633"/>
          </a:xfrm>
          <a:prstGeom prst="rect">
            <a:avLst/>
          </a:prstGeom>
          <a:ln w="12700">
            <a:solidFill>
              <a:srgbClr val="29A818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02484A7C-229D-4374-A0B5-359B677A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977"/>
            <a:ext cx="4114800" cy="365125"/>
          </a:xfrm>
        </p:spPr>
        <p:txBody>
          <a:bodyPr/>
          <a:lstStyle/>
          <a:p>
            <a:r>
              <a:rPr lang="en-IN" dirty="0"/>
              <a:t>BT5130: Neural Tissue Engineering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DFE5689E-4AF3-45C0-ABF0-0C7BF26E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8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D544-13C1-431A-AA00-7577D8F986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design – </a:t>
            </a:r>
            <a:r>
              <a:rPr lang="en-IN" sz="36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vitro</a:t>
            </a:r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cell culture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94807-5106-499F-B267-F0F587630B88}"/>
              </a:ext>
            </a:extLst>
          </p:cNvPr>
          <p:cNvGrpSpPr/>
          <p:nvPr/>
        </p:nvGrpSpPr>
        <p:grpSpPr>
          <a:xfrm>
            <a:off x="292968" y="1509963"/>
            <a:ext cx="4267200" cy="488314"/>
            <a:chOff x="0" y="1315"/>
            <a:chExt cx="3706167" cy="4867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DB00E3-5C1A-4BC0-B0D1-11A5A623E6EC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E8C1C9-1972-4EE2-A117-C0653022D287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1 – Isolation and Culture of </a:t>
              </a:r>
              <a:r>
                <a:rPr lang="en-IN" dirty="0" err="1">
                  <a:latin typeface="Cambria" panose="02040503050406030204" pitchFamily="18" charset="0"/>
                  <a:ea typeface="Cambria" panose="02040503050406030204" pitchFamily="18" charset="0"/>
                </a:rPr>
                <a:t>hUMSCs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D40D72-77CC-4EB7-BD66-1049484A1384}"/>
              </a:ext>
            </a:extLst>
          </p:cNvPr>
          <p:cNvSpPr txBox="1"/>
          <p:nvPr/>
        </p:nvSpPr>
        <p:spPr>
          <a:xfrm>
            <a:off x="292968" y="2216634"/>
            <a:ext cx="4212487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Obtained from Umbilical cord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Isolate mesenchymal tissue and digest it using EGF, FBS, penicillin-streptomycin mixture.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Culture the cells – attain ~90% confluency and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single cells for passaging (30) at the ratio 1:3.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DEC33-17AA-491E-B76D-A733C3325BC6}"/>
              </a:ext>
            </a:extLst>
          </p:cNvPr>
          <p:cNvSpPr txBox="1"/>
          <p:nvPr/>
        </p:nvSpPr>
        <p:spPr>
          <a:xfrm>
            <a:off x="4527981" y="2216634"/>
            <a:ext cx="4544642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Confirm the properties of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hUMSCs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Several markers for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hUMSCs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- CD11-PE, CD45-PE, CD73-PE, CD90-PE, CD105-PE, HLA-DR-PE, CD19-FITC, and CD34-FITC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Analysed in flow cytometer.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Immunocytochemical studies – Pluripotency of cells by identifying for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SOX-10, TRA-1-81, and intracellular transcription factors OCT4 and NANOG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122" name="Picture 2" descr="Flow Cytometry: Cell Analysis vs. Cell Sorting | Products | Bio-Rad">
            <a:extLst>
              <a:ext uri="{FF2B5EF4-FFF2-40B4-BE49-F238E27FC236}">
                <a16:creationId xmlns:a16="http://schemas.microsoft.com/office/drawing/2014/main" id="{77150618-23DF-4FA4-9C08-7D7C7598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623" y="2637316"/>
            <a:ext cx="3070991" cy="252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6BDA6-36C0-4779-BC61-674F804D9BE5}"/>
              </a:ext>
            </a:extLst>
          </p:cNvPr>
          <p:cNvGrpSpPr/>
          <p:nvPr/>
        </p:nvGrpSpPr>
        <p:grpSpPr>
          <a:xfrm>
            <a:off x="6561764" y="1509963"/>
            <a:ext cx="4267200" cy="488314"/>
            <a:chOff x="0" y="1315"/>
            <a:chExt cx="3706167" cy="4867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CF3B239-D822-4967-B7C2-8CFC489FD3EC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4241EAAA-2732-488E-92D1-85E82CECD89F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2 – Analysis of cell morphology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18" name="Picture 2" descr="Image of cell culture dish | Free SVG">
            <a:extLst>
              <a:ext uri="{FF2B5EF4-FFF2-40B4-BE49-F238E27FC236}">
                <a16:creationId xmlns:a16="http://schemas.microsoft.com/office/drawing/2014/main" id="{BC5F77FB-CD29-4175-8782-0D98FC5E7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2" b="21393"/>
          <a:stretch/>
        </p:blipFill>
        <p:spPr bwMode="auto">
          <a:xfrm>
            <a:off x="948097" y="4848637"/>
            <a:ext cx="2902227" cy="16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CBCE2E4-AD5D-406C-9E58-0AA61C7B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977"/>
            <a:ext cx="4114800" cy="365125"/>
          </a:xfrm>
        </p:spPr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9ABF420-8E20-4838-9DD2-55E45BBB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6</a:t>
            </a:fld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77898B-168F-4249-828A-96F860738A3B}"/>
              </a:ext>
            </a:extLst>
          </p:cNvPr>
          <p:cNvSpPr txBox="1"/>
          <p:nvPr/>
        </p:nvSpPr>
        <p:spPr>
          <a:xfrm>
            <a:off x="122280" y="6404610"/>
            <a:ext cx="307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Dalous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et al., 2012</a:t>
            </a:r>
          </a:p>
        </p:txBody>
      </p:sp>
    </p:spTree>
    <p:extLst>
      <p:ext uri="{BB962C8B-B14F-4D97-AF65-F5344CB8AC3E}">
        <p14:creationId xmlns:p14="http://schemas.microsoft.com/office/powerpoint/2010/main" val="18229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62647A1-81DF-496A-9CF0-243029B8AA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design – </a:t>
            </a:r>
            <a:r>
              <a:rPr lang="en-IN" sz="36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vitro </a:t>
            </a:r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differentiation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60EB70-2CBC-4DA0-9C55-D91387735857}"/>
              </a:ext>
            </a:extLst>
          </p:cNvPr>
          <p:cNvGrpSpPr/>
          <p:nvPr/>
        </p:nvGrpSpPr>
        <p:grpSpPr>
          <a:xfrm>
            <a:off x="320325" y="1529944"/>
            <a:ext cx="5499085" cy="488314"/>
            <a:chOff x="0" y="1315"/>
            <a:chExt cx="3706167" cy="4867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AC6514C-A912-4FEC-B767-8BE8E7A3E96F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B8729D12-A6FC-4DFB-8E8E-2898A26C379E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3 – </a:t>
              </a:r>
              <a:r>
                <a:rPr lang="en-IN" i="1" dirty="0">
                  <a:latin typeface="Cambria" panose="02040503050406030204" pitchFamily="18" charset="0"/>
                  <a:ea typeface="Cambria" panose="02040503050406030204" pitchFamily="18" charset="0"/>
                </a:rPr>
                <a:t>In vitro </a:t>
              </a: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differentiation of </a:t>
              </a:r>
              <a:r>
                <a:rPr lang="en-IN" dirty="0" err="1">
                  <a:latin typeface="Cambria" panose="02040503050406030204" pitchFamily="18" charset="0"/>
                  <a:ea typeface="Cambria" panose="02040503050406030204" pitchFamily="18" charset="0"/>
                </a:rPr>
                <a:t>hUMSCs</a:t>
              </a: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 to neurons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4100" name="Picture 4" descr="Three-dimensional extracellular matrix-mediated neural stem cell  differentiation in a microfluidic device - Lab on a Chip (RSC Publishing)">
            <a:extLst>
              <a:ext uri="{FF2B5EF4-FFF2-40B4-BE49-F238E27FC236}">
                <a16:creationId xmlns:a16="http://schemas.microsoft.com/office/drawing/2014/main" id="{DBF17823-B538-4870-BF95-1B1DFF81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8" y="2439070"/>
            <a:ext cx="3163676" cy="18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A19B9-5E94-4936-A1D2-C5D2C88652CF}"/>
              </a:ext>
            </a:extLst>
          </p:cNvPr>
          <p:cNvSpPr txBox="1"/>
          <p:nvPr/>
        </p:nvSpPr>
        <p:spPr>
          <a:xfrm>
            <a:off x="4052939" y="2285838"/>
            <a:ext cx="7837080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Group 1 – Differentiation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Group 2 – Differentiation factors + electrical stimulation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Cultured in Neurobasal solution (24h)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Different concentration of two DFs are provided – Low, Medium, High (12h for onset)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In vitro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analyses – RT-qPCR &amp; Western blot for GFAP, NSE and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Nestin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expression levels. (done every 6h for a day)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D11FF-E672-4E62-B252-B7792165D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33349"/>
              </p:ext>
            </p:extLst>
          </p:nvPr>
        </p:nvGraphicFramePr>
        <p:xfrm>
          <a:off x="3272950" y="4740180"/>
          <a:ext cx="8617069" cy="1711442"/>
        </p:xfrm>
        <a:graphic>
          <a:graphicData uri="http://schemas.openxmlformats.org/drawingml/2006/table">
            <a:tbl>
              <a:tblPr/>
              <a:tblGrid>
                <a:gridCol w="1777512">
                  <a:extLst>
                    <a:ext uri="{9D8B030D-6E8A-4147-A177-3AD203B41FA5}">
                      <a16:colId xmlns:a16="http://schemas.microsoft.com/office/drawing/2014/main" val="2335530657"/>
                    </a:ext>
                  </a:extLst>
                </a:gridCol>
                <a:gridCol w="1751751">
                  <a:extLst>
                    <a:ext uri="{9D8B030D-6E8A-4147-A177-3AD203B41FA5}">
                      <a16:colId xmlns:a16="http://schemas.microsoft.com/office/drawing/2014/main" val="2108043485"/>
                    </a:ext>
                  </a:extLst>
                </a:gridCol>
                <a:gridCol w="1532782">
                  <a:extLst>
                    <a:ext uri="{9D8B030D-6E8A-4147-A177-3AD203B41FA5}">
                      <a16:colId xmlns:a16="http://schemas.microsoft.com/office/drawing/2014/main" val="116958549"/>
                    </a:ext>
                  </a:extLst>
                </a:gridCol>
                <a:gridCol w="1674468">
                  <a:extLst>
                    <a:ext uri="{9D8B030D-6E8A-4147-A177-3AD203B41FA5}">
                      <a16:colId xmlns:a16="http://schemas.microsoft.com/office/drawing/2014/main" val="3919675066"/>
                    </a:ext>
                  </a:extLst>
                </a:gridCol>
                <a:gridCol w="1880556">
                  <a:extLst>
                    <a:ext uri="{9D8B030D-6E8A-4147-A177-3AD203B41FA5}">
                      <a16:colId xmlns:a16="http://schemas.microsoft.com/office/drawing/2014/main" val="4113370699"/>
                    </a:ext>
                  </a:extLst>
                </a:gridCol>
              </a:tblGrid>
              <a:tr h="6223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Differentiating factors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Control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Different concentrations of the Differentiating factors (DF)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856978"/>
                  </a:ext>
                </a:extLst>
              </a:tr>
              <a:tr h="3630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Groups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CTL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LD (low)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MD (medium)*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HD (high)*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64702"/>
                  </a:ext>
                </a:extLst>
              </a:tr>
              <a:tr h="3630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Edaravone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 mg/mL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0.65 mg/mL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1.31 mg/mL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2.62 mg/mL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39433"/>
                  </a:ext>
                </a:extLst>
              </a:tr>
              <a:tr h="3630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Resveratrol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 mg/L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7.5 mg/L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15.0 mg/L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30.0 mg/L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68821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E5A7515-86DA-4479-A17F-729E13977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8" r="7835"/>
          <a:stretch/>
        </p:blipFill>
        <p:spPr>
          <a:xfrm>
            <a:off x="355579" y="4571820"/>
            <a:ext cx="2656114" cy="20481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120375-589C-4160-BD5D-BD8F26242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714" y="1055078"/>
            <a:ext cx="2830286" cy="2518346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1FD3CAE-F1FA-4148-9731-C06C717E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976"/>
            <a:ext cx="4114800" cy="365125"/>
          </a:xfrm>
        </p:spPr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BA9BF9D-D231-485F-B38F-5B2BFD24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9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C65A0F-0FA5-4618-8380-E36A41140C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design – Scaffold 1 preparation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259904-9D97-480E-B10A-5022F986DFC5}"/>
              </a:ext>
            </a:extLst>
          </p:cNvPr>
          <p:cNvGrpSpPr/>
          <p:nvPr/>
        </p:nvGrpSpPr>
        <p:grpSpPr>
          <a:xfrm>
            <a:off x="292968" y="1509963"/>
            <a:ext cx="5499085" cy="488314"/>
            <a:chOff x="0" y="1315"/>
            <a:chExt cx="3706167" cy="4867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8352D5-14C6-41FD-9300-C9F48F308625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4F16DEC4-DA55-492D-8BD3-B60729AD80CC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4 – Prepare scaffold for </a:t>
              </a:r>
              <a:r>
                <a:rPr lang="en-IN" i="1" dirty="0">
                  <a:latin typeface="Cambria" panose="02040503050406030204" pitchFamily="18" charset="0"/>
                  <a:ea typeface="Cambria" panose="02040503050406030204" pitchFamily="18" charset="0"/>
                </a:rPr>
                <a:t>in vitro </a:t>
              </a: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differentiation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791C14D-03AB-4107-A7DC-19B2609F9C82}"/>
              </a:ext>
            </a:extLst>
          </p:cNvPr>
          <p:cNvSpPr txBox="1"/>
          <p:nvPr/>
        </p:nvSpPr>
        <p:spPr>
          <a:xfrm>
            <a:off x="287407" y="2148191"/>
            <a:ext cx="4086923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Recombinant protein produced using </a:t>
            </a: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E. Coli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Left overnight to assemble into fibres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4RepCT matrix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Mixed with amine-functionalized Carbon Nanotubes (f-CNTs), by applying water drops, followed by pressing &amp; shearing against Teflon sheets.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Interwoven to form 3D scaffolds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4RepCT-f-CNTs matrix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C0C83B-8D97-419D-8A16-D4D792EF9616}"/>
              </a:ext>
            </a:extLst>
          </p:cNvPr>
          <p:cNvGrpSpPr/>
          <p:nvPr/>
        </p:nvGrpSpPr>
        <p:grpSpPr>
          <a:xfrm>
            <a:off x="7894575" y="1509963"/>
            <a:ext cx="3226339" cy="488314"/>
            <a:chOff x="0" y="1315"/>
            <a:chExt cx="3706167" cy="4867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E92A0A-4ECC-49F4-8A9D-466E0D75F21E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8931126-6F0E-46CD-88C2-0320B9BE3BEA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5 – Analysis of scaffold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A759A2-5D2B-4A87-A3BD-C01908A0860F}"/>
              </a:ext>
            </a:extLst>
          </p:cNvPr>
          <p:cNvSpPr txBox="1"/>
          <p:nvPr/>
        </p:nvSpPr>
        <p:spPr>
          <a:xfrm>
            <a:off x="7565688" y="2198002"/>
            <a:ext cx="4338905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Mechanical characterization –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Stress-strain curve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Young’s modulus and tensile property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Resistivity measurement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Chemical characterization –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FTIR Spectroscopy and Raman Spectroscopy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Adhesion properties.</a:t>
            </a:r>
            <a:endParaRPr lang="en-IN" sz="16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Physical characterization –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 &amp; TEM analysis to check surface morphology</a:t>
            </a:r>
          </a:p>
        </p:txBody>
      </p:sp>
      <p:pic>
        <p:nvPicPr>
          <p:cNvPr id="7170" name="Picture 2" descr="Carbon nanotubes on a spider silk scaffold | Nature Communications">
            <a:extLst>
              <a:ext uri="{FF2B5EF4-FFF2-40B4-BE49-F238E27FC236}">
                <a16:creationId xmlns:a16="http://schemas.microsoft.com/office/drawing/2014/main" id="{A323E441-44AB-46FD-A71E-62FDF354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23" y="2198002"/>
            <a:ext cx="3072365" cy="246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rbon nanotubes on a spider silk scaffold">
            <a:extLst>
              <a:ext uri="{FF2B5EF4-FFF2-40B4-BE49-F238E27FC236}">
                <a16:creationId xmlns:a16="http://schemas.microsoft.com/office/drawing/2014/main" id="{66B4F070-A0AD-4452-9DB0-A060D8328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23" y="4931736"/>
            <a:ext cx="3072365" cy="157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8D0ADAD-61D0-41F7-A6A5-2DB27166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6007"/>
            <a:ext cx="4114800" cy="365125"/>
          </a:xfrm>
        </p:spPr>
        <p:txBody>
          <a:bodyPr/>
          <a:lstStyle/>
          <a:p>
            <a:r>
              <a:rPr lang="en-IN"/>
              <a:t>BT5130: Neural Tissue Engineering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EC62652-DB10-4606-9BC8-11D00D84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8</a:t>
            </a:fld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2E29CA-6962-42B0-B80F-489EF1B03FB9}"/>
              </a:ext>
            </a:extLst>
          </p:cNvPr>
          <p:cNvSpPr txBox="1"/>
          <p:nvPr/>
        </p:nvSpPr>
        <p:spPr>
          <a:xfrm>
            <a:off x="154418" y="6245447"/>
            <a:ext cx="307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Lewicka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et al., 2012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Steven et al., 2013</a:t>
            </a:r>
          </a:p>
        </p:txBody>
      </p:sp>
    </p:spTree>
    <p:extLst>
      <p:ext uri="{BB962C8B-B14F-4D97-AF65-F5344CB8AC3E}">
        <p14:creationId xmlns:p14="http://schemas.microsoft.com/office/powerpoint/2010/main" val="95971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C937B6A-9984-4913-AEB4-D469041FDB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design – </a:t>
            </a:r>
            <a:r>
              <a:rPr lang="en-IN" sz="36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vitro</a:t>
            </a:r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differentiation 2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981584-BA96-4CA3-A916-ED13E6C2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52560"/>
              </p:ext>
            </p:extLst>
          </p:nvPr>
        </p:nvGraphicFramePr>
        <p:xfrm>
          <a:off x="331576" y="2647920"/>
          <a:ext cx="7069542" cy="3370433"/>
        </p:xfrm>
        <a:graphic>
          <a:graphicData uri="http://schemas.openxmlformats.org/drawingml/2006/table">
            <a:tbl>
              <a:tblPr/>
              <a:tblGrid>
                <a:gridCol w="1313494">
                  <a:extLst>
                    <a:ext uri="{9D8B030D-6E8A-4147-A177-3AD203B41FA5}">
                      <a16:colId xmlns:a16="http://schemas.microsoft.com/office/drawing/2014/main" val="786561162"/>
                    </a:ext>
                  </a:extLst>
                </a:gridCol>
                <a:gridCol w="1497422">
                  <a:extLst>
                    <a:ext uri="{9D8B030D-6E8A-4147-A177-3AD203B41FA5}">
                      <a16:colId xmlns:a16="http://schemas.microsoft.com/office/drawing/2014/main" val="3867327789"/>
                    </a:ext>
                  </a:extLst>
                </a:gridCol>
                <a:gridCol w="1614242">
                  <a:extLst>
                    <a:ext uri="{9D8B030D-6E8A-4147-A177-3AD203B41FA5}">
                      <a16:colId xmlns:a16="http://schemas.microsoft.com/office/drawing/2014/main" val="3158416469"/>
                    </a:ext>
                  </a:extLst>
                </a:gridCol>
                <a:gridCol w="1508043">
                  <a:extLst>
                    <a:ext uri="{9D8B030D-6E8A-4147-A177-3AD203B41FA5}">
                      <a16:colId xmlns:a16="http://schemas.microsoft.com/office/drawing/2014/main" val="3715614297"/>
                    </a:ext>
                  </a:extLst>
                </a:gridCol>
                <a:gridCol w="1136341">
                  <a:extLst>
                    <a:ext uri="{9D8B030D-6E8A-4147-A177-3AD203B41FA5}">
                      <a16:colId xmlns:a16="http://schemas.microsoft.com/office/drawing/2014/main" val="3296142249"/>
                    </a:ext>
                  </a:extLst>
                </a:gridCol>
              </a:tblGrid>
              <a:tr h="101112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Types of Scaffolds</a:t>
                      </a:r>
                      <a:endParaRPr lang="en-IN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Control</a:t>
                      </a:r>
                      <a:endParaRPr lang="en-IN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Medium concentration of DFs</a:t>
                      </a:r>
                      <a:endParaRPr lang="en-IN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 concentration of DFs</a:t>
                      </a:r>
                      <a:endParaRPr lang="en-IN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Voltage</a:t>
                      </a: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672031"/>
                  </a:ext>
                </a:extLst>
              </a:tr>
              <a:tr h="58982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1: 4RepCT only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CTL*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MD (DF)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HD (DF)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 mV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525753"/>
                  </a:ext>
                </a:extLst>
              </a:tr>
              <a:tr h="589826">
                <a:tc row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2: 4RepCT coated with f-CNTs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CTL (no DF) + LE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MD (DF) + LE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HD (DF) + LE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 mV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997907"/>
                  </a:ext>
                </a:extLst>
              </a:tr>
              <a:tr h="5898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CTL (no DF) + ME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MD (DF) + ME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HD (DF) + ME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 mV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355494"/>
                  </a:ext>
                </a:extLst>
              </a:tr>
              <a:tr h="5898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CTL (no DF) + HE*</a:t>
                      </a:r>
                      <a:endParaRPr lang="en-IN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MD (DF) + HE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HD (DF) + HE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150 mV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57523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6C71AC9-5BFD-4487-AE6C-4D4B2864B10D}"/>
              </a:ext>
            </a:extLst>
          </p:cNvPr>
          <p:cNvGrpSpPr/>
          <p:nvPr/>
        </p:nvGrpSpPr>
        <p:grpSpPr>
          <a:xfrm>
            <a:off x="292968" y="1520198"/>
            <a:ext cx="6022250" cy="488314"/>
            <a:chOff x="0" y="1315"/>
            <a:chExt cx="3706167" cy="4867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D8A28C-E43C-4DFA-9D41-C8F28F4F67F4}"/>
                </a:ext>
              </a:extLst>
            </p:cNvPr>
            <p:cNvSpPr/>
            <p:nvPr/>
          </p:nvSpPr>
          <p:spPr>
            <a:xfrm>
              <a:off x="0" y="1315"/>
              <a:ext cx="3706167" cy="4867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F946EC6E-4D4D-467C-965C-C204E46FF2BE}"/>
                </a:ext>
              </a:extLst>
            </p:cNvPr>
            <p:cNvSpPr txBox="1"/>
            <p:nvPr/>
          </p:nvSpPr>
          <p:spPr>
            <a:xfrm>
              <a:off x="23760" y="25075"/>
              <a:ext cx="3658647" cy="439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</a:rPr>
                <a:t>Step 6 –Enhanced differentiation using 4RepCT matrices</a:t>
              </a:r>
              <a:endParaRPr lang="en-IN" sz="1800" kern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729766-A05F-4CAF-9F49-72D5E7140690}"/>
              </a:ext>
            </a:extLst>
          </p:cNvPr>
          <p:cNvSpPr txBox="1"/>
          <p:nvPr/>
        </p:nvSpPr>
        <p:spPr>
          <a:xfrm>
            <a:off x="7517550" y="3258889"/>
            <a:ext cx="4674450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Group 1 – Differentiation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Group 2 – Differentiation factors + electrical stimulation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Different levels of electricity are passed for differentiation.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Variability can be introduced through a lot of factors.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In vitro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analyses – RT-qPCR &amp; Western blot for GFAP, NSE and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Nestin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expression levels.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A1E21BE-8749-46BB-99FC-36C625AF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r>
              <a:rPr lang="en-IN" dirty="0"/>
              <a:t>BT5130: Neural Tissue Engineering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9137D15-19F5-4F56-BDD7-B8D9537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A164-ADB9-4117-A77A-4DABDE0894E0}" type="slidenum">
              <a:rPr lang="en-IN" smtClean="0"/>
              <a:t>9</a:t>
            </a:fld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EB9D26-E874-43FA-980D-B5E4A57A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71" y="1119084"/>
            <a:ext cx="3221726" cy="23099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BB6456-9296-4280-BE4F-47B15ED9E549}"/>
              </a:ext>
            </a:extLst>
          </p:cNvPr>
          <p:cNvSpPr txBox="1"/>
          <p:nvPr/>
        </p:nvSpPr>
        <p:spPr>
          <a:xfrm>
            <a:off x="128035" y="6442484"/>
            <a:ext cx="307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Matsumoto et al., 2013</a:t>
            </a:r>
          </a:p>
        </p:txBody>
      </p:sp>
    </p:spTree>
    <p:extLst>
      <p:ext uri="{BB962C8B-B14F-4D97-AF65-F5344CB8AC3E}">
        <p14:creationId xmlns:p14="http://schemas.microsoft.com/office/powerpoint/2010/main" val="368040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1459</Words>
  <Application>Microsoft Office PowerPoint</Application>
  <PresentationFormat>Widescreen</PresentationFormat>
  <Paragraphs>242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PowerPoint Presentation</vt:lpstr>
      <vt:lpstr>PowerPoint Presentation</vt:lpstr>
      <vt:lpstr>Introduction - Neural Tissue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Gangadharan</dc:creator>
  <cp:lastModifiedBy>Sahana Gangadharan</cp:lastModifiedBy>
  <cp:revision>57</cp:revision>
  <dcterms:created xsi:type="dcterms:W3CDTF">2020-12-20T06:26:41Z</dcterms:created>
  <dcterms:modified xsi:type="dcterms:W3CDTF">2021-02-09T05:19:16Z</dcterms:modified>
</cp:coreProperties>
</file>