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05" r:id="rId2"/>
    <p:sldId id="306" r:id="rId3"/>
    <p:sldId id="257" r:id="rId4"/>
    <p:sldId id="258" r:id="rId5"/>
    <p:sldId id="276" r:id="rId6"/>
    <p:sldId id="259" r:id="rId7"/>
    <p:sldId id="260" r:id="rId8"/>
    <p:sldId id="261" r:id="rId9"/>
    <p:sldId id="275" r:id="rId10"/>
    <p:sldId id="277" r:id="rId11"/>
    <p:sldId id="308" r:id="rId12"/>
    <p:sldId id="262" r:id="rId13"/>
    <p:sldId id="307" r:id="rId14"/>
    <p:sldId id="263" r:id="rId15"/>
    <p:sldId id="264" r:id="rId16"/>
    <p:sldId id="268" r:id="rId17"/>
    <p:sldId id="265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0e63cc21_0_24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20e63cc21_0_24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415600" y="4603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999833" y="1327433"/>
            <a:ext cx="9031200" cy="40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1pPr>
            <a:lvl2pPr marL="1219170" lvl="1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2pPr>
            <a:lvl3pPr marL="1828754" lvl="2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5pPr>
            <a:lvl6pPr marL="3657509" lvl="5" indent="-414856" rtl="0">
              <a:spcBef>
                <a:spcPts val="2133"/>
              </a:spcBef>
              <a:spcAft>
                <a:spcPts val="0"/>
              </a:spcAft>
              <a:buSzPts val="1300"/>
              <a:buChar char="■"/>
              <a:defRPr sz="1733"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 sz="1733"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 sz="1733"/>
            </a:lvl8pPr>
            <a:lvl9pPr marL="5486263" lvl="8" indent="-414856" rtl="0">
              <a:spcBef>
                <a:spcPts val="2133"/>
              </a:spcBef>
              <a:spcAft>
                <a:spcPts val="2133"/>
              </a:spcAft>
              <a:buSzPts val="1300"/>
              <a:buChar char="■"/>
              <a:defRPr sz="1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268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re background for your videos">
            <a:hlinkClick r:id="" action="ppaction://media"/>
            <a:extLst>
              <a:ext uri="{FF2B5EF4-FFF2-40B4-BE49-F238E27FC236}">
                <a16:creationId xmlns:a16="http://schemas.microsoft.com/office/drawing/2014/main" id="{D79A2760-54B2-E108-33BA-A81E08E27C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FE6D85-8EBE-C1A1-E402-3C3F70214D78}"/>
              </a:ext>
            </a:extLst>
          </p:cNvPr>
          <p:cNvSpPr txBox="1"/>
          <p:nvPr/>
        </p:nvSpPr>
        <p:spPr>
          <a:xfrm>
            <a:off x="2245362" y="98552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30713-7041-47FA-2214-5B22605B1C19}"/>
              </a:ext>
            </a:extLst>
          </p:cNvPr>
          <p:cNvSpPr txBox="1"/>
          <p:nvPr/>
        </p:nvSpPr>
        <p:spPr>
          <a:xfrm>
            <a:off x="502920" y="1634272"/>
            <a:ext cx="111861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600" dirty="0">
                <a:latin typeface="Cooper Black" panose="0208090404030B020404" pitchFamily="18" charset="0"/>
                <a:ea typeface="Cambria" panose="02040503050406030204" pitchFamily="18" charset="0"/>
              </a:rPr>
              <a:t>PROACTIVE DISASTER   	MANAGEMENT FOR 			FIRE HAZARDS</a:t>
            </a:r>
            <a:endParaRPr lang="en-IN" sz="6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4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Sensor Module</a:t>
            </a:r>
          </a:p>
          <a:p>
            <a:r>
              <a:rPr lang="en-IN" sz="2400" dirty="0"/>
              <a:t>Temperature Sensors- DHT11</a:t>
            </a:r>
          </a:p>
          <a:p>
            <a:r>
              <a:rPr lang="en-IN" sz="2400" dirty="0"/>
              <a:t>Smoke Sensors MQ-7 ,Flame Sensor</a:t>
            </a:r>
          </a:p>
          <a:p>
            <a:r>
              <a:rPr lang="en-IN" sz="2400" dirty="0"/>
              <a:t>Ultrasonic Sensors:</a:t>
            </a:r>
            <a:r>
              <a:rPr lang="en-US" sz="2400" dirty="0"/>
              <a:t> Measure distance and avoid obstacles during navigation.</a:t>
            </a:r>
          </a:p>
          <a:p>
            <a:r>
              <a:rPr lang="en-IN" b="1" dirty="0"/>
              <a:t>Control Module</a:t>
            </a:r>
          </a:p>
          <a:p>
            <a:pPr marL="0" indent="0">
              <a:buNone/>
            </a:pPr>
            <a:r>
              <a:rPr lang="en-IN" dirty="0"/>
              <a:t>       Microcontroller: Arduino UNO R3</a:t>
            </a:r>
          </a:p>
          <a:p>
            <a:r>
              <a:rPr lang="en-US" b="1" dirty="0"/>
              <a:t>Motor Driver</a:t>
            </a:r>
            <a:r>
              <a:rPr lang="en-US" dirty="0"/>
              <a:t>: L298 </a:t>
            </a:r>
            <a:r>
              <a:rPr lang="en-US" dirty="0" err="1"/>
              <a:t>Driver,BO</a:t>
            </a:r>
            <a:r>
              <a:rPr lang="en-US" dirty="0"/>
              <a:t> motor</a:t>
            </a:r>
          </a:p>
          <a:p>
            <a:r>
              <a:rPr lang="en-US" dirty="0"/>
              <a:t>5V relay </a:t>
            </a:r>
            <a:r>
              <a:rPr lang="en-US" dirty="0" err="1"/>
              <a:t>module,mini</a:t>
            </a:r>
            <a:r>
              <a:rPr lang="en-US" dirty="0"/>
              <a:t> Breadboard,MLX90614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0873-CA9B-0154-708D-D7A213A3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components</a:t>
            </a:r>
          </a:p>
        </p:txBody>
      </p:sp>
      <p:pic>
        <p:nvPicPr>
          <p:cNvPr id="3074" name="Picture 2" descr="What is Arduino? - lamax">
            <a:extLst>
              <a:ext uri="{FF2B5EF4-FFF2-40B4-BE49-F238E27FC236}">
                <a16:creationId xmlns:a16="http://schemas.microsoft.com/office/drawing/2014/main" id="{829C849E-4C8B-C6BB-50CA-0E8064EB7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47800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lynk - IoT for Arduino, ESP8266/32 ...">
            <a:extLst>
              <a:ext uri="{FF2B5EF4-FFF2-40B4-BE49-F238E27FC236}">
                <a16:creationId xmlns:a16="http://schemas.microsoft.com/office/drawing/2014/main" id="{B8076D73-D2B7-A340-0F70-201F2ECFB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3287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B504F-26FD-CBBC-77EE-5AAE89B35C33}"/>
              </a:ext>
            </a:extLst>
          </p:cNvPr>
          <p:cNvSpPr txBox="1"/>
          <p:nvPr/>
        </p:nvSpPr>
        <p:spPr>
          <a:xfrm>
            <a:off x="191691" y="4021515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Arduino IDE is an open-source software, which is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used to write and upload code to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the Arduino boards.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03E8B-0931-D83C-0F1B-662AD362A1B7}"/>
              </a:ext>
            </a:extLst>
          </p:cNvPr>
          <p:cNvSpPr txBox="1"/>
          <p:nvPr/>
        </p:nvSpPr>
        <p:spPr>
          <a:xfrm>
            <a:off x="6866732" y="4038599"/>
            <a:ext cx="5325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B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lynk is a </a:t>
            </a:r>
            <a:r>
              <a:rPr 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oT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software platform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for connecting devices to the cloud, building mobile apps to remotely control and monitor them, and managing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5C5BAD-942F-1D84-D97B-3716B2EBCB79}"/>
              </a:ext>
            </a:extLst>
          </p:cNvPr>
          <p:cNvCxnSpPr>
            <a:cxnSpLocks/>
          </p:cNvCxnSpPr>
          <p:nvPr/>
        </p:nvCxnSpPr>
        <p:spPr>
          <a:xfrm>
            <a:off x="6468864" y="1328737"/>
            <a:ext cx="107156" cy="433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9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CFC50-35CE-23BE-AED6-FA73B595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4" y="1396203"/>
            <a:ext cx="8248303" cy="40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1A669-6CD6-9DAC-FFD1-32C6AB34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FFADC-BBB8-326B-D651-362283A46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03" y="1317812"/>
            <a:ext cx="8775437" cy="44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0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fire extinguisher robot with IoT-enabled notification alerts using the Blynk app is expected to significantly enhance fire safety by providing timely detection and autonomous suppression of fires.</a:t>
            </a:r>
          </a:p>
          <a:p>
            <a:r>
              <a:rPr lang="en-US" dirty="0"/>
              <a:t>Real-time monitoring with quick </a:t>
            </a:r>
            <a:r>
              <a:rPr lang="en-US" dirty="0" err="1"/>
              <a:t>response,highly</a:t>
            </a:r>
            <a:r>
              <a:rPr lang="en-US" dirty="0"/>
              <a:t> </a:t>
            </a:r>
            <a:r>
              <a:rPr lang="en-US" dirty="0" err="1"/>
              <a:t>secured,safety</a:t>
            </a:r>
            <a:r>
              <a:rPr lang="en-US" dirty="0"/>
              <a:t> and awareness, through the Blynk app empowers users with valuable insights into environmental conditions 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B57BE-B791-E88C-BBF9-8BDC96F45EDB}"/>
              </a:ext>
            </a:extLst>
          </p:cNvPr>
          <p:cNvSpPr txBox="1"/>
          <p:nvPr/>
        </p:nvSpPr>
        <p:spPr>
          <a:xfrm>
            <a:off x="1156447" y="1362635"/>
            <a:ext cx="94219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innovative solution promises to create safer living and working environments by proactively addressing fire risks and enhancing emergency response capabilities.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Ability to navigate and deploy extinguishing agents autonomously minimizes the need for human intervention in hazardous situations.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https://github.com/Sahana20211cit0066/Capstone_Project_CITG-31_PROACTIVE-DISASTER-MANAGEMENT-FOR-FIRE-HAZARD-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EA944A2A-59CE-0D28-76C1-2B1B38111B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69" y="999786"/>
            <a:ext cx="5877973" cy="54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3BC08207-6EAA-61B4-9177-14FB1484C309}"/>
              </a:ext>
            </a:extLst>
          </p:cNvPr>
          <p:cNvSpPr txBox="1"/>
          <p:nvPr/>
        </p:nvSpPr>
        <p:spPr>
          <a:xfrm>
            <a:off x="2839196" y="493076"/>
            <a:ext cx="5294000" cy="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 fontScale="92500" lnSpcReduction="20000"/>
          </a:bodyPr>
          <a:lstStyle/>
          <a:p>
            <a:pPr algn="ctr">
              <a:buClr>
                <a:srgbClr val="17365D"/>
              </a:buClr>
              <a:buSzPct val="100000"/>
            </a:pPr>
            <a:r>
              <a:rPr lang="en-GB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413"/>
              </a:spcBef>
              <a:buClr>
                <a:srgbClr val="17365D"/>
              </a:buClr>
              <a:buSzPct val="100000"/>
            </a:pPr>
            <a:r>
              <a:rPr lang="en-GB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7" name="Google Shape;88;p13">
            <a:extLst>
              <a:ext uri="{FF2B5EF4-FFF2-40B4-BE49-F238E27FC236}">
                <a16:creationId xmlns:a16="http://schemas.microsoft.com/office/drawing/2014/main" id="{15C17F17-0F32-37EE-5D72-D15C02E22AF0}"/>
              </a:ext>
            </a:extLst>
          </p:cNvPr>
          <p:cNvSpPr txBox="1">
            <a:spLocks/>
          </p:cNvSpPr>
          <p:nvPr/>
        </p:nvSpPr>
        <p:spPr>
          <a:xfrm>
            <a:off x="4292459" y="1229476"/>
            <a:ext cx="5294000" cy="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Abel"/>
              <a:buChar char="●"/>
              <a:defRPr sz="1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Abel"/>
              <a:buChar char="○"/>
              <a:defRPr sz="1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Abel"/>
              <a:buChar char="■"/>
              <a:defRPr sz="1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Abel"/>
              <a:buChar char="●"/>
              <a:defRPr sz="1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Abel"/>
              <a:buChar char="○"/>
              <a:defRPr sz="1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Abel"/>
              <a:buChar char="■"/>
              <a:defRPr sz="1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Abel"/>
              <a:buChar char="●"/>
              <a:defRPr sz="1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Abel"/>
              <a:buChar char="○"/>
              <a:defRPr sz="1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300"/>
              <a:buFont typeface="Abel"/>
              <a:buChar char="■"/>
              <a:defRPr sz="1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Clr>
                <a:srgbClr val="17365D"/>
              </a:buClr>
              <a:buSzPts val="2000"/>
              <a:buNone/>
            </a:pPr>
            <a:r>
              <a:rPr lang="en-GB" sz="1733" dirty="0">
                <a:latin typeface="Cambria" panose="02040503050406030204" pitchFamily="18" charset="0"/>
                <a:ea typeface="Cambria" panose="02040503050406030204" pitchFamily="18" charset="0"/>
              </a:rPr>
              <a:t>Batch Number:CIT-G31</a:t>
            </a:r>
          </a:p>
          <a:p>
            <a:pPr marL="0" indent="0">
              <a:spcBef>
                <a:spcPts val="533"/>
              </a:spcBef>
              <a:buClr>
                <a:srgbClr val="17365D"/>
              </a:buClr>
              <a:buSzPts val="2000"/>
              <a:buNone/>
            </a:pPr>
            <a:endParaRPr lang="en-GB" sz="1733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AF4DD-B052-5A25-38EA-2EE754B0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8508"/>
            <a:ext cx="12287251" cy="505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 incident is a disaster that can potentially cause the loss of life, property damage and permanent disability to the affected victim.</a:t>
            </a:r>
          </a:p>
          <a:p>
            <a:r>
              <a:rPr lang="en-US" dirty="0"/>
              <a:t> Major fire accidents do occur in industries like nuclear power plants, petroleum refineries, gas tanks, chemical factories and other large-scale fire industries resulting in quite serious consequences</a:t>
            </a:r>
          </a:p>
          <a:p>
            <a:r>
              <a:rPr lang="en-US" dirty="0"/>
              <a:t>With the advancement in the field of </a:t>
            </a:r>
            <a:r>
              <a:rPr lang="en-US" dirty="0" err="1"/>
              <a:t>Robotics,IOT</a:t>
            </a:r>
            <a:r>
              <a:rPr lang="en-US" dirty="0"/>
              <a:t>, human intervention firefighting robot comes in picture.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103DC9-3153-94D7-3FAB-C7CEF8F6E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484210"/>
              </p:ext>
            </p:extLst>
          </p:nvPr>
        </p:nvGraphicFramePr>
        <p:xfrm>
          <a:off x="564776" y="891989"/>
          <a:ext cx="10345271" cy="5246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5271">
                  <a:extLst>
                    <a:ext uri="{9D8B030D-6E8A-4147-A177-3AD203B41FA5}">
                      <a16:colId xmlns:a16="http://schemas.microsoft.com/office/drawing/2014/main" val="3275364665"/>
                    </a:ext>
                  </a:extLst>
                </a:gridCol>
              </a:tblGrid>
              <a:tr h="311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kern="100" dirty="0">
                          <a:solidFill>
                            <a:schemeClr val="bg1"/>
                          </a:solidFill>
                          <a:effectLst/>
                        </a:rPr>
                        <a:t>                      Title of the Paper</a:t>
                      </a:r>
                      <a:r>
                        <a:rPr lang="en-IN" sz="3200" b="1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32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94835870"/>
                  </a:ext>
                </a:extLst>
              </a:tr>
              <a:tr h="464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Fire extinguishing  robot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55486213"/>
                  </a:ext>
                </a:extLst>
              </a:tr>
              <a:tr h="464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Development of Fire Fighting Robot (</a:t>
                      </a:r>
                      <a:r>
                        <a:rPr lang="en-IN" sz="1800" b="1" kern="100" dirty="0" err="1">
                          <a:effectLst/>
                        </a:rPr>
                        <a:t>QRob</a:t>
                      </a:r>
                      <a:r>
                        <a:rPr lang="en-IN" sz="1800" b="1" kern="100" dirty="0">
                          <a:effectLst/>
                        </a:rPr>
                        <a:t>)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8295796"/>
                  </a:ext>
                </a:extLst>
              </a:tr>
              <a:tr h="464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>
                          <a:effectLst/>
                        </a:rPr>
                        <a:t>Automatic Fire Extinguisher Robot Using IoT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79226883"/>
                  </a:ext>
                </a:extLst>
              </a:tr>
              <a:tr h="464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>
                          <a:effectLst/>
                        </a:rPr>
                        <a:t>Automatic Fire Fighting Robot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7007689"/>
                  </a:ext>
                </a:extLst>
              </a:tr>
              <a:tr h="464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SOUND FIRE EXTINGUISHER ROBOT CONTROLLED BY SPEECH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0698751"/>
                  </a:ext>
                </a:extLst>
              </a:tr>
              <a:tr h="464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 IC FIRE EXTINGUISHER ROBOT 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2038160"/>
                  </a:ext>
                </a:extLst>
              </a:tr>
              <a:tr h="464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and Implementation of Arduino microcontroller-based Dual Mode Fire Extinguishing Robot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3062376"/>
                  </a:ext>
                </a:extLst>
              </a:tr>
              <a:tr h="464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Autonomous Fire Detecting and Extinguishing Robot Hazards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767265"/>
                  </a:ext>
                </a:extLst>
              </a:tr>
              <a:tr h="464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 FIGHTING ROBOT using IOT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6404456"/>
                  </a:ext>
                </a:extLst>
              </a:tr>
              <a:tr h="4641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Analytical Study of Various Methods Used Autonomous </a:t>
                      </a:r>
                      <a:r>
                        <a:rPr lang="en-IN" sz="1800" b="1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FireExtinguishing</a:t>
                      </a:r>
                      <a:r>
                        <a:rPr lang="en-IN" sz="18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1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RoboT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712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Ensuring the robot is reliable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with existing fire safety systems, and managing the data and connectivity required for IoT functionality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making it GPS enabled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Remotely controlled and live video buffering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latency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reliable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proposed system for a fire extinguisher robot with IoT-enabled notification alerts aims to enhance fire safety through automation and remote monitoring. </a:t>
            </a:r>
          </a:p>
          <a:p>
            <a:r>
              <a:rPr lang="en-US" dirty="0"/>
              <a:t>The Blynk app facilitates user interaction, providing real-time data and control, making it a valuable addition to smart home or industrial safety solutions.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Autonomous Fire Detection</a:t>
            </a:r>
          </a:p>
          <a:p>
            <a:r>
              <a:rPr lang="en-IN" dirty="0"/>
              <a:t>Automated Fire Suppression</a:t>
            </a:r>
          </a:p>
          <a:p>
            <a:r>
              <a:rPr lang="en-IN" dirty="0"/>
              <a:t>Real-Time Notifications</a:t>
            </a:r>
          </a:p>
          <a:p>
            <a:r>
              <a:rPr lang="en-IN" dirty="0"/>
              <a:t>User Control and Monitoring</a:t>
            </a:r>
          </a:p>
          <a:p>
            <a:r>
              <a:rPr lang="en-IN" dirty="0"/>
              <a:t>Obstacle Navigation</a:t>
            </a:r>
          </a:p>
          <a:p>
            <a:r>
              <a:rPr lang="en-IN" dirty="0"/>
              <a:t>Data Logging and Analysis</a:t>
            </a:r>
          </a:p>
          <a:p>
            <a:r>
              <a:rPr lang="en-IN" dirty="0"/>
              <a:t> User-Friendly Interface</a:t>
            </a:r>
          </a:p>
          <a:p>
            <a:r>
              <a:rPr lang="en-US" dirty="0"/>
              <a:t>Integration with Smart Home Systems</a:t>
            </a:r>
            <a:endParaRPr lang="en-IN" dirty="0"/>
          </a:p>
          <a:p>
            <a:r>
              <a:rPr lang="en-IN" dirty="0"/>
              <a:t>Reliability and Safety</a:t>
            </a:r>
          </a:p>
          <a:p>
            <a:r>
              <a:rPr lang="en-IN" dirty="0"/>
              <a:t>Cost-Effective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Sensor Module</a:t>
            </a:r>
          </a:p>
          <a:p>
            <a:r>
              <a:rPr lang="en-IN" dirty="0"/>
              <a:t>Control Module</a:t>
            </a:r>
          </a:p>
          <a:p>
            <a:r>
              <a:rPr lang="en-IN" dirty="0"/>
              <a:t>Navigation </a:t>
            </a:r>
            <a:r>
              <a:rPr lang="en-IN" dirty="0" err="1"/>
              <a:t>Module:Pathfinding</a:t>
            </a:r>
            <a:r>
              <a:rPr lang="en-IN" dirty="0"/>
              <a:t> Algorithm</a:t>
            </a:r>
          </a:p>
          <a:p>
            <a:r>
              <a:rPr lang="en-IN" dirty="0"/>
              <a:t>Extinguishing Mechanism </a:t>
            </a:r>
            <a:r>
              <a:rPr lang="en-IN" dirty="0" err="1"/>
              <a:t>Module:Actuator</a:t>
            </a:r>
            <a:r>
              <a:rPr lang="en-IN" dirty="0"/>
              <a:t> Control, Fluid Delivery System</a:t>
            </a:r>
          </a:p>
          <a:p>
            <a:r>
              <a:rPr lang="en-IN" dirty="0"/>
              <a:t>Communication Module:(ESP32) ,Blynk API Integration</a:t>
            </a:r>
          </a:p>
          <a:p>
            <a:r>
              <a:rPr lang="en-IN" dirty="0"/>
              <a:t>User Interface </a:t>
            </a:r>
            <a:r>
              <a:rPr lang="en-IN" dirty="0" err="1"/>
              <a:t>Module:Blynk</a:t>
            </a:r>
            <a:r>
              <a:rPr lang="en-IN" dirty="0"/>
              <a:t> App Configuration,</a:t>
            </a:r>
            <a:r>
              <a:rPr lang="en-IN" b="1" dirty="0"/>
              <a:t> </a:t>
            </a:r>
            <a:r>
              <a:rPr lang="en-IN" dirty="0"/>
              <a:t>Notification System</a:t>
            </a:r>
          </a:p>
          <a:p>
            <a:r>
              <a:rPr lang="en-IN" dirty="0"/>
              <a:t>Power Management </a:t>
            </a:r>
            <a:r>
              <a:rPr lang="en-IN" dirty="0" err="1"/>
              <a:t>Module:Batteries</a:t>
            </a:r>
            <a:endParaRPr lang="en-IN" dirty="0"/>
          </a:p>
          <a:p>
            <a:r>
              <a:rPr lang="en-IN" dirty="0"/>
              <a:t>Maintenance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8A3A1-AF3B-AF6D-164E-07245B1B6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1" y="1088377"/>
            <a:ext cx="10668000" cy="4936739"/>
          </a:xfrm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355</TotalTime>
  <Words>577</Words>
  <Application>Microsoft Office PowerPoint</Application>
  <PresentationFormat>Widescreen</PresentationFormat>
  <Paragraphs>89</Paragraphs>
  <Slides>19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Cambria</vt:lpstr>
      <vt:lpstr>Cooper Black</vt:lpstr>
      <vt:lpstr>Verdana</vt:lpstr>
      <vt:lpstr>Bioinformatics</vt:lpstr>
      <vt:lpstr>PowerPoint Presentation</vt:lpstr>
      <vt:lpstr>PowerPoint Presentation</vt:lpstr>
      <vt:lpstr>Introduction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Hardware/software components</vt:lpstr>
      <vt:lpstr>Software components</vt:lpstr>
      <vt:lpstr>Timeline of Project</vt:lpstr>
      <vt:lpstr>TIMELINE</vt:lpstr>
      <vt:lpstr>Expected Outcomes</vt:lpstr>
      <vt:lpstr>Conclusion</vt:lpstr>
      <vt:lpstr>Github Link</vt:lpstr>
      <vt:lpstr>References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Sahana R</cp:lastModifiedBy>
  <cp:revision>21</cp:revision>
  <dcterms:created xsi:type="dcterms:W3CDTF">2023-03-16T03:26:27Z</dcterms:created>
  <dcterms:modified xsi:type="dcterms:W3CDTF">2024-10-17T08:35:06Z</dcterms:modified>
</cp:coreProperties>
</file>