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5" r:id="rId2"/>
    <p:sldId id="306" r:id="rId3"/>
    <p:sldId id="257" r:id="rId4"/>
    <p:sldId id="258" r:id="rId5"/>
    <p:sldId id="276" r:id="rId6"/>
    <p:sldId id="259" r:id="rId7"/>
    <p:sldId id="260" r:id="rId8"/>
    <p:sldId id="275" r:id="rId9"/>
    <p:sldId id="308" r:id="rId10"/>
    <p:sldId id="262" r:id="rId11"/>
    <p:sldId id="307" r:id="rId12"/>
    <p:sldId id="263" r:id="rId13"/>
    <p:sldId id="309" r:id="rId14"/>
    <p:sldId id="264" r:id="rId15"/>
    <p:sldId id="265" r:id="rId16"/>
    <p:sldId id="31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p:scale>
          <a:sx n="100" d="100"/>
          <a:sy n="100" d="100"/>
        </p:scale>
        <p:origin x="-528"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20e63cc21_0_24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20e63cc21_0_24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415600" y="460300"/>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13"/>
          <p:cNvSpPr txBox="1">
            <a:spLocks noGrp="1"/>
          </p:cNvSpPr>
          <p:nvPr>
            <p:ph type="body" idx="1"/>
          </p:nvPr>
        </p:nvSpPr>
        <p:spPr>
          <a:xfrm>
            <a:off x="999833" y="1327433"/>
            <a:ext cx="9031200" cy="40244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endParaRPr/>
          </a:p>
        </p:txBody>
      </p:sp>
    </p:spTree>
    <p:extLst>
      <p:ext uri="{BB962C8B-B14F-4D97-AF65-F5344CB8AC3E}">
        <p14:creationId xmlns:p14="http://schemas.microsoft.com/office/powerpoint/2010/main" val="102268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4">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fire background for your videos">
            <a:hlinkClick r:id="" action="ppaction://media"/>
            <a:extLst>
              <a:ext uri="{FF2B5EF4-FFF2-40B4-BE49-F238E27FC236}">
                <a16:creationId xmlns:a16="http://schemas.microsoft.com/office/drawing/2014/main" id="{D79A2760-54B2-E108-33BA-A81E08E27CD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9FE6D85-8EBE-C1A1-E402-3C3F70214D78}"/>
              </a:ext>
            </a:extLst>
          </p:cNvPr>
          <p:cNvSpPr txBox="1"/>
          <p:nvPr/>
        </p:nvSpPr>
        <p:spPr>
          <a:xfrm>
            <a:off x="2245362" y="985521"/>
            <a:ext cx="184731" cy="307777"/>
          </a:xfrm>
          <a:prstGeom prst="rect">
            <a:avLst/>
          </a:prstGeom>
          <a:noFill/>
        </p:spPr>
        <p:txBody>
          <a:bodyPr wrap="none" rtlCol="0">
            <a:spAutoFit/>
          </a:bodyPr>
          <a:lstStyle/>
          <a:p>
            <a:endParaRPr lang="en-IN" sz="1400" dirty="0"/>
          </a:p>
        </p:txBody>
      </p:sp>
      <p:sp>
        <p:nvSpPr>
          <p:cNvPr id="5" name="TextBox 4">
            <a:extLst>
              <a:ext uri="{FF2B5EF4-FFF2-40B4-BE49-F238E27FC236}">
                <a16:creationId xmlns:a16="http://schemas.microsoft.com/office/drawing/2014/main" id="{6B130713-7041-47FA-2214-5B22605B1C19}"/>
              </a:ext>
            </a:extLst>
          </p:cNvPr>
          <p:cNvSpPr txBox="1"/>
          <p:nvPr/>
        </p:nvSpPr>
        <p:spPr>
          <a:xfrm>
            <a:off x="502920" y="1634272"/>
            <a:ext cx="11186160" cy="3139321"/>
          </a:xfrm>
          <a:prstGeom prst="rect">
            <a:avLst/>
          </a:prstGeom>
          <a:noFill/>
        </p:spPr>
        <p:txBody>
          <a:bodyPr wrap="square">
            <a:spAutoFit/>
          </a:bodyPr>
          <a:lstStyle/>
          <a:p>
            <a:r>
              <a:rPr lang="en-GB" sz="6600" dirty="0">
                <a:latin typeface="Cooper Black" panose="0208090404030B020404" pitchFamily="18" charset="0"/>
                <a:ea typeface="Cambria" panose="02040503050406030204" pitchFamily="18" charset="0"/>
              </a:rPr>
              <a:t>PROACTIVE DISASTER   	MANAGEMENT FOR 			FIRE HAZARDS</a:t>
            </a:r>
            <a:endParaRPr lang="en-IN" sz="6600" dirty="0">
              <a:latin typeface="Cooper Black" panose="0208090404030B020404" pitchFamily="18" charset="0"/>
            </a:endParaRPr>
          </a:p>
        </p:txBody>
      </p:sp>
    </p:spTree>
    <p:extLst>
      <p:ext uri="{BB962C8B-B14F-4D97-AF65-F5344CB8AC3E}">
        <p14:creationId xmlns:p14="http://schemas.microsoft.com/office/powerpoint/2010/main" val="253642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a:extLst>
              <a:ext uri="{FF2B5EF4-FFF2-40B4-BE49-F238E27FC236}">
                <a16:creationId xmlns:a16="http://schemas.microsoft.com/office/drawing/2014/main" id="{E62CFC50-35CE-23BE-AED6-FA73B5953A9C}"/>
              </a:ext>
            </a:extLst>
          </p:cNvPr>
          <p:cNvPicPr>
            <a:picLocks noChangeAspect="1"/>
          </p:cNvPicPr>
          <p:nvPr/>
        </p:nvPicPr>
        <p:blipFill>
          <a:blip r:embed="rId2"/>
          <a:stretch>
            <a:fillRect/>
          </a:stretch>
        </p:blipFill>
        <p:spPr>
          <a:xfrm>
            <a:off x="1550894" y="1396203"/>
            <a:ext cx="8248303" cy="406559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E1A669-6CD6-9DAC-FFD1-32C6AB341098}"/>
              </a:ext>
            </a:extLst>
          </p:cNvPr>
          <p:cNvSpPr>
            <a:spLocks noGrp="1"/>
          </p:cNvSpPr>
          <p:nvPr>
            <p:ph type="title"/>
          </p:nvPr>
        </p:nvSpPr>
        <p:spPr/>
        <p:txBody>
          <a:bodyPr/>
          <a:lstStyle/>
          <a:p>
            <a:r>
              <a:rPr lang="en-IN" dirty="0"/>
              <a:t>TIMELINE</a:t>
            </a:r>
          </a:p>
        </p:txBody>
      </p:sp>
      <p:pic>
        <p:nvPicPr>
          <p:cNvPr id="6" name="Picture 5">
            <a:extLst>
              <a:ext uri="{FF2B5EF4-FFF2-40B4-BE49-F238E27FC236}">
                <a16:creationId xmlns:a16="http://schemas.microsoft.com/office/drawing/2014/main" id="{634FFADC-BBB8-326B-D651-362283A46FAE}"/>
              </a:ext>
            </a:extLst>
          </p:cNvPr>
          <p:cNvPicPr>
            <a:picLocks noChangeAspect="1"/>
          </p:cNvPicPr>
          <p:nvPr/>
        </p:nvPicPr>
        <p:blipFill>
          <a:blip r:embed="rId2"/>
          <a:stretch>
            <a:fillRect/>
          </a:stretch>
        </p:blipFill>
        <p:spPr>
          <a:xfrm>
            <a:off x="1399503" y="1317812"/>
            <a:ext cx="8775437" cy="4411433"/>
          </a:xfrm>
          <a:prstGeom prst="rect">
            <a:avLst/>
          </a:prstGeom>
        </p:spPr>
      </p:pic>
    </p:spTree>
    <p:extLst>
      <p:ext uri="{BB962C8B-B14F-4D97-AF65-F5344CB8AC3E}">
        <p14:creationId xmlns:p14="http://schemas.microsoft.com/office/powerpoint/2010/main" val="364620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Outcomes/Result Obtained</a:t>
            </a:r>
          </a:p>
        </p:txBody>
      </p:sp>
      <p:sp>
        <p:nvSpPr>
          <p:cNvPr id="3" name="Content Placeholder 2"/>
          <p:cNvSpPr>
            <a:spLocks noGrp="1"/>
          </p:cNvSpPr>
          <p:nvPr>
            <p:ph idx="1"/>
          </p:nvPr>
        </p:nvSpPr>
        <p:spPr/>
        <p:txBody>
          <a:bodyPr/>
          <a:lstStyle/>
          <a:p>
            <a:r>
              <a:rPr lang="en-US" sz="1400" dirty="0"/>
              <a:t>The fire extinguishing robot using Arduino Uno with GPS and GSM modules is an autonomous system for efficient fire detection and suppression. </a:t>
            </a:r>
          </a:p>
          <a:p>
            <a:r>
              <a:rPr lang="en-US" sz="1400" dirty="0"/>
              <a:t>Equipped with a flame sensor, motor driver, water pump, and obstacle avoidance, the robot can navigate complex environments to extinguish fires.</a:t>
            </a:r>
          </a:p>
          <a:p>
            <a:r>
              <a:rPr lang="en-US" sz="1400" dirty="0"/>
              <a:t> The GPS module provides real-time location tracking, while the GSM module sends instant alerts to emergency contacts with critical fire updates</a:t>
            </a:r>
          </a:p>
          <a:p>
            <a:r>
              <a:rPr lang="en-US" sz="1400" dirty="0"/>
              <a:t>. This system minimizes human intervention, speeds up response times, and enhances safety in industrial and residential settings, offering a reliable and automated solution to reduce fire risks and damages.</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657B-962F-5870-EDE1-42DC663FA82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C542F00-D669-CE31-A846-43003629ADF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2324" y="1478280"/>
            <a:ext cx="3186128" cy="3337560"/>
          </a:xfrm>
          <a:prstGeom prst="rect">
            <a:avLst/>
          </a:prstGeom>
          <a:noFill/>
          <a:ln>
            <a:noFill/>
          </a:ln>
        </p:spPr>
      </p:pic>
      <p:pic>
        <p:nvPicPr>
          <p:cNvPr id="5" name="Picture 4">
            <a:extLst>
              <a:ext uri="{FF2B5EF4-FFF2-40B4-BE49-F238E27FC236}">
                <a16:creationId xmlns:a16="http://schemas.microsoft.com/office/drawing/2014/main" id="{DA16EC71-0BDF-67CC-5899-A688A059DA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440" y="1654492"/>
            <a:ext cx="2667000" cy="2832735"/>
          </a:xfrm>
          <a:prstGeom prst="rect">
            <a:avLst/>
          </a:prstGeom>
          <a:noFill/>
          <a:ln>
            <a:noFill/>
          </a:ln>
        </p:spPr>
      </p:pic>
    </p:spTree>
    <p:extLst>
      <p:ext uri="{BB962C8B-B14F-4D97-AF65-F5344CB8AC3E}">
        <p14:creationId xmlns:p14="http://schemas.microsoft.com/office/powerpoint/2010/main" val="1532272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TextBox 4">
            <a:extLst>
              <a:ext uri="{FF2B5EF4-FFF2-40B4-BE49-F238E27FC236}">
                <a16:creationId xmlns:a16="http://schemas.microsoft.com/office/drawing/2014/main" id="{7A5B57BE-B791-E88C-BBF9-8BDC96F45EDB}"/>
              </a:ext>
            </a:extLst>
          </p:cNvPr>
          <p:cNvSpPr txBox="1"/>
          <p:nvPr/>
        </p:nvSpPr>
        <p:spPr>
          <a:xfrm>
            <a:off x="1156447" y="1744979"/>
            <a:ext cx="8513333" cy="3046988"/>
          </a:xfrm>
          <a:prstGeom prst="rect">
            <a:avLst/>
          </a:prstGeom>
          <a:noFill/>
        </p:spPr>
        <p:txBody>
          <a:bodyPr wrap="square">
            <a:spAutoFit/>
          </a:bodyPr>
          <a:lstStyle/>
          <a:p>
            <a:pPr marL="342900" indent="-342900">
              <a:buFont typeface="Arial" panose="020B0604020202020204" pitchFamily="34" charset="0"/>
              <a:buChar char="•"/>
            </a:pPr>
            <a:r>
              <a:rPr lang="en-US" sz="2400" dirty="0"/>
              <a:t>The fire extinguishing robot exemplifies the transformative potential of automation in fire safety. Its ability to detect, respond, and notify in real-time minimizes risks and enhances emergency coordination. By adopting innovative technologies like this, organizations can proactively address fire hazards, protect assets, and ensure safer environments for all.</a:t>
            </a:r>
            <a:endParaRPr lang="en-IN" sz="2400"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1]. Che-Bin Liu and Narendra Ahuja, “Vision Based Fire Detection”  International  Conference  on  Pattern Recognition, pp.134 – 137, 2004.</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I.Doshay</a:t>
            </a:r>
            <a:r>
              <a:rPr lang="en-US" sz="1800" dirty="0">
                <a:effectLst/>
                <a:latin typeface="Times New Roman" panose="02020603050405020304" pitchFamily="18" charset="0"/>
                <a:ea typeface="Times New Roman" panose="02020603050405020304" pitchFamily="18" charset="0"/>
              </a:rPr>
              <a:t>,  "Robotic  fire  protection  system,"  U.S. PatentNo.6,364,026,April 2002</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[3]. J. H. Hwang, S. Jun, S. H. Kim, D. Cha, K. Jeon and J. Lee,  "Novel  fire  detection  device  for  robotic  fire-fighting "ICCAS 2010, Gyeonggido,2010, pp. 96-100.</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[4]. K.  L.  Su,  "Automatic  Fire  Detection  System  Using Adaptive Fusion Algorithm for Fire Fighting Robot," 2006  IEEE  International  Conference  on  Systems, Man and Cybernetics, Taipei, 2006, pp. 966-971</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CD13-56F1-CFDF-26E8-CCEFA465AB77}"/>
              </a:ext>
            </a:extLst>
          </p:cNvPr>
          <p:cNvSpPr>
            <a:spLocks noGrp="1"/>
          </p:cNvSpPr>
          <p:nvPr>
            <p:ph type="title"/>
          </p:nvPr>
        </p:nvSpPr>
        <p:spPr/>
        <p:txBody>
          <a:bodyPr/>
          <a:lstStyle/>
          <a:p>
            <a:r>
              <a:rPr lang="en-IN" dirty="0"/>
              <a:t>Publication Details</a:t>
            </a:r>
          </a:p>
        </p:txBody>
      </p:sp>
      <p:graphicFrame>
        <p:nvGraphicFramePr>
          <p:cNvPr id="4" name="Content Placeholder 3">
            <a:extLst>
              <a:ext uri="{FF2B5EF4-FFF2-40B4-BE49-F238E27FC236}">
                <a16:creationId xmlns:a16="http://schemas.microsoft.com/office/drawing/2014/main" id="{C693D82B-8DC2-ACEB-E961-41054F63F705}"/>
              </a:ext>
            </a:extLst>
          </p:cNvPr>
          <p:cNvGraphicFramePr>
            <a:graphicFrameLocks noGrp="1" noChangeAspect="1"/>
          </p:cNvGraphicFramePr>
          <p:nvPr>
            <p:ph idx="1"/>
            <p:extLst>
              <p:ext uri="{D42A27DB-BD31-4B8C-83A1-F6EECF244321}">
                <p14:modId xmlns:p14="http://schemas.microsoft.com/office/powerpoint/2010/main" val="3508252619"/>
              </p:ext>
            </p:extLst>
          </p:nvPr>
        </p:nvGraphicFramePr>
        <p:xfrm>
          <a:off x="1729740" y="1013460"/>
          <a:ext cx="8031480" cy="5128260"/>
        </p:xfrm>
        <a:graphic>
          <a:graphicData uri="http://schemas.openxmlformats.org/presentationml/2006/ole">
            <mc:AlternateContent xmlns:mc="http://schemas.openxmlformats.org/markup-compatibility/2006">
              <mc:Choice xmlns:v="urn:schemas-microsoft-com:vml" Requires="v">
                <p:oleObj name="Acrobat Document" r:id="rId2" imgW="4533723" imgH="6415694" progId="Acrobat.Document.DC">
                  <p:embed/>
                </p:oleObj>
              </mc:Choice>
              <mc:Fallback>
                <p:oleObj name="Acrobat Document" r:id="rId2" imgW="4533723" imgH="6415694" progId="Acrobat.Document.DC">
                  <p:embed/>
                  <p:pic>
                    <p:nvPicPr>
                      <p:cNvPr id="0" name=""/>
                      <p:cNvPicPr/>
                      <p:nvPr/>
                    </p:nvPicPr>
                    <p:blipFill>
                      <a:blip r:embed="rId3"/>
                      <a:stretch>
                        <a:fillRect/>
                      </a:stretch>
                    </p:blipFill>
                    <p:spPr>
                      <a:xfrm>
                        <a:off x="1729740" y="1013460"/>
                        <a:ext cx="8031480" cy="5128260"/>
                      </a:xfrm>
                      <a:prstGeom prst="rect">
                        <a:avLst/>
                      </a:prstGeom>
                    </p:spPr>
                  </p:pic>
                </p:oleObj>
              </mc:Fallback>
            </mc:AlternateContent>
          </a:graphicData>
        </a:graphic>
      </p:graphicFrame>
    </p:spTree>
    <p:extLst>
      <p:ext uri="{BB962C8B-B14F-4D97-AF65-F5344CB8AC3E}">
        <p14:creationId xmlns:p14="http://schemas.microsoft.com/office/powerpoint/2010/main" val="322140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 name="Google Shape;91;p13">
            <a:extLst>
              <a:ext uri="{FF2B5EF4-FFF2-40B4-BE49-F238E27FC236}">
                <a16:creationId xmlns:a16="http://schemas.microsoft.com/office/drawing/2014/main" id="{3BC08207-6EAA-61B4-9177-14FB1484C309}"/>
              </a:ext>
            </a:extLst>
          </p:cNvPr>
          <p:cNvSpPr txBox="1"/>
          <p:nvPr/>
        </p:nvSpPr>
        <p:spPr>
          <a:xfrm>
            <a:off x="2839196" y="350520"/>
            <a:ext cx="5664724" cy="878956"/>
          </a:xfrm>
          <a:prstGeom prst="rect">
            <a:avLst/>
          </a:prstGeom>
          <a:noFill/>
          <a:ln>
            <a:noFill/>
          </a:ln>
        </p:spPr>
        <p:txBody>
          <a:bodyPr spcFirstLastPara="1" wrap="square" lIns="121900" tIns="60933" rIns="121900" bIns="60933" anchor="t" anchorCtr="0">
            <a:normAutofit fontScale="85000" lnSpcReduction="20000"/>
          </a:bodyPr>
          <a:lstStyle/>
          <a:p>
            <a:pPr algn="ctr">
              <a:buClr>
                <a:srgbClr val="17365D"/>
              </a:buClr>
              <a:buSzPct val="100000"/>
            </a:pPr>
            <a:r>
              <a:rPr lang="en-GB" sz="2400" b="1" dirty="0">
                <a:solidFill>
                  <a:schemeClr val="bg1"/>
                </a:solidFill>
                <a:latin typeface="Cambria" panose="02040503050406030204" pitchFamily="18" charset="0"/>
                <a:ea typeface="Cambria" panose="02040503050406030204" pitchFamily="18" charset="0"/>
                <a:cs typeface="Verdana"/>
                <a:sym typeface="Verdana"/>
              </a:rPr>
              <a:t>PIP2001 Capstone Project</a:t>
            </a:r>
          </a:p>
          <a:p>
            <a:pPr algn="ctr">
              <a:buClr>
                <a:srgbClr val="17365D"/>
              </a:buClr>
              <a:buSzPct val="100000"/>
            </a:pPr>
            <a:r>
              <a:rPr lang="en-IN" sz="2400" dirty="0">
                <a:solidFill>
                  <a:schemeClr val="bg1"/>
                </a:solidFill>
                <a:latin typeface="Cambria" panose="02040503050406030204" pitchFamily="18" charset="0"/>
                <a:ea typeface="Cambria" panose="02040503050406030204" pitchFamily="18" charset="0"/>
              </a:rPr>
              <a:t>Final Review</a:t>
            </a:r>
          </a:p>
          <a:p>
            <a:pPr algn="ctr">
              <a:buClr>
                <a:srgbClr val="17365D"/>
              </a:buClr>
              <a:buSzPct val="100000"/>
            </a:pPr>
            <a:r>
              <a:rPr lang="en-IN" sz="2400" dirty="0">
                <a:solidFill>
                  <a:schemeClr val="bg1"/>
                </a:solidFill>
                <a:latin typeface="Cambria" panose="02040503050406030204" pitchFamily="18" charset="0"/>
                <a:ea typeface="Cambria" panose="02040503050406030204" pitchFamily="18" charset="0"/>
              </a:rPr>
              <a:t>Viva-Voce</a:t>
            </a:r>
            <a:endParaRPr sz="2400" dirty="0">
              <a:solidFill>
                <a:schemeClr val="bg1"/>
              </a:solidFill>
              <a:latin typeface="Cambria" panose="02040503050406030204" pitchFamily="18" charset="0"/>
              <a:ea typeface="Cambria" panose="02040503050406030204" pitchFamily="18" charset="0"/>
            </a:endParaRPr>
          </a:p>
        </p:txBody>
      </p:sp>
      <p:sp>
        <p:nvSpPr>
          <p:cNvPr id="7" name="Google Shape;88;p13">
            <a:extLst>
              <a:ext uri="{FF2B5EF4-FFF2-40B4-BE49-F238E27FC236}">
                <a16:creationId xmlns:a16="http://schemas.microsoft.com/office/drawing/2014/main" id="{15C17F17-0F32-37EE-5D72-D15C02E22AF0}"/>
              </a:ext>
            </a:extLst>
          </p:cNvPr>
          <p:cNvSpPr txBox="1">
            <a:spLocks/>
          </p:cNvSpPr>
          <p:nvPr/>
        </p:nvSpPr>
        <p:spPr>
          <a:xfrm>
            <a:off x="4292459" y="1229476"/>
            <a:ext cx="5294000" cy="736400"/>
          </a:xfrm>
          <a:prstGeom prst="rect">
            <a:avLst/>
          </a:prstGeom>
          <a:noFill/>
          <a:ln>
            <a:noFill/>
          </a:ln>
        </p:spPr>
        <p:txBody>
          <a:bodyPr spcFirstLastPara="1" wrap="square" lIns="121900" tIns="60933" rIns="121900" bIns="60933"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1pPr>
            <a:lvl2pPr marL="914400" marR="0" lvl="1" indent="-311150" algn="l" rtl="0">
              <a:lnSpc>
                <a:spcPct val="100000"/>
              </a:lnSpc>
              <a:spcBef>
                <a:spcPts val="160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2pPr>
            <a:lvl3pPr marL="1371600" marR="0" lvl="2" indent="-311150" algn="l" rtl="0">
              <a:lnSpc>
                <a:spcPct val="100000"/>
              </a:lnSpc>
              <a:spcBef>
                <a:spcPts val="160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3pPr>
            <a:lvl4pPr marL="1828800" marR="0" lvl="3" indent="-311150" algn="l" rtl="0">
              <a:lnSpc>
                <a:spcPct val="100000"/>
              </a:lnSpc>
              <a:spcBef>
                <a:spcPts val="160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4pPr>
            <a:lvl5pPr marL="2286000" marR="0" lvl="4" indent="-311150" algn="l" rtl="0">
              <a:lnSpc>
                <a:spcPct val="100000"/>
              </a:lnSpc>
              <a:spcBef>
                <a:spcPts val="160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5pPr>
            <a:lvl6pPr marL="2743200" marR="0" lvl="5" indent="-311150" algn="l" rtl="0">
              <a:lnSpc>
                <a:spcPct val="100000"/>
              </a:lnSpc>
              <a:spcBef>
                <a:spcPts val="160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6pPr>
            <a:lvl7pPr marL="3200400" marR="0" lvl="6" indent="-311150" algn="l" rtl="0">
              <a:lnSpc>
                <a:spcPct val="100000"/>
              </a:lnSpc>
              <a:spcBef>
                <a:spcPts val="160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7pPr>
            <a:lvl8pPr marL="3657600" marR="0" lvl="7" indent="-311150" algn="l" rtl="0">
              <a:lnSpc>
                <a:spcPct val="100000"/>
              </a:lnSpc>
              <a:spcBef>
                <a:spcPts val="1600"/>
              </a:spcBef>
              <a:spcAft>
                <a:spcPts val="0"/>
              </a:spcAft>
              <a:buClr>
                <a:schemeClr val="accent5"/>
              </a:buClr>
              <a:buSzPts val="1300"/>
              <a:buFont typeface="Abel"/>
              <a:buChar char="○"/>
              <a:defRPr sz="1300" b="0" i="0" u="none" strike="noStrike" cap="none">
                <a:solidFill>
                  <a:schemeClr val="accent5"/>
                </a:solidFill>
                <a:latin typeface="Abel"/>
                <a:ea typeface="Abel"/>
                <a:cs typeface="Abel"/>
                <a:sym typeface="Abel"/>
              </a:defRPr>
            </a:lvl8pPr>
            <a:lvl9pPr marL="4114800" marR="0" lvl="8" indent="-311150" algn="l" rtl="0">
              <a:lnSpc>
                <a:spcPct val="100000"/>
              </a:lnSpc>
              <a:spcBef>
                <a:spcPts val="1600"/>
              </a:spcBef>
              <a:spcAft>
                <a:spcPts val="1600"/>
              </a:spcAft>
              <a:buClr>
                <a:schemeClr val="accent5"/>
              </a:buClr>
              <a:buSzPts val="1300"/>
              <a:buFont typeface="Abel"/>
              <a:buChar char="■"/>
              <a:defRPr sz="1300" b="0" i="0" u="none" strike="noStrike" cap="none">
                <a:solidFill>
                  <a:schemeClr val="accent5"/>
                </a:solidFill>
                <a:latin typeface="Abel"/>
                <a:ea typeface="Abel"/>
                <a:cs typeface="Abel"/>
                <a:sym typeface="Abel"/>
              </a:defRPr>
            </a:lvl9pPr>
          </a:lstStyle>
          <a:p>
            <a:pPr marL="0" indent="0">
              <a:buClr>
                <a:srgbClr val="17365D"/>
              </a:buClr>
              <a:buSzPts val="2000"/>
              <a:buNone/>
            </a:pPr>
            <a:r>
              <a:rPr lang="en-GB" sz="1733" dirty="0">
                <a:latin typeface="Cambria" panose="02040503050406030204" pitchFamily="18" charset="0"/>
                <a:ea typeface="Cambria" panose="02040503050406030204" pitchFamily="18" charset="0"/>
              </a:rPr>
              <a:t>Batch Number:CIT-G31</a:t>
            </a:r>
          </a:p>
          <a:p>
            <a:pPr marL="0" indent="0">
              <a:spcBef>
                <a:spcPts val="533"/>
              </a:spcBef>
              <a:buClr>
                <a:srgbClr val="17365D"/>
              </a:buClr>
              <a:buSzPts val="2000"/>
              <a:buNone/>
            </a:pPr>
            <a:endParaRPr lang="en-GB" sz="1733"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E5DAF4DD-B052-5A25-38EA-2EE754B0427B}"/>
              </a:ext>
            </a:extLst>
          </p:cNvPr>
          <p:cNvPicPr>
            <a:picLocks noChangeAspect="1"/>
          </p:cNvPicPr>
          <p:nvPr/>
        </p:nvPicPr>
        <p:blipFill>
          <a:blip r:embed="rId3"/>
          <a:stretch>
            <a:fillRect/>
          </a:stretch>
        </p:blipFill>
        <p:spPr>
          <a:xfrm>
            <a:off x="0" y="1728508"/>
            <a:ext cx="12287251" cy="50577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t>Fire incident is a disaster that can potentially cause the loss of life, property damage and permanent disability to the affected victim.</a:t>
            </a:r>
          </a:p>
          <a:p>
            <a:r>
              <a:rPr lang="en-US" dirty="0"/>
              <a:t> Major fire accidents do occur in industries like nuclear power plants, petroleum refineries, gas tanks, chemical factories and other large-scale fire industries resulting in quite serious consequences</a:t>
            </a:r>
          </a:p>
          <a:p>
            <a:r>
              <a:rPr lang="en-US" dirty="0"/>
              <a:t>With the advancement in the field of </a:t>
            </a:r>
            <a:r>
              <a:rPr lang="en-US" dirty="0" err="1"/>
              <a:t>Robotics,IOT</a:t>
            </a:r>
            <a:r>
              <a:rPr lang="en-US" dirty="0"/>
              <a:t>, human intervention firefighting robot comes in picture.</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84103DC9-3153-94D7-3FAB-C7CEF8F6EB9C}"/>
              </a:ext>
            </a:extLst>
          </p:cNvPr>
          <p:cNvGraphicFramePr>
            <a:graphicFrameLocks noGrp="1"/>
          </p:cNvGraphicFramePr>
          <p:nvPr>
            <p:ph idx="1"/>
            <p:extLst>
              <p:ext uri="{D42A27DB-BD31-4B8C-83A1-F6EECF244321}">
                <p14:modId xmlns:p14="http://schemas.microsoft.com/office/powerpoint/2010/main" val="4167484210"/>
              </p:ext>
            </p:extLst>
          </p:nvPr>
        </p:nvGraphicFramePr>
        <p:xfrm>
          <a:off x="564776" y="891989"/>
          <a:ext cx="10345271" cy="5246102"/>
        </p:xfrm>
        <a:graphic>
          <a:graphicData uri="http://schemas.openxmlformats.org/drawingml/2006/table">
            <a:tbl>
              <a:tblPr firstRow="1" firstCol="1" bandRow="1">
                <a:tableStyleId>{5C22544A-7EE6-4342-B048-85BDC9FD1C3A}</a:tableStyleId>
              </a:tblPr>
              <a:tblGrid>
                <a:gridCol w="10345271">
                  <a:extLst>
                    <a:ext uri="{9D8B030D-6E8A-4147-A177-3AD203B41FA5}">
                      <a16:colId xmlns:a16="http://schemas.microsoft.com/office/drawing/2014/main" val="3275364665"/>
                    </a:ext>
                  </a:extLst>
                </a:gridCol>
              </a:tblGrid>
              <a:tr h="311727">
                <a:tc>
                  <a:txBody>
                    <a:bodyPr/>
                    <a:lstStyle/>
                    <a:p>
                      <a:pPr>
                        <a:lnSpc>
                          <a:spcPct val="107000"/>
                        </a:lnSpc>
                        <a:spcAft>
                          <a:spcPts val="800"/>
                        </a:spcAft>
                      </a:pPr>
                      <a:r>
                        <a:rPr lang="en-US" sz="3200" b="1" kern="100" dirty="0">
                          <a:solidFill>
                            <a:schemeClr val="bg1"/>
                          </a:solidFill>
                          <a:effectLst/>
                        </a:rPr>
                        <a:t>                      Title of the Paper</a:t>
                      </a:r>
                      <a:r>
                        <a:rPr lang="en-IN" sz="3200" b="1" kern="100" dirty="0">
                          <a:solidFill>
                            <a:schemeClr val="bg1"/>
                          </a:solidFill>
                          <a:effectLst/>
                        </a:rPr>
                        <a:t> </a:t>
                      </a:r>
                      <a:endParaRPr lang="en-IN"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94835870"/>
                  </a:ext>
                </a:extLst>
              </a:tr>
              <a:tr h="464127">
                <a:tc>
                  <a:txBody>
                    <a:bodyPr/>
                    <a:lstStyle/>
                    <a:p>
                      <a:pPr>
                        <a:lnSpc>
                          <a:spcPct val="107000"/>
                        </a:lnSpc>
                        <a:spcAft>
                          <a:spcPts val="800"/>
                        </a:spcAft>
                      </a:pPr>
                      <a:r>
                        <a:rPr lang="en-US" sz="1800" b="1" kern="100" dirty="0">
                          <a:effectLst/>
                        </a:rPr>
                        <a:t>Fire extinguishing  robot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55486213"/>
                  </a:ext>
                </a:extLst>
              </a:tr>
              <a:tr h="464127">
                <a:tc>
                  <a:txBody>
                    <a:bodyPr/>
                    <a:lstStyle/>
                    <a:p>
                      <a:pPr>
                        <a:lnSpc>
                          <a:spcPct val="107000"/>
                        </a:lnSpc>
                        <a:spcAft>
                          <a:spcPts val="800"/>
                        </a:spcAft>
                      </a:pPr>
                      <a:r>
                        <a:rPr lang="en-IN" sz="1800" b="1" kern="100" dirty="0">
                          <a:effectLst/>
                        </a:rPr>
                        <a:t>Development of Fire Fighting Robot (</a:t>
                      </a:r>
                      <a:r>
                        <a:rPr lang="en-IN" sz="1800" b="1" kern="100" dirty="0" err="1">
                          <a:effectLst/>
                        </a:rPr>
                        <a:t>QRob</a:t>
                      </a:r>
                      <a:r>
                        <a:rPr lang="en-IN" sz="1800" b="1" kern="100" dirty="0">
                          <a:effectLst/>
                        </a:rPr>
                        <a: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78295796"/>
                  </a:ext>
                </a:extLst>
              </a:tr>
              <a:tr h="464127">
                <a:tc>
                  <a:txBody>
                    <a:bodyPr/>
                    <a:lstStyle/>
                    <a:p>
                      <a:pPr>
                        <a:lnSpc>
                          <a:spcPct val="107000"/>
                        </a:lnSpc>
                        <a:spcAft>
                          <a:spcPts val="800"/>
                        </a:spcAft>
                      </a:pPr>
                      <a:r>
                        <a:rPr lang="en-IN" sz="1800" b="1" kern="100">
                          <a:effectLst/>
                        </a:rPr>
                        <a:t>Automatic Fire Extinguisher Robot Using IoT</a:t>
                      </a:r>
                      <a:endParaRPr lang="en-IN" sz="1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79226883"/>
                  </a:ext>
                </a:extLst>
              </a:tr>
              <a:tr h="464127">
                <a:tc>
                  <a:txBody>
                    <a:bodyPr/>
                    <a:lstStyle/>
                    <a:p>
                      <a:pPr>
                        <a:lnSpc>
                          <a:spcPct val="107000"/>
                        </a:lnSpc>
                        <a:spcAft>
                          <a:spcPts val="800"/>
                        </a:spcAft>
                      </a:pPr>
                      <a:r>
                        <a:rPr lang="en-IN" sz="1800" b="1" kern="100">
                          <a:effectLst/>
                        </a:rPr>
                        <a:t>Automatic Fire Fighting Robot</a:t>
                      </a:r>
                      <a:endParaRPr lang="en-IN" sz="1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47007689"/>
                  </a:ext>
                </a:extLst>
              </a:tr>
              <a:tr h="464127">
                <a:tc>
                  <a:txBody>
                    <a:bodyPr/>
                    <a:lstStyle/>
                    <a:p>
                      <a:pPr>
                        <a:lnSpc>
                          <a:spcPct val="107000"/>
                        </a:lnSpc>
                        <a:spcAft>
                          <a:spcPts val="800"/>
                        </a:spcAft>
                      </a:pPr>
                      <a:r>
                        <a:rPr lang="en-IN" sz="1800" b="1" kern="100" dirty="0">
                          <a:effectLst/>
                        </a:rPr>
                        <a:t>SOUND FIRE EXTINGUISHER ROBOT CONTROLLED BY SPEECH</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60698751"/>
                  </a:ext>
                </a:extLst>
              </a:tr>
              <a:tr h="464127">
                <a:tc>
                  <a:txBody>
                    <a:bodyPr/>
                    <a:lstStyle/>
                    <a:p>
                      <a:pPr>
                        <a:lnSpc>
                          <a:spcPct val="107000"/>
                        </a:lnSpc>
                      </a:pPr>
                      <a:r>
                        <a:rPr lang="en-IN" sz="1800" b="1" kern="1200" dirty="0">
                          <a:solidFill>
                            <a:schemeClr val="lt1"/>
                          </a:solidFill>
                          <a:effectLst/>
                          <a:latin typeface="+mn-lt"/>
                          <a:ea typeface="+mn-ea"/>
                          <a:cs typeface="+mn-cs"/>
                        </a:rPr>
                        <a:t>AUTOMATIC IC FIRE EXTINGUISHER ROBOT </a:t>
                      </a:r>
                      <a:endParaRPr lang="en-IN" sz="1800" b="1" kern="100" dirty="0">
                        <a:effectLst/>
                        <a:latin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32038160"/>
                  </a:ext>
                </a:extLst>
              </a:tr>
              <a:tr h="464127">
                <a:tc>
                  <a:txBody>
                    <a:bodyPr/>
                    <a:lstStyle/>
                    <a:p>
                      <a:pPr>
                        <a:lnSpc>
                          <a:spcPct val="107000"/>
                        </a:lnSpc>
                      </a:pPr>
                      <a:r>
                        <a:rPr lang="en-IN" sz="1800" b="1" kern="1200" dirty="0">
                          <a:solidFill>
                            <a:schemeClr val="lt1"/>
                          </a:solidFill>
                          <a:effectLst/>
                          <a:latin typeface="+mn-lt"/>
                          <a:ea typeface="+mn-ea"/>
                          <a:cs typeface="+mn-cs"/>
                        </a:rPr>
                        <a:t>Development and Implementation of Arduino microcontroller-based Dual Mode Fire Extinguishing Robot</a:t>
                      </a:r>
                      <a:endParaRPr lang="en-IN" sz="1800" b="1" kern="100" dirty="0">
                        <a:effectLst/>
                        <a:latin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33062376"/>
                  </a:ext>
                </a:extLst>
              </a:tr>
              <a:tr h="464127">
                <a:tc>
                  <a:txBody>
                    <a:bodyPr/>
                    <a:lstStyle/>
                    <a:p>
                      <a:pPr>
                        <a:lnSpc>
                          <a:spcPct val="107000"/>
                        </a:lnSpc>
                      </a:pPr>
                      <a:r>
                        <a:rPr lang="en-IN" sz="1800" b="1" kern="1200" dirty="0">
                          <a:solidFill>
                            <a:schemeClr val="lt1"/>
                          </a:solidFill>
                          <a:effectLst/>
                          <a:latin typeface="+mn-lt"/>
                          <a:ea typeface="+mn-ea"/>
                          <a:cs typeface="+mn-cs"/>
                        </a:rPr>
                        <a:t>Autonomous Fire Detecting and Extinguishing Robot Hazards</a:t>
                      </a:r>
                      <a:endParaRPr lang="en-IN" sz="1800" b="1" kern="100" dirty="0">
                        <a:effectLst/>
                        <a:latin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3767265"/>
                  </a:ext>
                </a:extLst>
              </a:tr>
              <a:tr h="464127">
                <a:tc>
                  <a:txBody>
                    <a:bodyPr/>
                    <a:lstStyle/>
                    <a:p>
                      <a:pPr>
                        <a:lnSpc>
                          <a:spcPct val="107000"/>
                        </a:lnSpc>
                      </a:pPr>
                      <a:r>
                        <a:rPr lang="en-IN" sz="1800" b="1" kern="1200" dirty="0">
                          <a:solidFill>
                            <a:schemeClr val="lt1"/>
                          </a:solidFill>
                          <a:effectLst/>
                          <a:latin typeface="+mn-lt"/>
                          <a:ea typeface="+mn-ea"/>
                          <a:cs typeface="+mn-cs"/>
                        </a:rPr>
                        <a:t>FIRE FIGHTING ROBOT using IOT</a:t>
                      </a:r>
                      <a:endParaRPr lang="en-IN" sz="1800" b="1" kern="100" dirty="0">
                        <a:effectLst/>
                        <a:latin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356404456"/>
                  </a:ext>
                </a:extLst>
              </a:tr>
              <a:tr h="464127">
                <a:tc>
                  <a:txBody>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An Analytical Study of Various Methods Used Autonomous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FireExtinguishing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RoboT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8712436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85000" lnSpcReduction="20000"/>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Despite significant advancements in fire hazard management, still exhibit notable research gaps that hinder their overall efficacy and scalability</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 One critical gap lies in the integration of real-time data and predictive analytics for early detection and rapid response to fire outbreaks. Many current systems rely heavily on historical data and static risk models, which fail to account for dynamic variables such as sudden weather changes, human activities, and evolving land-use patterns. Additionally, while technological innovations like remote sensing, drones, and IoT-based sensors have shown promise in enhancing fire monitoring, their widespread implementation remains limited due to high costs, lack of infrastructure in remote areas, and insufficient interoperability between different platforms. Furthermore, there is a pressing need for more robust community engagement strategies, as many fire management programs overlook the importance of local knowledge and participation in hazard mitigation efforts.</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 Current approaches often emphasize top-down solutions, which may not adequately address the specific vulnerabilities and resilience capacities of local communities, particularly in marginalized or rural regions. Another significant research gap involves the development of comprehensive multi-hazard risk assessment frameworks that consider the cascading effects of fire hazards on other critical infrastructure, ecosystems, and socio-economic systems.</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 Most existing models tend to focus narrowly on fire suppression and immediate containment, neglecting the long-term impacts on environmental sustainability, public health, and economic recovery. Lastly, regulatory and policy frameworks for fire management are often outdated and fail to keep pace with emerging risks driven by climate change, urbanization, and deforestation, highlighting the urgent need for adaptive governance mechanisms that can facilitate more flexible, data-driven, and context-specific interventions. Addressing these gaps through interdisciplinary research, technological innovation, and inclusive policy-making is essential to building resilient communities and ecosystems capable of withstanding the increasing frequency and severity of fire-related disasters.</a:t>
            </a:r>
          </a:p>
          <a:p>
            <a:pPr>
              <a:lnSpc>
                <a:spcPct val="107000"/>
              </a:lnSpc>
              <a:spcAft>
                <a:spcPts val="800"/>
              </a:spcAft>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IN" sz="1800" dirty="0">
                <a:effectLst/>
                <a:latin typeface="Times New Roman" panose="02020603050405020304" pitchFamily="18" charset="0"/>
                <a:ea typeface="Times New Roman" panose="02020603050405020304" pitchFamily="18" charset="0"/>
              </a:rPr>
              <a:t>The proposed methodology for a fire extinguishing robot using Arduino Uno with GPS and GSM for alerts involves creating an autonomous robot capable of detecting and extinguishing fires in its surroundings while sending real-time notifications.</a:t>
            </a:r>
          </a:p>
          <a:p>
            <a:r>
              <a:rPr lang="en-IN" sz="1800" dirty="0">
                <a:effectLst/>
                <a:latin typeface="Times New Roman" panose="02020603050405020304" pitchFamily="18" charset="0"/>
                <a:ea typeface="Times New Roman" panose="02020603050405020304" pitchFamily="18" charset="0"/>
              </a:rPr>
              <a:t> The robot will be powered by an Arduino Uno, which will serve as the central controller, interfacing with a flame sensor to detect the presence of fire. Upon detecting fire, the robot will activate a water pump or a servo-controlled nozzle to suppress the flames. </a:t>
            </a:r>
          </a:p>
          <a:p>
            <a:r>
              <a:rPr lang="en-IN" sz="1800" dirty="0">
                <a:effectLst/>
                <a:latin typeface="Times New Roman" panose="02020603050405020304" pitchFamily="18" charset="0"/>
                <a:ea typeface="Times New Roman" panose="02020603050405020304" pitchFamily="18" charset="0"/>
              </a:rPr>
              <a:t>The robot's movement will be managed through an L298 motor driver, controlling DC motors that drive the robot's wheels, allowing it to navigate toward the fire</a:t>
            </a:r>
          </a:p>
          <a:p>
            <a:r>
              <a:rPr lang="en-IN" sz="1800" dirty="0">
                <a:effectLst/>
                <a:latin typeface="Times New Roman" panose="02020603050405020304" pitchFamily="18" charset="0"/>
                <a:ea typeface="Times New Roman" panose="02020603050405020304" pitchFamily="18" charset="0"/>
              </a:rPr>
              <a:t>. The GPS module will provide the robot's location in terms of latitude and longitude, which is crucial for tracking and pinpointing the fire's location. </a:t>
            </a:r>
          </a:p>
          <a:p>
            <a:r>
              <a:rPr lang="en-IN" sz="1800" dirty="0">
                <a:effectLst/>
                <a:latin typeface="Times New Roman" panose="02020603050405020304" pitchFamily="18" charset="0"/>
                <a:ea typeface="Times New Roman" panose="02020603050405020304" pitchFamily="18" charset="0"/>
              </a:rPr>
              <a:t>The GSM module will be responsible for sending SMS alerts to a predefined phone number, notifying emergency personnel or the user about the fire's occurrence and the robot's location.</a:t>
            </a:r>
          </a:p>
          <a:p>
            <a:r>
              <a:rPr lang="en-IN" sz="1800" dirty="0">
                <a:effectLst/>
                <a:latin typeface="Times New Roman" panose="02020603050405020304" pitchFamily="18" charset="0"/>
                <a:ea typeface="Times New Roman" panose="02020603050405020304" pitchFamily="18" charset="0"/>
              </a:rPr>
              <a:t> Additionally, IR sensors can be integrated for obstacle avoidance, enabling the robot to navigate through complex environments safely. The robot will continuously monitor its environment for fire, move towards it, extinguish it, and send location-based alerts via SMS, ensuring prompt action and efficient firefighting.</a:t>
            </a:r>
          </a:p>
          <a:p>
            <a:r>
              <a:rPr lang="en-IN" sz="1800" dirty="0">
                <a:effectLst/>
                <a:latin typeface="Times New Roman" panose="02020603050405020304" pitchFamily="18" charset="0"/>
                <a:ea typeface="Times New Roman" panose="02020603050405020304" pitchFamily="18" charset="0"/>
              </a:rPr>
              <a:t> This methodology combines automation, safety, and real-time communication, providing a reliable solution for fire detection and suppression.</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3">
            <a:extLst>
              <a:ext uri="{FF2B5EF4-FFF2-40B4-BE49-F238E27FC236}">
                <a16:creationId xmlns:a16="http://schemas.microsoft.com/office/drawing/2014/main" id="{D3C66CAD-C78D-88EB-9DAE-B3C6FF4F895F}"/>
              </a:ext>
            </a:extLst>
          </p:cNvPr>
          <p:cNvSpPr>
            <a:spLocks noGrp="1" noChangeArrowheads="1"/>
          </p:cNvSpPr>
          <p:nvPr>
            <p:ph idx="1"/>
          </p:nvPr>
        </p:nvSpPr>
        <p:spPr bwMode="auto">
          <a:xfrm>
            <a:off x="1615440" y="2606858"/>
            <a:ext cx="100279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goal of proactive fire hazard management is to minimize fire-related risks through preparedness, prevention, and mitigation.</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This involves identifying vulnerabilities, using advanced tools for risk assessment and real-time monitoring, and enforcing safety regulations.</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Key strategies include land-use planning to prevent wildfires, community education to promote readiness, and equipping firefighting teams for rapid response.</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Collaboration among governments, NGOs, and communities is vital to building resilience, safeguarding lives and ecosystems, and reducing economic losses.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By leveraging technology and fostering cooperation, this approach aims to create safer, sustainable, and fire-resilient societies.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IN" dirty="0"/>
              <a:t>System Diagram and Implementation </a:t>
            </a:r>
          </a:p>
        </p:txBody>
      </p:sp>
      <p:pic>
        <p:nvPicPr>
          <p:cNvPr id="6" name="Content Placeholder 5">
            <a:extLst>
              <a:ext uri="{FF2B5EF4-FFF2-40B4-BE49-F238E27FC236}">
                <a16:creationId xmlns:a16="http://schemas.microsoft.com/office/drawing/2014/main" id="{672F5471-DDDF-79F3-CAB8-EBDC471490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4861" y="1706714"/>
            <a:ext cx="4823878" cy="3825572"/>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F284-9CF5-4516-73C7-E07DBE997F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6D651-0B85-F367-3CCA-494FD272CDC8}"/>
              </a:ext>
            </a:extLst>
          </p:cNvPr>
          <p:cNvSpPr>
            <a:spLocks noGrp="1"/>
          </p:cNvSpPr>
          <p:nvPr>
            <p:ph idx="1"/>
          </p:nvPr>
        </p:nvSpPr>
        <p:spPr/>
        <p:txBody>
          <a:bodyPr/>
          <a:lstStyle/>
          <a:p>
            <a:pPr algn="just"/>
            <a:r>
              <a:rPr lang="en-US" sz="1800" b="1" dirty="0">
                <a:effectLst/>
                <a:latin typeface="Times New Roman" panose="02020603050405020304" pitchFamily="18" charset="0"/>
                <a:ea typeface="Times New Roman" panose="02020603050405020304" pitchFamily="18" charset="0"/>
              </a:rPr>
              <a:t>* Power Supply</a:t>
            </a:r>
            <a:r>
              <a:rPr lang="en-US" sz="1800" dirty="0">
                <a:effectLst/>
                <a:latin typeface="Times New Roman" panose="02020603050405020304" pitchFamily="18" charset="0"/>
                <a:ea typeface="Times New Roman" panose="02020603050405020304" pitchFamily="18" charset="0"/>
              </a:rPr>
              <a:t>: A 7.4-9V Li-ion battery provides the power for the entire system.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 Arduino Uno: </a:t>
            </a:r>
            <a:r>
              <a:rPr lang="en-US" sz="1800" dirty="0">
                <a:effectLst/>
                <a:latin typeface="Times New Roman" panose="02020603050405020304" pitchFamily="18" charset="0"/>
                <a:ea typeface="Times New Roman" panose="02020603050405020304" pitchFamily="18" charset="0"/>
              </a:rPr>
              <a:t>This microcontroller acts as the brain of the robot, processing sensor data and controlling other components.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 Flame Sensors: </a:t>
            </a:r>
            <a:r>
              <a:rPr lang="en-US" sz="1800" dirty="0">
                <a:effectLst/>
                <a:latin typeface="Times New Roman" panose="02020603050405020304" pitchFamily="18" charset="0"/>
                <a:ea typeface="Times New Roman" panose="02020603050405020304" pitchFamily="18" charset="0"/>
              </a:rPr>
              <a:t>Multiple flame sensors (three in this case) are connected to the Arduino. They detect the presence of fire</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Motor Driver: </a:t>
            </a:r>
            <a:r>
              <a:rPr lang="en-US" sz="1800" dirty="0">
                <a:effectLst/>
                <a:latin typeface="Times New Roman" panose="02020603050405020304" pitchFamily="18" charset="0"/>
                <a:ea typeface="Times New Roman" panose="02020603050405020304" pitchFamily="18" charset="0"/>
              </a:rPr>
              <a:t>This module controls the movement of the robot's motors.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Motors: </a:t>
            </a:r>
            <a:r>
              <a:rPr lang="en-US" sz="1800" dirty="0">
                <a:effectLst/>
                <a:latin typeface="Times New Roman" panose="02020603050405020304" pitchFamily="18" charset="0"/>
                <a:ea typeface="Times New Roman" panose="02020603050405020304" pitchFamily="18" charset="0"/>
              </a:rPr>
              <a:t>The motors are responsible for driving the robot.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Servo Motor: </a:t>
            </a:r>
            <a:r>
              <a:rPr lang="en-US" sz="1800" dirty="0">
                <a:effectLst/>
                <a:latin typeface="Times New Roman" panose="02020603050405020304" pitchFamily="18" charset="0"/>
                <a:ea typeface="Times New Roman" panose="02020603050405020304" pitchFamily="18" charset="0"/>
              </a:rPr>
              <a:t>This is likely used for steering or other robotic</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movements</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3244453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392</TotalTime>
  <Words>1302</Words>
  <Application>Microsoft Office PowerPoint</Application>
  <PresentationFormat>Widescreen</PresentationFormat>
  <Paragraphs>74</Paragraphs>
  <Slides>17</Slides>
  <Notes>1</Notes>
  <HiddenSlides>0</HiddenSlides>
  <MMClips>1</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Bookman Old Style</vt:lpstr>
      <vt:lpstr>Calibri</vt:lpstr>
      <vt:lpstr>Cambria</vt:lpstr>
      <vt:lpstr>Cooper Black</vt:lpstr>
      <vt:lpstr>Times New Roman</vt:lpstr>
      <vt:lpstr>Verdana</vt:lpstr>
      <vt:lpstr>Bioinformatics</vt:lpstr>
      <vt:lpstr>Adobe Acrobat Document</vt:lpstr>
      <vt:lpstr>PowerPoint Presentation</vt:lpstr>
      <vt:lpstr>PowerPoint Presentation</vt:lpstr>
      <vt:lpstr>Introduction</vt:lpstr>
      <vt:lpstr>Literature Review</vt:lpstr>
      <vt:lpstr>Research Gaps Identified</vt:lpstr>
      <vt:lpstr>Proposed Method</vt:lpstr>
      <vt:lpstr>Objectives</vt:lpstr>
      <vt:lpstr>System Diagram and Implementation </vt:lpstr>
      <vt:lpstr>PowerPoint Presentation</vt:lpstr>
      <vt:lpstr>Timeline of Project</vt:lpstr>
      <vt:lpstr>TIMELINE</vt:lpstr>
      <vt:lpstr> Outcomes/Result Obtained</vt:lpstr>
      <vt:lpstr>PowerPoint Presentation</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raj.v.kolekar@gmail.com</cp:lastModifiedBy>
  <cp:revision>22</cp:revision>
  <dcterms:created xsi:type="dcterms:W3CDTF">2023-03-16T03:26:27Z</dcterms:created>
  <dcterms:modified xsi:type="dcterms:W3CDTF">2025-01-22T07:30:59Z</dcterms:modified>
</cp:coreProperties>
</file>