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4" r:id="rId7"/>
    <p:sldId id="262" r:id="rId8"/>
    <p:sldId id="263" r:id="rId9"/>
    <p:sldId id="265" r:id="rId10"/>
    <p:sldId id="266" r:id="rId11"/>
    <p:sldId id="267" r:id="rId12"/>
    <p:sldId id="271" r:id="rId13"/>
    <p:sldId id="268" r:id="rId14"/>
    <p:sldId id="269" r:id="rId15"/>
    <p:sldId id="272" r:id="rId16"/>
    <p:sldId id="274" r:id="rId17"/>
    <p:sldId id="273"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DD3641-B0D1-7440-8F65-5ADDC46B0A4B}">
          <p14:sldIdLst>
            <p14:sldId id="256"/>
            <p14:sldId id="257"/>
            <p14:sldId id="258"/>
            <p14:sldId id="259"/>
            <p14:sldId id="260"/>
            <p14:sldId id="264"/>
            <p14:sldId id="262"/>
            <p14:sldId id="263"/>
            <p14:sldId id="265"/>
            <p14:sldId id="266"/>
            <p14:sldId id="267"/>
            <p14:sldId id="271"/>
            <p14:sldId id="268"/>
            <p14:sldId id="269"/>
            <p14:sldId id="272"/>
            <p14:sldId id="274"/>
            <p14:sldId id="273"/>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4" autoAdjust="0"/>
    <p:restoredTop sz="80000" autoAdjust="0"/>
  </p:normalViewPr>
  <p:slideViewPr>
    <p:cSldViewPr snapToGrid="0" snapToObjects="1">
      <p:cViewPr varScale="1">
        <p:scale>
          <a:sx n="44" d="100"/>
          <a:sy n="44" d="100"/>
        </p:scale>
        <p:origin x="-13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7CB988-808A-3341-A6F0-5565ECB1E826}" type="datetimeFigureOut">
              <a:rPr lang="en-US" smtClean="0"/>
              <a:t>6/18/15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D56D98-19C6-464D-BDD6-EE298780A251}" type="slidenum">
              <a:rPr lang="en-US" smtClean="0"/>
              <a:t>‹#›</a:t>
            </a:fld>
            <a:endParaRPr lang="en-US"/>
          </a:p>
        </p:txBody>
      </p:sp>
    </p:spTree>
    <p:extLst>
      <p:ext uri="{BB962C8B-B14F-4D97-AF65-F5344CB8AC3E}">
        <p14:creationId xmlns:p14="http://schemas.microsoft.com/office/powerpoint/2010/main" val="36991474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1</a:t>
            </a:fld>
            <a:endParaRPr lang="en-US"/>
          </a:p>
        </p:txBody>
      </p:sp>
    </p:spTree>
    <p:extLst>
      <p:ext uri="{BB962C8B-B14F-4D97-AF65-F5344CB8AC3E}">
        <p14:creationId xmlns:p14="http://schemas.microsoft.com/office/powerpoint/2010/main" val="601139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 Example,</a:t>
            </a:r>
          </a:p>
          <a:p>
            <a:endParaRPr lang="en-US" dirty="0" smtClean="0"/>
          </a:p>
          <a:p>
            <a:r>
              <a:rPr lang="en-US" dirty="0" smtClean="0"/>
              <a:t>We</a:t>
            </a:r>
            <a:r>
              <a:rPr lang="en-US" baseline="0" dirty="0" smtClean="0"/>
              <a:t> skip Test case, only if the directory does not exist</a:t>
            </a:r>
          </a:p>
          <a:p>
            <a:endParaRPr lang="en-US" baseline="0" dirty="0" smtClean="0"/>
          </a:p>
          <a:p>
            <a:r>
              <a:rPr lang="en-US" baseline="0" dirty="0" smtClean="0"/>
              <a:t>In the test case , we will check if directory exist, if it is true, we will skip the test case.</a:t>
            </a:r>
          </a:p>
          <a:p>
            <a:endParaRPr lang="en-US" baseline="0" dirty="0" smtClean="0"/>
          </a:p>
          <a:p>
            <a:r>
              <a:rPr lang="en-US" baseline="0" dirty="0" smtClean="0"/>
              <a:t>In the output, we get  - which specifies that test case is skipped.</a:t>
            </a:r>
          </a:p>
          <a:p>
            <a:endParaRPr lang="en-US" baseline="0" dirty="0" smtClean="0"/>
          </a:p>
          <a:p>
            <a:r>
              <a:rPr lang="en-US" baseline="0" dirty="0" smtClean="0"/>
              <a:t>In the Braces, it provides reason why the test case is skipped.</a:t>
            </a:r>
          </a:p>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12</a:t>
            </a:fld>
            <a:endParaRPr lang="en-US"/>
          </a:p>
        </p:txBody>
      </p:sp>
    </p:spTree>
    <p:extLst>
      <p:ext uri="{BB962C8B-B14F-4D97-AF65-F5344CB8AC3E}">
        <p14:creationId xmlns:p14="http://schemas.microsoft.com/office/powerpoint/2010/main" val="2436464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a:t>
            </a:r>
            <a:r>
              <a:rPr lang="en-US" baseline="0" dirty="0" smtClean="0"/>
              <a:t> example, we can observe</a:t>
            </a:r>
          </a:p>
          <a:p>
            <a:endParaRPr lang="en-US" baseline="0" dirty="0" smtClean="0"/>
          </a:p>
          <a:p>
            <a:r>
              <a:rPr lang="en-US" baseline="0" dirty="0" smtClean="0"/>
              <a:t>The </a:t>
            </a:r>
            <a:r>
              <a:rPr lang="en-US" baseline="0" dirty="0" err="1" smtClean="0"/>
              <a:t>test_helper.bash</a:t>
            </a:r>
            <a:r>
              <a:rPr lang="en-US" baseline="0" dirty="0" smtClean="0"/>
              <a:t> contains all the code that are common to test cases.</a:t>
            </a:r>
          </a:p>
          <a:p>
            <a:endParaRPr lang="en-US" baseline="0" dirty="0" smtClean="0"/>
          </a:p>
          <a:p>
            <a:r>
              <a:rPr lang="en-US" baseline="0" dirty="0" smtClean="0"/>
              <a:t>In this file we have written setup and teardown function.</a:t>
            </a:r>
          </a:p>
          <a:p>
            <a:endParaRPr lang="en-US" baseline="0" dirty="0" smtClean="0"/>
          </a:p>
          <a:p>
            <a:r>
              <a:rPr lang="en-US" baseline="0" dirty="0" smtClean="0"/>
              <a:t>As specified in the previous slide, setup is used to setup the environment to execute the command</a:t>
            </a:r>
          </a:p>
          <a:p>
            <a:endParaRPr lang="en-US" baseline="0" dirty="0" smtClean="0"/>
          </a:p>
          <a:p>
            <a:r>
              <a:rPr lang="en-US" baseline="0" dirty="0" smtClean="0"/>
              <a:t>Teardown is used to do clean up after the test case is executed.</a:t>
            </a:r>
          </a:p>
          <a:p>
            <a:endParaRPr lang="en-US" baseline="0" dirty="0" smtClean="0"/>
          </a:p>
          <a:p>
            <a:r>
              <a:rPr lang="en-US" baseline="0" dirty="0" smtClean="0"/>
              <a:t>Set up and teardown are executed before and after every test case respectively.</a:t>
            </a:r>
          </a:p>
          <a:p>
            <a:endParaRPr lang="en-US" baseline="0" dirty="0" smtClean="0"/>
          </a:p>
          <a:p>
            <a:r>
              <a:rPr lang="en-US" baseline="0" dirty="0" smtClean="0"/>
              <a:t>In this example we are testing if the directory is created , that is, check if it exist or not.</a:t>
            </a:r>
          </a:p>
          <a:p>
            <a:endParaRPr lang="en-US" baseline="0" dirty="0" smtClean="0"/>
          </a:p>
          <a:p>
            <a:r>
              <a:rPr lang="en-US" baseline="0" dirty="0" smtClean="0"/>
              <a:t>Hence, in the setup we are going to create a folder called </a:t>
            </a:r>
            <a:r>
              <a:rPr lang="en-US" baseline="0" dirty="0" err="1" smtClean="0"/>
              <a:t>test_folder</a:t>
            </a:r>
            <a:r>
              <a:rPr lang="en-US" baseline="0" dirty="0" smtClean="0"/>
              <a:t>  and inside that folder we create test1,test2 files and another folder called test_folder1 is created</a:t>
            </a:r>
          </a:p>
          <a:p>
            <a:endParaRPr lang="en-US" baseline="0" dirty="0" smtClean="0"/>
          </a:p>
          <a:p>
            <a:r>
              <a:rPr lang="en-US" baseline="0" dirty="0" smtClean="0"/>
              <a:t>Once this is created, test case, Check if folder is created is executed. If this test case executes successfully. Then the tear down function in the </a:t>
            </a:r>
            <a:r>
              <a:rPr lang="en-US" baseline="0" dirty="0" err="1" smtClean="0"/>
              <a:t>test_helper</a:t>
            </a:r>
            <a:r>
              <a:rPr lang="en-US" baseline="0" dirty="0" smtClean="0"/>
              <a:t> class is executed.</a:t>
            </a:r>
          </a:p>
          <a:p>
            <a:endParaRPr lang="en-US" baseline="0" dirty="0" smtClean="0"/>
          </a:p>
          <a:p>
            <a:r>
              <a:rPr lang="en-US" baseline="0" dirty="0" smtClean="0"/>
              <a:t>In teardown function we are basically cleaning up the environment created. That is, we are going to remove the folder.</a:t>
            </a:r>
          </a:p>
          <a:p>
            <a:endParaRPr lang="en-US" baseline="0" dirty="0" smtClean="0"/>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1FD56D98-19C6-464D-BDD6-EE298780A251}" type="slidenum">
              <a:rPr lang="en-US" smtClean="0"/>
              <a:t>14</a:t>
            </a:fld>
            <a:endParaRPr lang="en-US"/>
          </a:p>
        </p:txBody>
      </p:sp>
    </p:spTree>
    <p:extLst>
      <p:ext uri="{BB962C8B-B14F-4D97-AF65-F5344CB8AC3E}">
        <p14:creationId xmlns:p14="http://schemas.microsoft.com/office/powerpoint/2010/main" val="981040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15</a:t>
            </a:fld>
            <a:endParaRPr lang="en-US"/>
          </a:p>
        </p:txBody>
      </p:sp>
    </p:spTree>
    <p:extLst>
      <p:ext uri="{BB962C8B-B14F-4D97-AF65-F5344CB8AC3E}">
        <p14:creationId xmlns:p14="http://schemas.microsoft.com/office/powerpoint/2010/main" val="807264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17</a:t>
            </a:fld>
            <a:endParaRPr lang="en-US"/>
          </a:p>
        </p:txBody>
      </p:sp>
    </p:spTree>
    <p:extLst>
      <p:ext uri="{BB962C8B-B14F-4D97-AF65-F5344CB8AC3E}">
        <p14:creationId xmlns:p14="http://schemas.microsoft.com/office/powerpoint/2010/main" val="296311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is TAP complaint testing framework for bash</a:t>
            </a:r>
          </a:p>
          <a:p>
            <a:endParaRPr lang="en-US" dirty="0" smtClean="0"/>
          </a:p>
          <a:p>
            <a:r>
              <a:rPr lang="en-US" dirty="0" smtClean="0"/>
              <a:t>BAT is used to test the script written in shell</a:t>
            </a:r>
            <a:r>
              <a:rPr lang="en-US" baseline="0" dirty="0" smtClean="0"/>
              <a:t> and check if it behaves as required</a:t>
            </a:r>
          </a:p>
          <a:p>
            <a:endParaRPr lang="en-US" baseline="0" dirty="0" smtClean="0"/>
          </a:p>
          <a:p>
            <a:r>
              <a:rPr lang="en-US" baseline="0" dirty="0" smtClean="0"/>
              <a:t>BAT has special syntax which can be used for testing cases. </a:t>
            </a:r>
          </a:p>
          <a:p>
            <a:endParaRPr lang="en-US" baseline="0" dirty="0" smtClean="0"/>
          </a:p>
          <a:p>
            <a:r>
              <a:rPr lang="en-US" baseline="0" dirty="0" smtClean="0"/>
              <a:t>When a test case executes  successfully, then return 0 as exit status. else, return1 if test case fails.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2</a:t>
            </a:fld>
            <a:endParaRPr lang="en-US"/>
          </a:p>
        </p:txBody>
      </p:sp>
    </p:spTree>
    <p:extLst>
      <p:ext uri="{BB962C8B-B14F-4D97-AF65-F5344CB8AC3E}">
        <p14:creationId xmlns:p14="http://schemas.microsoft.com/office/powerpoint/2010/main" val="379904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t>
            </a:r>
          </a:p>
          <a:p>
            <a:endParaRPr lang="en-US" dirty="0" smtClean="0"/>
          </a:p>
          <a:p>
            <a:r>
              <a:rPr lang="en-US" b="1" dirty="0" smtClean="0"/>
              <a:t>#!/</a:t>
            </a:r>
            <a:r>
              <a:rPr lang="en-US" b="1" dirty="0" err="1" smtClean="0"/>
              <a:t>usr</a:t>
            </a:r>
            <a:r>
              <a:rPr lang="en-US" b="1" dirty="0" smtClean="0"/>
              <a:t>/bin/</a:t>
            </a:r>
            <a:r>
              <a:rPr lang="en-US" b="1" dirty="0" err="1" smtClean="0"/>
              <a:t>env</a:t>
            </a:r>
            <a:r>
              <a:rPr lang="en-US" b="1" dirty="0" smtClean="0"/>
              <a:t> bats  </a:t>
            </a:r>
            <a:r>
              <a:rPr lang="en-US" dirty="0" smtClean="0"/>
              <a:t>, this is used to specify that the script has to be executed by bat</a:t>
            </a:r>
          </a:p>
          <a:p>
            <a:endParaRPr lang="en-US" dirty="0" smtClean="0"/>
          </a:p>
          <a:p>
            <a:r>
              <a:rPr lang="en-US" b="1" dirty="0" smtClean="0"/>
              <a:t>@test </a:t>
            </a:r>
            <a:r>
              <a:rPr lang="en-US" dirty="0" smtClean="0"/>
              <a:t>is the command to specify that it is a test case</a:t>
            </a:r>
          </a:p>
          <a:p>
            <a:endParaRPr lang="en-US" dirty="0" smtClean="0"/>
          </a:p>
          <a:p>
            <a:r>
              <a:rPr lang="en-US" b="1" dirty="0" smtClean="0"/>
              <a:t>String in quotes </a:t>
            </a:r>
            <a:r>
              <a:rPr lang="en-US" b="0" baseline="0" dirty="0" smtClean="0"/>
              <a:t> “</a:t>
            </a:r>
            <a:r>
              <a:rPr lang="en-US" b="0" baseline="0" dirty="0" err="1" smtClean="0"/>
              <a:t>test_case_name</a:t>
            </a:r>
            <a:r>
              <a:rPr lang="en-US" b="0" baseline="0" dirty="0" smtClean="0"/>
              <a:t>”</a:t>
            </a:r>
            <a:r>
              <a:rPr lang="en-US" b="1" dirty="0" smtClean="0"/>
              <a:t> </a:t>
            </a:r>
            <a:r>
              <a:rPr lang="en-US" dirty="0" smtClean="0"/>
              <a:t>:</a:t>
            </a:r>
            <a:r>
              <a:rPr lang="en-US" baseline="0" dirty="0" smtClean="0"/>
              <a:t> test definition is declared.</a:t>
            </a:r>
          </a:p>
          <a:p>
            <a:endParaRPr lang="en-US" baseline="0" dirty="0" smtClean="0"/>
          </a:p>
          <a:p>
            <a:r>
              <a:rPr lang="en-US" baseline="0" dirty="0" smtClean="0"/>
              <a:t>A space between definition and curly braces is necessary</a:t>
            </a:r>
          </a:p>
          <a:p>
            <a:endParaRPr lang="en-US" baseline="0" dirty="0" smtClean="0"/>
          </a:p>
          <a:p>
            <a:r>
              <a:rPr lang="en-US" b="1" baseline="0" dirty="0" smtClean="0"/>
              <a:t>Command executed </a:t>
            </a:r>
            <a:r>
              <a:rPr lang="en-US" baseline="0" dirty="0" smtClean="0"/>
              <a:t>, inside the curly braces, the LINUX command is executed</a:t>
            </a:r>
          </a:p>
          <a:p>
            <a:endParaRPr lang="en-US" baseline="0" dirty="0" smtClean="0"/>
          </a:p>
          <a:p>
            <a:r>
              <a:rPr lang="en-US" baseline="0" dirty="0" smtClean="0"/>
              <a:t>The closing curly braces is always at the next line.</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3</a:t>
            </a:fld>
            <a:endParaRPr lang="en-US"/>
          </a:p>
        </p:txBody>
      </p:sp>
    </p:spTree>
    <p:extLst>
      <p:ext uri="{BB962C8B-B14F-4D97-AF65-F5344CB8AC3E}">
        <p14:creationId xmlns:p14="http://schemas.microsoft.com/office/powerpoint/2010/main" val="383443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 example</a:t>
            </a:r>
            <a:r>
              <a:rPr lang="en-US" baseline="0" dirty="0" smtClean="0"/>
              <a:t> mentioned:</a:t>
            </a:r>
          </a:p>
          <a:p>
            <a:endParaRPr lang="en-US" baseline="0" dirty="0" smtClean="0"/>
          </a:p>
          <a:p>
            <a:r>
              <a:rPr lang="en-US" dirty="0" smtClean="0"/>
              <a:t>Test case definition is </a:t>
            </a:r>
            <a:r>
              <a:rPr lang="en-US" b="1" dirty="0" smtClean="0"/>
              <a:t>“test</a:t>
            </a:r>
            <a:r>
              <a:rPr lang="en-US" b="1" baseline="0" dirty="0" smtClean="0"/>
              <a:t> to list file</a:t>
            </a:r>
            <a:r>
              <a:rPr lang="en-US" b="1" dirty="0" smtClean="0"/>
              <a:t>” : </a:t>
            </a:r>
            <a:r>
              <a:rPr lang="en-US" b="0" baseline="0" dirty="0" smtClean="0"/>
              <a:t> This test case is used to list file in a directory</a:t>
            </a:r>
          </a:p>
          <a:p>
            <a:endParaRPr lang="en-US" b="1" baseline="0" dirty="0" smtClean="0"/>
          </a:p>
          <a:p>
            <a:r>
              <a:rPr lang="en-US" b="1" baseline="0" dirty="0" smtClean="0"/>
              <a:t>Command </a:t>
            </a:r>
            <a:r>
              <a:rPr lang="en-US" b="1" baseline="0" dirty="0" err="1" smtClean="0"/>
              <a:t>ls</a:t>
            </a:r>
            <a:r>
              <a:rPr lang="en-US" b="1" baseline="0" dirty="0" smtClean="0"/>
              <a:t> –l </a:t>
            </a:r>
            <a:r>
              <a:rPr lang="en-US" b="0" baseline="0" dirty="0" smtClean="0"/>
              <a:t>is use to execute the command of Linux </a:t>
            </a:r>
            <a:r>
              <a:rPr lang="en-US" b="1" baseline="0" dirty="0" err="1" smtClean="0"/>
              <a:t>ls</a:t>
            </a:r>
            <a:r>
              <a:rPr lang="en-US" b="1" baseline="0" dirty="0" smtClean="0"/>
              <a:t> –l</a:t>
            </a:r>
          </a:p>
          <a:p>
            <a:r>
              <a:rPr lang="en-US" b="0" baseline="0" dirty="0" smtClean="0"/>
              <a:t>	</a:t>
            </a:r>
            <a:r>
              <a:rPr lang="en-US" b="1" baseline="0" dirty="0" smtClean="0"/>
              <a:t>command</a:t>
            </a:r>
            <a:r>
              <a:rPr lang="en-US" b="0" baseline="0" dirty="0" smtClean="0"/>
              <a:t> is the keyword used to execute the Linux </a:t>
            </a:r>
            <a:r>
              <a:rPr lang="en-US" b="1" baseline="0" dirty="0" smtClean="0"/>
              <a:t>command </a:t>
            </a:r>
            <a:r>
              <a:rPr lang="en-US" b="1" baseline="0" dirty="0" err="1" smtClean="0"/>
              <a:t>ls</a:t>
            </a:r>
            <a:r>
              <a:rPr lang="en-US" b="1" baseline="0" dirty="0" smtClean="0"/>
              <a:t> –l</a:t>
            </a:r>
          </a:p>
          <a:p>
            <a:endParaRPr lang="en-US" b="0" baseline="0" dirty="0" smtClean="0"/>
          </a:p>
          <a:p>
            <a:r>
              <a:rPr lang="en-US" b="0" baseline="0" dirty="0" smtClean="0"/>
              <a:t>Once the </a:t>
            </a:r>
            <a:r>
              <a:rPr lang="en-US" b="1" baseline="0" dirty="0" smtClean="0"/>
              <a:t>command</a:t>
            </a:r>
            <a:r>
              <a:rPr lang="en-US" b="0" baseline="0" dirty="0" smtClean="0"/>
              <a:t> execute successfully it return 0 , 0 is the success status.</a:t>
            </a:r>
          </a:p>
          <a:p>
            <a:endParaRPr lang="en-US" b="0" baseline="0" dirty="0" smtClean="0"/>
          </a:p>
          <a:p>
            <a:endParaRPr lang="en-US" b="0" baseline="0" dirty="0" smtClean="0"/>
          </a:p>
          <a:p>
            <a:r>
              <a:rPr lang="en-US" b="0" baseline="0" dirty="0" smtClean="0"/>
              <a:t>	</a:t>
            </a:r>
            <a:endParaRPr lang="en-US" b="1" dirty="0"/>
          </a:p>
        </p:txBody>
      </p:sp>
      <p:sp>
        <p:nvSpPr>
          <p:cNvPr id="4" name="Slide Number Placeholder 3"/>
          <p:cNvSpPr>
            <a:spLocks noGrp="1"/>
          </p:cNvSpPr>
          <p:nvPr>
            <p:ph type="sldNum" sz="quarter" idx="10"/>
          </p:nvPr>
        </p:nvSpPr>
        <p:spPr/>
        <p:txBody>
          <a:bodyPr/>
          <a:lstStyle/>
          <a:p>
            <a:fld id="{1FD56D98-19C6-464D-BDD6-EE298780A251}" type="slidenum">
              <a:rPr lang="en-US" smtClean="0"/>
              <a:t>4</a:t>
            </a:fld>
            <a:endParaRPr lang="en-US"/>
          </a:p>
        </p:txBody>
      </p:sp>
    </p:spTree>
    <p:extLst>
      <p:ext uri="{BB962C8B-B14F-4D97-AF65-F5344CB8AC3E}">
        <p14:creationId xmlns:p14="http://schemas.microsoft.com/office/powerpoint/2010/main" val="342644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execute the test case, by running with command bats along with path of the file.</a:t>
            </a:r>
          </a:p>
          <a:p>
            <a:endParaRPr lang="en-US" baseline="0" dirty="0" smtClean="0"/>
          </a:p>
          <a:p>
            <a:r>
              <a:rPr lang="en-US" dirty="0" smtClean="0"/>
              <a:t>The above</a:t>
            </a:r>
            <a:r>
              <a:rPr lang="en-US" baseline="0" dirty="0" smtClean="0"/>
              <a:t> screenshot is the output of running the </a:t>
            </a:r>
            <a:r>
              <a:rPr lang="en-US" baseline="0" dirty="0" err="1" smtClean="0"/>
              <a:t>ls_test.bat</a:t>
            </a:r>
            <a:r>
              <a:rPr lang="en-US" baseline="0" dirty="0" smtClean="0"/>
              <a:t> test case.</a:t>
            </a:r>
          </a:p>
          <a:p>
            <a:endParaRPr lang="en-US" baseline="0" dirty="0" smtClean="0"/>
          </a:p>
          <a:p>
            <a:r>
              <a:rPr lang="en-US" baseline="0" dirty="0" smtClean="0"/>
              <a:t>When the command is executed from terminal.</a:t>
            </a:r>
          </a:p>
          <a:p>
            <a:endParaRPr lang="en-US" baseline="0" dirty="0" smtClean="0"/>
          </a:p>
          <a:p>
            <a:r>
              <a:rPr lang="en-US" baseline="0" dirty="0" smtClean="0"/>
              <a:t>This first, gets the count of the number of test cases present in the bat file.</a:t>
            </a:r>
          </a:p>
          <a:p>
            <a:endParaRPr lang="en-US" baseline="0" dirty="0" smtClean="0"/>
          </a:p>
          <a:p>
            <a:r>
              <a:rPr lang="en-US" baseline="0" dirty="0" smtClean="0"/>
              <a:t>Then, each test case is executed sequentially.</a:t>
            </a:r>
          </a:p>
          <a:p>
            <a:endParaRPr lang="en-US" baseline="0" dirty="0" smtClean="0"/>
          </a:p>
          <a:p>
            <a:r>
              <a:rPr lang="en-US" baseline="0" dirty="0" smtClean="0"/>
              <a:t>Hence, twice we go through the file . Firstly to get </a:t>
            </a:r>
            <a:r>
              <a:rPr lang="en-US" baseline="0" dirty="0" err="1" smtClean="0"/>
              <a:t>te</a:t>
            </a:r>
            <a:r>
              <a:rPr lang="en-US" baseline="0" dirty="0" smtClean="0"/>
              <a:t> count of test cases present in the file. Secondly, to run the test case each sequentially</a:t>
            </a:r>
          </a:p>
          <a:p>
            <a:endParaRPr lang="en-US" baseline="0" dirty="0" smtClean="0"/>
          </a:p>
          <a:p>
            <a:r>
              <a:rPr lang="en-US" baseline="0" dirty="0" smtClean="0"/>
              <a:t>In the screen shot ,</a:t>
            </a:r>
          </a:p>
          <a:p>
            <a:r>
              <a:rPr lang="en-US" baseline="0" dirty="0" smtClean="0"/>
              <a:t>A test case definition is mentioned once it is executed.</a:t>
            </a:r>
          </a:p>
          <a:p>
            <a:endParaRPr lang="en-US" baseline="0" dirty="0" smtClean="0"/>
          </a:p>
          <a:p>
            <a:r>
              <a:rPr lang="en-US" baseline="0" dirty="0" smtClean="0"/>
              <a:t>Preceding each definition we might find a tick or cross</a:t>
            </a:r>
          </a:p>
          <a:p>
            <a:r>
              <a:rPr lang="en-US" baseline="0" dirty="0" smtClean="0"/>
              <a:t>Tick : test case executed successfully</a:t>
            </a:r>
          </a:p>
          <a:p>
            <a:r>
              <a:rPr lang="en-US" baseline="0" dirty="0" smtClean="0"/>
              <a:t>Cross : test case failed</a:t>
            </a:r>
          </a:p>
          <a:p>
            <a:endParaRPr lang="en-US" baseline="0" dirty="0" smtClean="0"/>
          </a:p>
          <a:p>
            <a:r>
              <a:rPr lang="en-US" baseline="0" dirty="0" smtClean="0"/>
              <a:t>1 test , 0 failures : specifies, that there is one test case and there are no more failure.</a:t>
            </a:r>
          </a:p>
          <a:p>
            <a:endParaRPr lang="en-US" baseline="0" dirty="0" smtClean="0"/>
          </a:p>
          <a:p>
            <a:r>
              <a:rPr lang="en-US" baseline="0" dirty="0" smtClean="0"/>
              <a:t>Bats - -tap </a:t>
            </a:r>
            <a:r>
              <a:rPr lang="en-US" baseline="0" dirty="0" err="1" smtClean="0"/>
              <a:t>ls_test.bat</a:t>
            </a:r>
            <a:r>
              <a:rPr lang="en-US" baseline="0" dirty="0" smtClean="0"/>
              <a:t> : to execute the test case with bat.</a:t>
            </a:r>
          </a:p>
          <a:p>
            <a:r>
              <a:rPr lang="en-US" baseline="0" dirty="0" smtClean="0"/>
              <a:t>1…1 =&gt; Specifies that there is only one test case.</a:t>
            </a:r>
          </a:p>
          <a:p>
            <a:r>
              <a:rPr lang="en-US" baseline="0" dirty="0" smtClean="0"/>
              <a:t>Ok 1 to list files : </a:t>
            </a:r>
            <a:r>
              <a:rPr lang="en-US" b="1" baseline="0" dirty="0" smtClean="0"/>
              <a:t>OK </a:t>
            </a:r>
            <a:r>
              <a:rPr lang="en-US" baseline="0" dirty="0" smtClean="0"/>
              <a:t>specifies that test case executed successfully.</a:t>
            </a:r>
          </a:p>
          <a:p>
            <a:r>
              <a:rPr lang="en-US" baseline="0" dirty="0" smtClean="0"/>
              <a:t>Not ok : specifies that test did not execute successfully</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5</a:t>
            </a:fld>
            <a:endParaRPr lang="en-US"/>
          </a:p>
        </p:txBody>
      </p:sp>
    </p:spTree>
    <p:extLst>
      <p:ext uri="{BB962C8B-B14F-4D97-AF65-F5344CB8AC3E}">
        <p14:creationId xmlns:p14="http://schemas.microsoft.com/office/powerpoint/2010/main" val="72896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a:t>
            </a:r>
            <a:r>
              <a:rPr lang="en-US" baseline="0" dirty="0" smtClean="0"/>
              <a:t> is used to execute the LINUX command Similar to command keyword. Run executes the argument, passed to it</a:t>
            </a:r>
          </a:p>
          <a:p>
            <a:endParaRPr lang="en-US" baseline="0" dirty="0" smtClean="0"/>
          </a:p>
          <a:p>
            <a:r>
              <a:rPr lang="en-US" baseline="0" dirty="0" smtClean="0"/>
              <a:t>The exit status of command is stored in the </a:t>
            </a:r>
            <a:r>
              <a:rPr lang="en-US" b="1" baseline="0" dirty="0" smtClean="0"/>
              <a:t>status</a:t>
            </a:r>
            <a:r>
              <a:rPr lang="en-US" baseline="0" dirty="0" smtClean="0"/>
              <a:t> variable.</a:t>
            </a:r>
          </a:p>
          <a:p>
            <a:endParaRPr lang="en-US" baseline="0" dirty="0" smtClean="0"/>
          </a:p>
          <a:p>
            <a:r>
              <a:rPr lang="en-US" baseline="0" dirty="0" smtClean="0"/>
              <a:t>The combined output of the run command and the standard error is stored in the global variable </a:t>
            </a:r>
            <a:r>
              <a:rPr lang="en-US" b="1" baseline="0" dirty="0" smtClean="0"/>
              <a:t>output</a:t>
            </a:r>
            <a:r>
              <a:rPr lang="en-US" baseline="0" dirty="0" smtClean="0"/>
              <a:t>.</a:t>
            </a:r>
          </a:p>
          <a:p>
            <a:endParaRPr lang="en-US" baseline="0" dirty="0" smtClean="0"/>
          </a:p>
          <a:p>
            <a:r>
              <a:rPr lang="en-US" b="1" baseline="0" dirty="0" smtClean="0"/>
              <a:t>lines</a:t>
            </a:r>
            <a:r>
              <a:rPr lang="en-US" baseline="0" dirty="0" smtClean="0"/>
              <a:t> is an array which is used to easily access the individual line of output.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7</a:t>
            </a:fld>
            <a:endParaRPr lang="en-US"/>
          </a:p>
        </p:txBody>
      </p:sp>
    </p:spTree>
    <p:extLst>
      <p:ext uri="{BB962C8B-B14F-4D97-AF65-F5344CB8AC3E}">
        <p14:creationId xmlns:p14="http://schemas.microsoft.com/office/powerpoint/2010/main" val="3132044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code snippet of the example </a:t>
            </a:r>
          </a:p>
          <a:p>
            <a:endParaRPr lang="en-US" dirty="0" smtClean="0"/>
          </a:p>
          <a:p>
            <a:r>
              <a:rPr lang="en-US" dirty="0" smtClean="0"/>
              <a:t>Run </a:t>
            </a:r>
            <a:r>
              <a:rPr lang="en-US" dirty="0" err="1" smtClean="0"/>
              <a:t>ls</a:t>
            </a:r>
            <a:r>
              <a:rPr lang="en-US" dirty="0" smtClean="0"/>
              <a:t> –l test is</a:t>
            </a:r>
            <a:r>
              <a:rPr lang="en-US" baseline="0" dirty="0" smtClean="0"/>
              <a:t> executed to check the listing of the test file</a:t>
            </a:r>
          </a:p>
          <a:p>
            <a:endParaRPr lang="en-US" baseline="0" dirty="0" smtClean="0"/>
          </a:p>
          <a:p>
            <a:r>
              <a:rPr lang="en-US" baseline="0" dirty="0" smtClean="0"/>
              <a:t>The status of the command is stored in status variable</a:t>
            </a:r>
          </a:p>
          <a:p>
            <a:endParaRPr lang="en-US" baseline="0" dirty="0" smtClean="0"/>
          </a:p>
          <a:p>
            <a:r>
              <a:rPr lang="en-US" baseline="0" dirty="0" smtClean="0"/>
              <a:t>Output of the command is compared</a:t>
            </a:r>
          </a:p>
          <a:p>
            <a:endParaRPr lang="en-US" baseline="0" dirty="0" smtClean="0"/>
          </a:p>
          <a:p>
            <a:r>
              <a:rPr lang="en-US" baseline="0" dirty="0" smtClean="0"/>
              <a:t>[ ] is used to verify the test case.</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8</a:t>
            </a:fld>
            <a:endParaRPr lang="en-US"/>
          </a:p>
        </p:txBody>
      </p:sp>
    </p:spTree>
    <p:extLst>
      <p:ext uri="{BB962C8B-B14F-4D97-AF65-F5344CB8AC3E}">
        <p14:creationId xmlns:p14="http://schemas.microsoft.com/office/powerpoint/2010/main" val="14973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 command</a:t>
            </a:r>
            <a:r>
              <a:rPr lang="en-US" baseline="0" dirty="0" smtClean="0"/>
              <a:t> shares common code among multiple files</a:t>
            </a:r>
          </a:p>
          <a:p>
            <a:endParaRPr lang="en-US" baseline="0" dirty="0" smtClean="0"/>
          </a:p>
          <a:p>
            <a:r>
              <a:rPr lang="en-US" baseline="0" dirty="0" smtClean="0"/>
              <a:t>Load command sources a bash source file to the location of the current test file.</a:t>
            </a:r>
          </a:p>
          <a:p>
            <a:endParaRPr lang="en-US" baseline="0" dirty="0" smtClean="0"/>
          </a:p>
          <a:p>
            <a:r>
              <a:rPr lang="en-US" baseline="0" dirty="0" smtClean="0"/>
              <a:t>Useful for sharing function to set up environment or load fixtures.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9</a:t>
            </a:fld>
            <a:endParaRPr lang="en-US"/>
          </a:p>
        </p:txBody>
      </p:sp>
    </p:spTree>
    <p:extLst>
      <p:ext uri="{BB962C8B-B14F-4D97-AF65-F5344CB8AC3E}">
        <p14:creationId xmlns:p14="http://schemas.microsoft.com/office/powerpoint/2010/main" val="2664416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 example,</a:t>
            </a:r>
            <a:r>
              <a:rPr lang="en-US" baseline="0" dirty="0" smtClean="0"/>
              <a:t> </a:t>
            </a:r>
          </a:p>
          <a:p>
            <a:endParaRPr lang="en-US" baseline="0" dirty="0" smtClean="0"/>
          </a:p>
          <a:p>
            <a:r>
              <a:rPr lang="en-US" baseline="0" dirty="0" smtClean="0"/>
              <a:t>We have a </a:t>
            </a:r>
            <a:r>
              <a:rPr lang="en-US" b="1" baseline="0" dirty="0" err="1" smtClean="0"/>
              <a:t>test_helper.bash</a:t>
            </a:r>
            <a:r>
              <a:rPr lang="en-US" baseline="0" dirty="0" smtClean="0"/>
              <a:t> file which contains all the commonly used functions in it.</a:t>
            </a:r>
          </a:p>
          <a:p>
            <a:endParaRPr lang="en-US" baseline="0" dirty="0" smtClean="0"/>
          </a:p>
          <a:p>
            <a:r>
              <a:rPr lang="en-US" baseline="0" dirty="0" smtClean="0"/>
              <a:t>This loaded into the test class, and the function from this class can be called easily. Hence this helps in reducing duplication of code.</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FD56D98-19C6-464D-BDD6-EE298780A251}" type="slidenum">
              <a:rPr lang="en-US" smtClean="0"/>
              <a:t>10</a:t>
            </a:fld>
            <a:endParaRPr lang="en-US"/>
          </a:p>
        </p:txBody>
      </p:sp>
    </p:spTree>
    <p:extLst>
      <p:ext uri="{BB962C8B-B14F-4D97-AF65-F5344CB8AC3E}">
        <p14:creationId xmlns:p14="http://schemas.microsoft.com/office/powerpoint/2010/main" val="338500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6/18/15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6/18/15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6/18/15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6/18/15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6/18/15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6/18/15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6/18/15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6/18/15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stephenson/bats" TargetMode="External"/><Relationship Id="rId3" Type="http://schemas.openxmlformats.org/officeDocument/2006/relationships/hyperlink" Target="https://blog.engineyard.com/2014/bats-test-command-line-too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1" y="1270121"/>
            <a:ext cx="6498160" cy="2566430"/>
          </a:xfrm>
        </p:spPr>
        <p:txBody>
          <a:bodyPr/>
          <a:lstStyle/>
          <a:p>
            <a:r>
              <a:rPr lang="en-US" sz="4000" dirty="0" smtClean="0">
                <a:latin typeface="Arial"/>
                <a:cs typeface="Arial"/>
              </a:rPr>
              <a:t>BASH AUTOMATION TEST SYSTEM</a:t>
            </a:r>
            <a:endParaRPr lang="en-US" sz="4000" dirty="0">
              <a:latin typeface="Arial"/>
              <a:cs typeface="Arial"/>
            </a:endParaRPr>
          </a:p>
        </p:txBody>
      </p:sp>
      <p:sp>
        <p:nvSpPr>
          <p:cNvPr id="3" name="Subtitle 2"/>
          <p:cNvSpPr>
            <a:spLocks noGrp="1"/>
          </p:cNvSpPr>
          <p:nvPr>
            <p:ph type="subTitle" idx="1"/>
          </p:nvPr>
        </p:nvSpPr>
        <p:spPr>
          <a:xfrm>
            <a:off x="1322921" y="3836551"/>
            <a:ext cx="6498159" cy="674619"/>
          </a:xfrm>
        </p:spPr>
        <p:txBody>
          <a:bodyPr>
            <a:normAutofit/>
          </a:bodyPr>
          <a:lstStyle/>
          <a:p>
            <a:endParaRPr lang="en-US" dirty="0"/>
          </a:p>
        </p:txBody>
      </p:sp>
    </p:spTree>
    <p:extLst>
      <p:ext uri="{BB962C8B-B14F-4D97-AF65-F5344CB8AC3E}">
        <p14:creationId xmlns:p14="http://schemas.microsoft.com/office/powerpoint/2010/main" val="43988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05224"/>
          </a:xfrm>
        </p:spPr>
        <p:txBody>
          <a:bodyPr/>
          <a:lstStyle/>
          <a:p>
            <a:r>
              <a:rPr lang="en-US" sz="3200" b="1" dirty="0" smtClean="0">
                <a:latin typeface="Arial"/>
                <a:cs typeface="Arial"/>
              </a:rPr>
              <a:t>Example</a:t>
            </a:r>
            <a:endParaRPr lang="en-US" sz="3200" b="1" dirty="0">
              <a:latin typeface="Arial"/>
              <a:cs typeface="Arial"/>
            </a:endParaRPr>
          </a:p>
        </p:txBody>
      </p:sp>
      <p:pic>
        <p:nvPicPr>
          <p:cNvPr id="8" name="Picture 7" descr="Screen Shot 2015-04-23 at 11.28.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104" y="964471"/>
            <a:ext cx="6095227" cy="2130572"/>
          </a:xfrm>
          <a:prstGeom prst="rect">
            <a:avLst/>
          </a:prstGeom>
        </p:spPr>
      </p:pic>
      <p:pic>
        <p:nvPicPr>
          <p:cNvPr id="9" name="Picture 8" descr="Screen Shot 2015-04-23 at 11.29.5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04" y="3422650"/>
            <a:ext cx="4224364" cy="2933700"/>
          </a:xfrm>
          <a:prstGeom prst="rect">
            <a:avLst/>
          </a:prstGeom>
        </p:spPr>
      </p:pic>
      <p:sp>
        <p:nvSpPr>
          <p:cNvPr id="10" name="Right Bracket 9"/>
          <p:cNvSpPr/>
          <p:nvPr/>
        </p:nvSpPr>
        <p:spPr>
          <a:xfrm>
            <a:off x="4525468" y="3422650"/>
            <a:ext cx="304800" cy="2933700"/>
          </a:xfrm>
          <a:prstGeom prst="righ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2" name="TextBox 11"/>
          <p:cNvSpPr txBox="1"/>
          <p:nvPr/>
        </p:nvSpPr>
        <p:spPr>
          <a:xfrm>
            <a:off x="4830268" y="3422650"/>
            <a:ext cx="2289208" cy="369332"/>
          </a:xfrm>
          <a:prstGeom prst="rect">
            <a:avLst/>
          </a:prstGeom>
          <a:noFill/>
        </p:spPr>
        <p:txBody>
          <a:bodyPr wrap="none" rtlCol="0">
            <a:spAutoFit/>
          </a:bodyPr>
          <a:lstStyle/>
          <a:p>
            <a:r>
              <a:rPr lang="en-US" dirty="0" err="1" smtClean="0">
                <a:solidFill>
                  <a:srgbClr val="7AC6DC"/>
                </a:solidFill>
                <a:latin typeface="Arial"/>
                <a:cs typeface="Arial"/>
              </a:rPr>
              <a:t>Test_helper.bash</a:t>
            </a:r>
            <a:r>
              <a:rPr lang="en-US" dirty="0" smtClean="0">
                <a:solidFill>
                  <a:srgbClr val="7AC6DC"/>
                </a:solidFill>
                <a:latin typeface="Arial"/>
                <a:cs typeface="Arial"/>
              </a:rPr>
              <a:t> file</a:t>
            </a:r>
            <a:endParaRPr lang="en-US" dirty="0">
              <a:solidFill>
                <a:srgbClr val="7AC6DC"/>
              </a:solidFill>
              <a:latin typeface="Arial"/>
              <a:cs typeface="Arial"/>
            </a:endParaRPr>
          </a:p>
        </p:txBody>
      </p:sp>
      <p:cxnSp>
        <p:nvCxnSpPr>
          <p:cNvPr id="13" name="Straight Connector 12"/>
          <p:cNvCxnSpPr/>
          <p:nvPr/>
        </p:nvCxnSpPr>
        <p:spPr>
          <a:xfrm>
            <a:off x="2230809" y="1530221"/>
            <a:ext cx="2148676"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379485" y="1345555"/>
            <a:ext cx="2839239" cy="400110"/>
          </a:xfrm>
          <a:prstGeom prst="rect">
            <a:avLst/>
          </a:prstGeom>
          <a:noFill/>
        </p:spPr>
        <p:txBody>
          <a:bodyPr wrap="none" rtlCol="0">
            <a:spAutoFit/>
          </a:bodyPr>
          <a:lstStyle/>
          <a:p>
            <a:r>
              <a:rPr lang="en-US" sz="2000" dirty="0" smtClean="0">
                <a:solidFill>
                  <a:srgbClr val="7AC6DC"/>
                </a:solidFill>
                <a:latin typeface="Arial"/>
                <a:cs typeface="Arial"/>
              </a:rPr>
              <a:t>Loads a file </a:t>
            </a:r>
            <a:r>
              <a:rPr lang="en-US" sz="2000" dirty="0" err="1" smtClean="0">
                <a:solidFill>
                  <a:srgbClr val="7AC6DC"/>
                </a:solidFill>
                <a:latin typeface="Arial"/>
                <a:cs typeface="Arial"/>
              </a:rPr>
              <a:t>test_helper</a:t>
            </a:r>
            <a:r>
              <a:rPr lang="en-US" sz="2000" dirty="0" smtClean="0">
                <a:solidFill>
                  <a:srgbClr val="7AC6DC"/>
                </a:solidFill>
                <a:latin typeface="Arial"/>
                <a:cs typeface="Arial"/>
              </a:rPr>
              <a:t> </a:t>
            </a:r>
            <a:endParaRPr lang="en-US" sz="2000" dirty="0">
              <a:solidFill>
                <a:srgbClr val="7AC6DC"/>
              </a:solidFill>
              <a:latin typeface="Arial"/>
              <a:cs typeface="Arial"/>
            </a:endParaRPr>
          </a:p>
        </p:txBody>
      </p:sp>
      <p:cxnSp>
        <p:nvCxnSpPr>
          <p:cNvPr id="16" name="Straight Connector 15"/>
          <p:cNvCxnSpPr/>
          <p:nvPr/>
        </p:nvCxnSpPr>
        <p:spPr>
          <a:xfrm>
            <a:off x="3953407" y="2143390"/>
            <a:ext cx="1170591"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123998" y="1958724"/>
            <a:ext cx="3980577" cy="400110"/>
          </a:xfrm>
          <a:prstGeom prst="rect">
            <a:avLst/>
          </a:prstGeom>
          <a:noFill/>
        </p:spPr>
        <p:txBody>
          <a:bodyPr wrap="none" rtlCol="0">
            <a:spAutoFit/>
          </a:bodyPr>
          <a:lstStyle/>
          <a:p>
            <a:r>
              <a:rPr lang="en-US" sz="2000" dirty="0" smtClean="0">
                <a:solidFill>
                  <a:srgbClr val="7AC6DC"/>
                </a:solidFill>
                <a:latin typeface="Arial"/>
                <a:cs typeface="Arial"/>
              </a:rPr>
              <a:t>To check if </a:t>
            </a:r>
            <a:r>
              <a:rPr lang="en-US" sz="2000" dirty="0" err="1" smtClean="0">
                <a:solidFill>
                  <a:srgbClr val="7AC6DC"/>
                </a:solidFill>
                <a:latin typeface="Arial"/>
                <a:cs typeface="Arial"/>
              </a:rPr>
              <a:t>test_folder</a:t>
            </a:r>
            <a:r>
              <a:rPr lang="en-US" sz="2000" dirty="0" smtClean="0">
                <a:solidFill>
                  <a:srgbClr val="7AC6DC"/>
                </a:solidFill>
                <a:latin typeface="Arial"/>
                <a:cs typeface="Arial"/>
              </a:rPr>
              <a:t> is directory</a:t>
            </a:r>
            <a:endParaRPr lang="en-US" sz="2000" dirty="0">
              <a:solidFill>
                <a:srgbClr val="7AC6DC"/>
              </a:solidFill>
              <a:latin typeface="Arial"/>
              <a:cs typeface="Arial"/>
            </a:endParaRPr>
          </a:p>
        </p:txBody>
      </p:sp>
      <p:cxnSp>
        <p:nvCxnSpPr>
          <p:cNvPr id="19" name="Straight Connector 18"/>
          <p:cNvCxnSpPr/>
          <p:nvPr/>
        </p:nvCxnSpPr>
        <p:spPr>
          <a:xfrm>
            <a:off x="3588450" y="2552169"/>
            <a:ext cx="1535548"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123998" y="2369153"/>
            <a:ext cx="3777146" cy="707886"/>
          </a:xfrm>
          <a:prstGeom prst="rect">
            <a:avLst/>
          </a:prstGeom>
          <a:noFill/>
        </p:spPr>
        <p:txBody>
          <a:bodyPr wrap="none" rtlCol="0">
            <a:spAutoFit/>
          </a:bodyPr>
          <a:lstStyle/>
          <a:p>
            <a:r>
              <a:rPr lang="en-US" sz="2000" dirty="0" smtClean="0">
                <a:solidFill>
                  <a:srgbClr val="7AC6DC"/>
                </a:solidFill>
                <a:latin typeface="Arial"/>
                <a:cs typeface="Arial"/>
              </a:rPr>
              <a:t>To test exit status of of previous</a:t>
            </a:r>
          </a:p>
          <a:p>
            <a:r>
              <a:rPr lang="en-US" sz="2000" dirty="0" smtClean="0">
                <a:solidFill>
                  <a:srgbClr val="7AC6DC"/>
                </a:solidFill>
                <a:latin typeface="Arial"/>
                <a:cs typeface="Arial"/>
              </a:rPr>
              <a:t> command.</a:t>
            </a:r>
            <a:endParaRPr lang="en-US" sz="2000" dirty="0">
              <a:solidFill>
                <a:srgbClr val="7AC6DC"/>
              </a:solidFill>
              <a:latin typeface="Arial"/>
              <a:cs typeface="Arial"/>
            </a:endParaRPr>
          </a:p>
        </p:txBody>
      </p:sp>
    </p:spTree>
    <p:extLst>
      <p:ext uri="{BB962C8B-B14F-4D97-AF65-F5344CB8AC3E}">
        <p14:creationId xmlns:p14="http://schemas.microsoft.com/office/powerpoint/2010/main" val="13087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530954"/>
            <a:ext cx="8042276" cy="629024"/>
          </a:xfrm>
        </p:spPr>
        <p:txBody>
          <a:bodyPr/>
          <a:lstStyle/>
          <a:p>
            <a:r>
              <a:rPr lang="en-US" sz="3200" b="1" dirty="0" smtClean="0">
                <a:latin typeface="Arial"/>
                <a:cs typeface="Arial"/>
              </a:rPr>
              <a:t>skip : Easily Skip tests</a:t>
            </a:r>
            <a:endParaRPr lang="en-US" sz="3200" b="1" dirty="0">
              <a:latin typeface="Arial"/>
              <a:cs typeface="Arial"/>
            </a:endParaRPr>
          </a:p>
        </p:txBody>
      </p:sp>
      <p:sp>
        <p:nvSpPr>
          <p:cNvPr id="3" name="Content Placeholder 2"/>
          <p:cNvSpPr>
            <a:spLocks noGrp="1"/>
          </p:cNvSpPr>
          <p:nvPr>
            <p:ph idx="1"/>
          </p:nvPr>
        </p:nvSpPr>
        <p:spPr>
          <a:xfrm>
            <a:off x="549275" y="1815162"/>
            <a:ext cx="8042276" cy="3002594"/>
          </a:xfrm>
        </p:spPr>
        <p:txBody>
          <a:bodyPr/>
          <a:lstStyle/>
          <a:p>
            <a:r>
              <a:rPr lang="en-US" sz="2200" dirty="0" smtClean="0">
                <a:latin typeface="Arial"/>
                <a:cs typeface="Arial"/>
              </a:rPr>
              <a:t>If we want to skip a test case this can be done by using the keyword skip</a:t>
            </a:r>
          </a:p>
          <a:p>
            <a:r>
              <a:rPr lang="en-US" sz="2200" dirty="0" smtClean="0">
                <a:latin typeface="Arial"/>
                <a:cs typeface="Arial"/>
              </a:rPr>
              <a:t>The key skip can be passed a reason why we need to skip the command</a:t>
            </a:r>
          </a:p>
          <a:p>
            <a:r>
              <a:rPr lang="en-US" sz="2200" dirty="0" smtClean="0">
                <a:latin typeface="Arial"/>
                <a:cs typeface="Arial"/>
              </a:rPr>
              <a:t>We can skip the test only conditionally.</a:t>
            </a:r>
            <a:endParaRPr lang="en-US" sz="2200" dirty="0">
              <a:latin typeface="Arial"/>
              <a:cs typeface="Arial"/>
            </a:endParaRPr>
          </a:p>
        </p:txBody>
      </p:sp>
    </p:spTree>
    <p:extLst>
      <p:ext uri="{BB962C8B-B14F-4D97-AF65-F5344CB8AC3E}">
        <p14:creationId xmlns:p14="http://schemas.microsoft.com/office/powerpoint/2010/main" val="244495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964" y="107576"/>
            <a:ext cx="8042276" cy="666185"/>
          </a:xfrm>
        </p:spPr>
        <p:txBody>
          <a:bodyPr/>
          <a:lstStyle/>
          <a:p>
            <a:r>
              <a:rPr lang="en-US" sz="3200" b="1" dirty="0" smtClean="0">
                <a:latin typeface="Arial"/>
                <a:cs typeface="Arial"/>
              </a:rPr>
              <a:t>Example</a:t>
            </a:r>
            <a:endParaRPr lang="en-US" sz="3200" b="1" dirty="0">
              <a:latin typeface="Arial"/>
              <a:cs typeface="Arial"/>
            </a:endParaRPr>
          </a:p>
        </p:txBody>
      </p:sp>
      <p:pic>
        <p:nvPicPr>
          <p:cNvPr id="5" name="Picture 4" descr="Screen Shot 2015-04-23 at 11.49.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64" y="1503723"/>
            <a:ext cx="7277100" cy="1562120"/>
          </a:xfrm>
          <a:prstGeom prst="rect">
            <a:avLst/>
          </a:prstGeom>
        </p:spPr>
      </p:pic>
      <p:pic>
        <p:nvPicPr>
          <p:cNvPr id="6" name="Picture 5" descr="Screen Shot 2015-04-23 at 11.51.4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64" y="3903744"/>
            <a:ext cx="6802800" cy="1848362"/>
          </a:xfrm>
          <a:prstGeom prst="rect">
            <a:avLst/>
          </a:prstGeom>
        </p:spPr>
      </p:pic>
      <p:sp>
        <p:nvSpPr>
          <p:cNvPr id="7" name="TextBox 6"/>
          <p:cNvSpPr txBox="1"/>
          <p:nvPr/>
        </p:nvSpPr>
        <p:spPr>
          <a:xfrm>
            <a:off x="386964" y="3362953"/>
            <a:ext cx="1031603" cy="430887"/>
          </a:xfrm>
          <a:prstGeom prst="rect">
            <a:avLst/>
          </a:prstGeom>
          <a:noFill/>
        </p:spPr>
        <p:txBody>
          <a:bodyPr wrap="none" rtlCol="0">
            <a:spAutoFit/>
          </a:bodyPr>
          <a:lstStyle/>
          <a:p>
            <a:r>
              <a:rPr lang="en-US" sz="2200" dirty="0" smtClean="0">
                <a:latin typeface="Arial"/>
                <a:cs typeface="Arial"/>
              </a:rPr>
              <a:t>Output</a:t>
            </a:r>
            <a:endParaRPr lang="en-US" sz="2200" dirty="0">
              <a:latin typeface="Arial"/>
              <a:cs typeface="Arial"/>
            </a:endParaRPr>
          </a:p>
        </p:txBody>
      </p:sp>
    </p:spTree>
    <p:extLst>
      <p:ext uri="{BB962C8B-B14F-4D97-AF65-F5344CB8AC3E}">
        <p14:creationId xmlns:p14="http://schemas.microsoft.com/office/powerpoint/2010/main" val="68179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292" y="621552"/>
            <a:ext cx="8042276" cy="705224"/>
          </a:xfrm>
        </p:spPr>
        <p:txBody>
          <a:bodyPr/>
          <a:lstStyle/>
          <a:p>
            <a:r>
              <a:rPr lang="en-US" sz="3200" b="1" dirty="0" smtClean="0">
                <a:latin typeface="Arial"/>
                <a:cs typeface="Arial"/>
              </a:rPr>
              <a:t>Setup and teardown: Pre and Post Test hooks</a:t>
            </a:r>
            <a:endParaRPr lang="en-US" sz="3200" b="1" dirty="0">
              <a:latin typeface="Arial"/>
              <a:cs typeface="Arial"/>
            </a:endParaRPr>
          </a:p>
        </p:txBody>
      </p:sp>
      <p:sp>
        <p:nvSpPr>
          <p:cNvPr id="3" name="Content Placeholder 2"/>
          <p:cNvSpPr>
            <a:spLocks noGrp="1"/>
          </p:cNvSpPr>
          <p:nvPr>
            <p:ph idx="1"/>
          </p:nvPr>
        </p:nvSpPr>
        <p:spPr>
          <a:xfrm>
            <a:off x="549275" y="1782624"/>
            <a:ext cx="8042276" cy="3239519"/>
          </a:xfrm>
        </p:spPr>
        <p:txBody>
          <a:bodyPr>
            <a:normAutofit/>
          </a:bodyPr>
          <a:lstStyle/>
          <a:p>
            <a:r>
              <a:rPr lang="en-US" sz="2200" dirty="0" smtClean="0">
                <a:latin typeface="Arial"/>
                <a:cs typeface="Arial"/>
              </a:rPr>
              <a:t>Special function are setup and teardown</a:t>
            </a:r>
          </a:p>
          <a:p>
            <a:r>
              <a:rPr lang="en-US" sz="2200" dirty="0" smtClean="0">
                <a:latin typeface="Arial"/>
                <a:cs typeface="Arial"/>
              </a:rPr>
              <a:t>Setup run before running any test case</a:t>
            </a:r>
          </a:p>
          <a:p>
            <a:r>
              <a:rPr lang="en-US" sz="2200" dirty="0" smtClean="0">
                <a:latin typeface="Arial"/>
                <a:cs typeface="Arial"/>
              </a:rPr>
              <a:t>Teardown run after each test case</a:t>
            </a:r>
          </a:p>
          <a:p>
            <a:r>
              <a:rPr lang="en-US" sz="2200" dirty="0" smtClean="0">
                <a:latin typeface="Arial"/>
                <a:cs typeface="Arial"/>
              </a:rPr>
              <a:t>Setup can be used to setup your environment</a:t>
            </a:r>
          </a:p>
          <a:p>
            <a:r>
              <a:rPr lang="en-US" sz="2200" dirty="0" smtClean="0">
                <a:latin typeface="Arial"/>
                <a:cs typeface="Arial"/>
              </a:rPr>
              <a:t>Teardown can be used to clean up</a:t>
            </a:r>
          </a:p>
        </p:txBody>
      </p:sp>
    </p:spTree>
    <p:extLst>
      <p:ext uri="{BB962C8B-B14F-4D97-AF65-F5344CB8AC3E}">
        <p14:creationId xmlns:p14="http://schemas.microsoft.com/office/powerpoint/2010/main" val="329437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578589"/>
          </a:xfrm>
        </p:spPr>
        <p:txBody>
          <a:bodyPr/>
          <a:lstStyle/>
          <a:p>
            <a:r>
              <a:rPr lang="en-US" sz="3200" b="1" dirty="0" smtClean="0">
                <a:latin typeface="Arial"/>
                <a:cs typeface="Arial"/>
              </a:rPr>
              <a:t>Example</a:t>
            </a:r>
            <a:endParaRPr lang="en-US" sz="3200" b="1" dirty="0">
              <a:latin typeface="Arial"/>
              <a:cs typeface="Arial"/>
            </a:endParaRPr>
          </a:p>
        </p:txBody>
      </p:sp>
      <p:pic>
        <p:nvPicPr>
          <p:cNvPr id="4" name="Picture 3" descr="Screen Shot 2015-04-23 at 11.28.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75" y="960352"/>
            <a:ext cx="5207000" cy="2171700"/>
          </a:xfrm>
          <a:prstGeom prst="rect">
            <a:avLst/>
          </a:prstGeom>
        </p:spPr>
      </p:pic>
      <p:pic>
        <p:nvPicPr>
          <p:cNvPr id="5" name="Picture 4" descr="Screen Shot 2015-04-23 at 11.29.5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275" y="3422650"/>
            <a:ext cx="3397250" cy="2933700"/>
          </a:xfrm>
          <a:prstGeom prst="rect">
            <a:avLst/>
          </a:prstGeom>
        </p:spPr>
      </p:pic>
      <p:sp>
        <p:nvSpPr>
          <p:cNvPr id="7" name="Right Bracket 6"/>
          <p:cNvSpPr/>
          <p:nvPr/>
        </p:nvSpPr>
        <p:spPr>
          <a:xfrm>
            <a:off x="3446959" y="3471922"/>
            <a:ext cx="473562" cy="2884428"/>
          </a:xfrm>
          <a:prstGeom prst="rightBracket">
            <a:avLst/>
          </a:prstGeom>
          <a:ln/>
        </p:spPr>
        <p:style>
          <a:lnRef idx="2">
            <a:schemeClr val="accent1"/>
          </a:lnRef>
          <a:fillRef idx="0">
            <a:schemeClr val="accent1"/>
          </a:fillRef>
          <a:effectRef idx="1">
            <a:schemeClr val="accent1"/>
          </a:effectRef>
          <a:fontRef idx="minor">
            <a:schemeClr val="tx1"/>
          </a:fontRef>
        </p:style>
        <p:txBody>
          <a:bodyPr/>
          <a:lstStyle/>
          <a:p>
            <a:endParaRPr lang="en-US"/>
          </a:p>
        </p:txBody>
      </p:sp>
      <p:cxnSp>
        <p:nvCxnSpPr>
          <p:cNvPr id="8" name="Straight Connector 7"/>
          <p:cNvCxnSpPr/>
          <p:nvPr/>
        </p:nvCxnSpPr>
        <p:spPr>
          <a:xfrm>
            <a:off x="3920521" y="3866102"/>
            <a:ext cx="1126796"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047317" y="3681436"/>
            <a:ext cx="2066942" cy="400110"/>
          </a:xfrm>
          <a:prstGeom prst="rect">
            <a:avLst/>
          </a:prstGeom>
          <a:noFill/>
        </p:spPr>
        <p:txBody>
          <a:bodyPr wrap="none" rtlCol="0">
            <a:spAutoFit/>
          </a:bodyPr>
          <a:lstStyle/>
          <a:p>
            <a:r>
              <a:rPr lang="en-US" sz="2000" dirty="0" err="1" smtClean="0">
                <a:solidFill>
                  <a:schemeClr val="bg2">
                    <a:lumMod val="75000"/>
                  </a:schemeClr>
                </a:solidFill>
                <a:latin typeface="Arial"/>
                <a:cs typeface="Arial"/>
              </a:rPr>
              <a:t>test_helper.bash</a:t>
            </a:r>
            <a:endParaRPr lang="en-US" sz="2000" dirty="0">
              <a:solidFill>
                <a:schemeClr val="bg2">
                  <a:lumMod val="75000"/>
                </a:schemeClr>
              </a:solidFill>
              <a:latin typeface="Arial"/>
              <a:cs typeface="Arial"/>
            </a:endParaRPr>
          </a:p>
        </p:txBody>
      </p:sp>
    </p:spTree>
    <p:extLst>
      <p:ext uri="{BB962C8B-B14F-4D97-AF65-F5344CB8AC3E}">
        <p14:creationId xmlns:p14="http://schemas.microsoft.com/office/powerpoint/2010/main" val="325789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66" y="472558"/>
            <a:ext cx="7750310" cy="490993"/>
          </a:xfrm>
        </p:spPr>
        <p:txBody>
          <a:bodyPr/>
          <a:lstStyle/>
          <a:p>
            <a:r>
              <a:rPr lang="en-US" sz="3200" b="1" dirty="0" smtClean="0">
                <a:latin typeface="Arial"/>
                <a:cs typeface="Arial"/>
              </a:rPr>
              <a:t>Key Points</a:t>
            </a:r>
            <a:endParaRPr lang="en-US" sz="3200" b="1" dirty="0">
              <a:latin typeface="Arial"/>
              <a:cs typeface="Arial"/>
            </a:endParaRPr>
          </a:p>
        </p:txBody>
      </p:sp>
      <p:sp>
        <p:nvSpPr>
          <p:cNvPr id="3" name="Content Placeholder 2"/>
          <p:cNvSpPr>
            <a:spLocks noGrp="1"/>
          </p:cNvSpPr>
          <p:nvPr>
            <p:ph idx="1"/>
          </p:nvPr>
        </p:nvSpPr>
        <p:spPr>
          <a:xfrm>
            <a:off x="291966" y="1372331"/>
            <a:ext cx="8467003" cy="4569566"/>
          </a:xfrm>
        </p:spPr>
        <p:txBody>
          <a:bodyPr>
            <a:noAutofit/>
          </a:bodyPr>
          <a:lstStyle/>
          <a:p>
            <a:r>
              <a:rPr lang="en-US" sz="2200" dirty="0" smtClean="0">
                <a:latin typeface="Arial"/>
                <a:cs typeface="Arial"/>
              </a:rPr>
              <a:t>To run test cases, bat package has to be installed.</a:t>
            </a:r>
          </a:p>
          <a:p>
            <a:r>
              <a:rPr lang="en-US" sz="2200" dirty="0" smtClean="0">
                <a:latin typeface="Arial"/>
                <a:cs typeface="Arial"/>
              </a:rPr>
              <a:t>All the Test cases needs to be stored in .bat file</a:t>
            </a:r>
          </a:p>
          <a:p>
            <a:r>
              <a:rPr lang="en-US" sz="2200" dirty="0" smtClean="0">
                <a:latin typeface="Arial"/>
                <a:cs typeface="Arial"/>
              </a:rPr>
              <a:t>All test cases should begin with @test</a:t>
            </a:r>
          </a:p>
          <a:p>
            <a:r>
              <a:rPr lang="en-US" sz="2200" dirty="0" smtClean="0">
                <a:latin typeface="Arial"/>
                <a:cs typeface="Arial"/>
              </a:rPr>
              <a:t>Setup and teardown is always executed at the beginning and at the end of each test cases respectively.</a:t>
            </a:r>
          </a:p>
          <a:p>
            <a:r>
              <a:rPr lang="en-US" sz="2200" dirty="0" smtClean="0">
                <a:latin typeface="Arial"/>
                <a:cs typeface="Arial"/>
              </a:rPr>
              <a:t>Setup : sets up environment</a:t>
            </a:r>
          </a:p>
          <a:p>
            <a:r>
              <a:rPr lang="en-US" sz="2200" dirty="0" smtClean="0">
                <a:latin typeface="Arial"/>
                <a:cs typeface="Arial"/>
              </a:rPr>
              <a:t>Teardown : cleans up after testing</a:t>
            </a: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smtClean="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138040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600201"/>
            <a:ext cx="8042276" cy="3144557"/>
          </a:xfrm>
        </p:spPr>
        <p:txBody>
          <a:bodyPr/>
          <a:lstStyle/>
          <a:p>
            <a:r>
              <a:rPr lang="en-US" sz="2200" dirty="0">
                <a:latin typeface="Arial"/>
                <a:cs typeface="Arial"/>
              </a:rPr>
              <a:t>The common function are stored in .bash file</a:t>
            </a:r>
          </a:p>
          <a:p>
            <a:r>
              <a:rPr lang="en-US" sz="2200" dirty="0">
                <a:latin typeface="Arial"/>
                <a:cs typeface="Arial"/>
              </a:rPr>
              <a:t>Any echo, </a:t>
            </a:r>
            <a:r>
              <a:rPr lang="en-US" sz="2200" dirty="0" err="1">
                <a:latin typeface="Arial"/>
                <a:cs typeface="Arial"/>
              </a:rPr>
              <a:t>printf</a:t>
            </a:r>
            <a:r>
              <a:rPr lang="en-US" sz="2200" dirty="0">
                <a:latin typeface="Arial"/>
                <a:cs typeface="Arial"/>
              </a:rPr>
              <a:t> statements in the test cases are not printed on the Standard output unless until the test case fails. Instead we can echo  values of global variable to an temporary file (Check Example)</a:t>
            </a:r>
          </a:p>
          <a:p>
            <a:r>
              <a:rPr lang="en-US" sz="2200" dirty="0">
                <a:latin typeface="Arial"/>
                <a:cs typeface="Arial"/>
              </a:rPr>
              <a:t>Test case cannot be read from Standard input</a:t>
            </a:r>
          </a:p>
          <a:p>
            <a:pPr marL="0" indent="0">
              <a:buNone/>
            </a:pPr>
            <a:endParaRPr lang="en-US" dirty="0"/>
          </a:p>
        </p:txBody>
      </p:sp>
    </p:spTree>
    <p:extLst>
      <p:ext uri="{BB962C8B-B14F-4D97-AF65-F5344CB8AC3E}">
        <p14:creationId xmlns:p14="http://schemas.microsoft.com/office/powerpoint/2010/main" val="189779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24" y="516355"/>
            <a:ext cx="8706037" cy="534792"/>
          </a:xfrm>
        </p:spPr>
        <p:txBody>
          <a:bodyPr/>
          <a:lstStyle/>
          <a:p>
            <a:r>
              <a:rPr lang="en-US" sz="3200" b="1" dirty="0" smtClean="0">
                <a:latin typeface="Arial"/>
                <a:cs typeface="Arial"/>
              </a:rPr>
              <a:t>Example : echo output to file</a:t>
            </a:r>
            <a:endParaRPr lang="en-US" sz="3200" b="1" dirty="0">
              <a:latin typeface="Arial"/>
              <a:cs typeface="Arial"/>
            </a:endParaRPr>
          </a:p>
        </p:txBody>
      </p:sp>
      <p:pic>
        <p:nvPicPr>
          <p:cNvPr id="4" name="Picture 3" descr="Screen Shot 2015-04-23 at 12.21.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16" y="1262316"/>
            <a:ext cx="7200900" cy="2317750"/>
          </a:xfrm>
          <a:prstGeom prst="rect">
            <a:avLst/>
          </a:prstGeom>
        </p:spPr>
      </p:pic>
      <p:pic>
        <p:nvPicPr>
          <p:cNvPr id="5" name="Picture 4" descr="Screen Shot 2015-04-23 at 12.24.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290" y="4413768"/>
            <a:ext cx="5912304" cy="1809290"/>
          </a:xfrm>
          <a:prstGeom prst="rect">
            <a:avLst/>
          </a:prstGeom>
        </p:spPr>
      </p:pic>
      <p:sp>
        <p:nvSpPr>
          <p:cNvPr id="7" name="TextBox 6"/>
          <p:cNvSpPr txBox="1"/>
          <p:nvPr/>
        </p:nvSpPr>
        <p:spPr>
          <a:xfrm>
            <a:off x="833816" y="3952103"/>
            <a:ext cx="1636820" cy="430887"/>
          </a:xfrm>
          <a:prstGeom prst="rect">
            <a:avLst/>
          </a:prstGeom>
          <a:noFill/>
        </p:spPr>
        <p:txBody>
          <a:bodyPr wrap="square" rtlCol="0">
            <a:spAutoFit/>
          </a:bodyPr>
          <a:lstStyle/>
          <a:p>
            <a:r>
              <a:rPr lang="en-US" sz="2200" dirty="0" smtClean="0">
                <a:latin typeface="Arial"/>
                <a:cs typeface="Arial"/>
              </a:rPr>
              <a:t>Output</a:t>
            </a:r>
            <a:endParaRPr lang="en-US" sz="2200" dirty="0">
              <a:latin typeface="Arial"/>
              <a:cs typeface="Arial"/>
            </a:endParaRPr>
          </a:p>
        </p:txBody>
      </p:sp>
    </p:spTree>
    <p:extLst>
      <p:ext uri="{BB962C8B-B14F-4D97-AF65-F5344CB8AC3E}">
        <p14:creationId xmlns:p14="http://schemas.microsoft.com/office/powerpoint/2010/main" val="165845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879751"/>
            <a:ext cx="8042276" cy="2427029"/>
          </a:xfrm>
        </p:spPr>
        <p:txBody>
          <a:bodyPr/>
          <a:lstStyle/>
          <a:p>
            <a:pPr marL="0" indent="0">
              <a:buNone/>
            </a:pPr>
            <a:r>
              <a:rPr lang="en-US" sz="2200" dirty="0">
                <a:latin typeface="Arial"/>
                <a:cs typeface="Arial"/>
                <a:hlinkClick r:id="rId2"/>
              </a:rPr>
              <a:t>https://github.com/sstephenson/</a:t>
            </a:r>
            <a:r>
              <a:rPr lang="en-US" sz="2200" dirty="0" smtClean="0">
                <a:latin typeface="Arial"/>
                <a:cs typeface="Arial"/>
                <a:hlinkClick r:id="rId2"/>
              </a:rPr>
              <a:t>bats</a:t>
            </a:r>
            <a:endParaRPr lang="en-US" sz="2200" dirty="0" smtClean="0">
              <a:latin typeface="Arial"/>
              <a:cs typeface="Arial"/>
            </a:endParaRPr>
          </a:p>
          <a:p>
            <a:pPr marL="0" indent="0">
              <a:buNone/>
            </a:pPr>
            <a:endParaRPr lang="en-US" sz="2200" dirty="0">
              <a:latin typeface="Arial"/>
              <a:cs typeface="Arial"/>
            </a:endParaRPr>
          </a:p>
          <a:p>
            <a:pPr marL="0" indent="0">
              <a:buNone/>
            </a:pPr>
            <a:r>
              <a:rPr lang="en-US" sz="2200" dirty="0">
                <a:latin typeface="Arial"/>
                <a:cs typeface="Arial"/>
                <a:hlinkClick r:id="rId3"/>
              </a:rPr>
              <a:t>https://blog.engineyard.com/2014/bats-test-command-line-</a:t>
            </a:r>
            <a:r>
              <a:rPr lang="en-US" sz="2200" dirty="0" smtClean="0">
                <a:latin typeface="Arial"/>
                <a:cs typeface="Arial"/>
                <a:hlinkClick r:id="rId3"/>
              </a:rPr>
              <a:t>tools</a:t>
            </a:r>
            <a:endParaRPr lang="en-US" sz="2200" dirty="0" smtClean="0">
              <a:latin typeface="Arial"/>
              <a:cs typeface="Arial"/>
            </a:endParaRPr>
          </a:p>
          <a:p>
            <a:pPr marL="0" indent="0">
              <a:buNone/>
            </a:pPr>
            <a:endParaRPr lang="en-US" dirty="0"/>
          </a:p>
          <a:p>
            <a:pPr marL="0" indent="0">
              <a:buNone/>
            </a:pPr>
            <a:endParaRPr lang="en-US" dirty="0"/>
          </a:p>
        </p:txBody>
      </p:sp>
      <p:sp>
        <p:nvSpPr>
          <p:cNvPr id="4" name="Title 3"/>
          <p:cNvSpPr>
            <a:spLocks noGrp="1"/>
          </p:cNvSpPr>
          <p:nvPr>
            <p:ph type="title"/>
          </p:nvPr>
        </p:nvSpPr>
        <p:spPr>
          <a:xfrm>
            <a:off x="549275" y="107576"/>
            <a:ext cx="8042276" cy="790818"/>
          </a:xfrm>
        </p:spPr>
        <p:txBody>
          <a:bodyPr/>
          <a:lstStyle/>
          <a:p>
            <a:r>
              <a:rPr lang="en-US" sz="3200" b="1" dirty="0" smtClean="0">
                <a:latin typeface="Arial"/>
                <a:cs typeface="Arial"/>
              </a:rPr>
              <a:t>Links</a:t>
            </a:r>
            <a:endParaRPr lang="en-US" sz="3200" b="1" dirty="0">
              <a:latin typeface="Arial"/>
              <a:cs typeface="Arial"/>
            </a:endParaRPr>
          </a:p>
        </p:txBody>
      </p:sp>
    </p:spTree>
    <p:extLst>
      <p:ext uri="{BB962C8B-B14F-4D97-AF65-F5344CB8AC3E}">
        <p14:creationId xmlns:p14="http://schemas.microsoft.com/office/powerpoint/2010/main" val="286131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589352"/>
            <a:ext cx="8042276" cy="756630"/>
          </a:xfrm>
        </p:spPr>
        <p:txBody>
          <a:bodyPr/>
          <a:lstStyle/>
          <a:p>
            <a:r>
              <a:rPr lang="en-US" sz="3200" b="1" dirty="0" smtClean="0">
                <a:latin typeface="Arial"/>
                <a:cs typeface="Arial"/>
              </a:rPr>
              <a:t>	BATS</a:t>
            </a:r>
            <a:endParaRPr lang="en-US" sz="3200" b="1" dirty="0">
              <a:latin typeface="Arial"/>
              <a:cs typeface="Arial"/>
            </a:endParaRPr>
          </a:p>
        </p:txBody>
      </p:sp>
      <p:sp>
        <p:nvSpPr>
          <p:cNvPr id="3" name="Content Placeholder 2"/>
          <p:cNvSpPr>
            <a:spLocks noGrp="1"/>
          </p:cNvSpPr>
          <p:nvPr>
            <p:ph idx="1"/>
          </p:nvPr>
        </p:nvSpPr>
        <p:spPr>
          <a:xfrm>
            <a:off x="640928" y="1790543"/>
            <a:ext cx="8042276" cy="2998014"/>
          </a:xfrm>
        </p:spPr>
        <p:txBody>
          <a:bodyPr>
            <a:normAutofit lnSpcReduction="10000"/>
          </a:bodyPr>
          <a:lstStyle/>
          <a:p>
            <a:r>
              <a:rPr lang="en-US" sz="2200" dirty="0" smtClean="0">
                <a:latin typeface="Arial"/>
                <a:cs typeface="Arial"/>
              </a:rPr>
              <a:t>BAT is TAP-complaint testing framework for bash.</a:t>
            </a:r>
          </a:p>
          <a:p>
            <a:r>
              <a:rPr lang="en-US" sz="2200" dirty="0" smtClean="0">
                <a:latin typeface="Arial"/>
                <a:cs typeface="Arial"/>
              </a:rPr>
              <a:t>Simplest way to check if script written behaves as expected</a:t>
            </a:r>
          </a:p>
          <a:p>
            <a:r>
              <a:rPr lang="en-US" sz="2200" dirty="0" smtClean="0">
                <a:latin typeface="Arial"/>
                <a:cs typeface="Arial"/>
              </a:rPr>
              <a:t>BAT is a shell script with special syntax defining test cases.</a:t>
            </a:r>
          </a:p>
          <a:p>
            <a:r>
              <a:rPr lang="en-US" sz="2200" dirty="0" smtClean="0">
                <a:latin typeface="Arial"/>
                <a:cs typeface="Arial"/>
              </a:rPr>
              <a:t>Test case execute successfully , then it return 0 as exit status</a:t>
            </a:r>
          </a:p>
          <a:p>
            <a:r>
              <a:rPr lang="en-US" sz="2200" dirty="0" smtClean="0">
                <a:latin typeface="Arial"/>
                <a:cs typeface="Arial"/>
              </a:rPr>
              <a:t>Test case fails, then it return 1</a:t>
            </a:r>
          </a:p>
          <a:p>
            <a:pPr marL="0" indent="0">
              <a:buNone/>
            </a:pPr>
            <a:endParaRPr lang="en-US" dirty="0" smtClean="0"/>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9090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30442"/>
          </a:xfrm>
        </p:spPr>
        <p:txBody>
          <a:bodyPr/>
          <a:lstStyle/>
          <a:p>
            <a:r>
              <a:rPr lang="en-US" sz="3200" b="1" dirty="0" smtClean="0">
                <a:latin typeface="Arial"/>
                <a:cs typeface="Arial"/>
              </a:rPr>
              <a:t>Syntax Of BATS</a:t>
            </a:r>
            <a:endParaRPr lang="en-US" sz="3200" b="1" dirty="0">
              <a:latin typeface="Arial"/>
              <a:cs typeface="Arial"/>
            </a:endParaRPr>
          </a:p>
        </p:txBody>
      </p:sp>
      <p:sp>
        <p:nvSpPr>
          <p:cNvPr id="3" name="Content Placeholder 2"/>
          <p:cNvSpPr>
            <a:spLocks noGrp="1"/>
          </p:cNvSpPr>
          <p:nvPr>
            <p:ph idx="1"/>
          </p:nvPr>
        </p:nvSpPr>
        <p:spPr>
          <a:xfrm>
            <a:off x="555911" y="1106813"/>
            <a:ext cx="8042276" cy="5206075"/>
          </a:xfrm>
        </p:spPr>
        <p:txBody>
          <a:bodyPr>
            <a:normAutofit/>
          </a:bodyPr>
          <a:lstStyle/>
          <a:p>
            <a:pPr marL="0" indent="0">
              <a:buNone/>
            </a:pPr>
            <a:r>
              <a:rPr lang="en-US" sz="2200" dirty="0" smtClean="0">
                <a:latin typeface="Arial"/>
                <a:cs typeface="Arial"/>
              </a:rPr>
              <a:t>#!/</a:t>
            </a:r>
            <a:r>
              <a:rPr lang="en-US" sz="2200" dirty="0" err="1" smtClean="0">
                <a:latin typeface="Arial"/>
                <a:cs typeface="Arial"/>
              </a:rPr>
              <a:t>usr</a:t>
            </a:r>
            <a:r>
              <a:rPr lang="en-US" sz="2200" dirty="0" smtClean="0">
                <a:latin typeface="Arial"/>
                <a:cs typeface="Arial"/>
              </a:rPr>
              <a:t>/bin/</a:t>
            </a:r>
            <a:r>
              <a:rPr lang="en-US" sz="2200" dirty="0" err="1" smtClean="0">
                <a:latin typeface="Arial"/>
                <a:cs typeface="Arial"/>
              </a:rPr>
              <a:t>env</a:t>
            </a:r>
            <a:r>
              <a:rPr lang="en-US" sz="2200" dirty="0" smtClean="0">
                <a:latin typeface="Arial"/>
                <a:cs typeface="Arial"/>
              </a:rPr>
              <a:t> bats </a:t>
            </a:r>
            <a:r>
              <a:rPr lang="en-US" sz="2200" dirty="0">
                <a:latin typeface="Arial"/>
                <a:cs typeface="Arial"/>
                <a:sym typeface="Wingdings"/>
              </a:rPr>
              <a:t> </a:t>
            </a:r>
            <a:r>
              <a:rPr lang="en-US" sz="2200" dirty="0" smtClean="0">
                <a:latin typeface="Arial"/>
                <a:cs typeface="Arial"/>
                <a:sym typeface="Wingdings"/>
              </a:rPr>
              <a:t>       </a:t>
            </a:r>
            <a:r>
              <a:rPr lang="en-US" sz="2200" i="1" dirty="0" smtClean="0">
                <a:solidFill>
                  <a:schemeClr val="accent1">
                    <a:lumMod val="60000"/>
                    <a:lumOff val="40000"/>
                  </a:schemeClr>
                </a:solidFill>
                <a:latin typeface="Arial"/>
                <a:cs typeface="Arial"/>
                <a:sym typeface="Wingdings"/>
              </a:rPr>
              <a:t>Specifies script needs to be 					   </a:t>
            </a:r>
            <a:r>
              <a:rPr lang="en-US" sz="2200" i="1" dirty="0" smtClean="0">
                <a:solidFill>
                  <a:schemeClr val="accent1">
                    <a:lumMod val="60000"/>
                    <a:lumOff val="40000"/>
                  </a:schemeClr>
                </a:solidFill>
                <a:latin typeface="Arial"/>
                <a:cs typeface="Arial"/>
                <a:sym typeface="Wingdings"/>
              </a:rPr>
              <a:t>executed </a:t>
            </a:r>
            <a:r>
              <a:rPr lang="en-US" sz="2200" i="1" dirty="0" smtClean="0">
                <a:solidFill>
                  <a:schemeClr val="accent1">
                    <a:lumMod val="60000"/>
                    <a:lumOff val="40000"/>
                  </a:schemeClr>
                </a:solidFill>
                <a:latin typeface="Arial"/>
                <a:cs typeface="Arial"/>
                <a:sym typeface="Wingdings"/>
              </a:rPr>
              <a:t>by </a:t>
            </a:r>
            <a:r>
              <a:rPr lang="en-US" sz="2200" i="1" dirty="0" smtClean="0">
                <a:solidFill>
                  <a:schemeClr val="accent1">
                    <a:lumMod val="60000"/>
                    <a:lumOff val="40000"/>
                  </a:schemeClr>
                </a:solidFill>
                <a:latin typeface="Arial"/>
                <a:cs typeface="Arial"/>
                <a:sym typeface="Wingdings"/>
              </a:rPr>
              <a:t>bats</a:t>
            </a:r>
            <a:endParaRPr lang="en-US" sz="2200" i="1" dirty="0" smtClean="0">
              <a:solidFill>
                <a:schemeClr val="accent1">
                  <a:lumMod val="60000"/>
                  <a:lumOff val="40000"/>
                </a:schemeClr>
              </a:solidFill>
              <a:latin typeface="Arial"/>
              <a:cs typeface="Arial"/>
            </a:endParaRPr>
          </a:p>
          <a:p>
            <a:pPr marL="0" indent="0">
              <a:buNone/>
            </a:pPr>
            <a:endParaRPr lang="en-US" sz="2200" dirty="0" smtClean="0">
              <a:latin typeface="Arial"/>
              <a:cs typeface="Arial"/>
            </a:endParaRPr>
          </a:p>
          <a:p>
            <a:pPr marL="0" indent="0">
              <a:buNone/>
            </a:pPr>
            <a:r>
              <a:rPr lang="en-US" sz="2200" dirty="0" smtClean="0">
                <a:latin typeface="Arial"/>
                <a:cs typeface="Arial"/>
              </a:rPr>
              <a:t>@test “</a:t>
            </a:r>
            <a:r>
              <a:rPr lang="en-US" sz="2200" dirty="0" err="1" smtClean="0">
                <a:latin typeface="Arial"/>
                <a:cs typeface="Arial"/>
              </a:rPr>
              <a:t>test_case_name</a:t>
            </a:r>
            <a:r>
              <a:rPr lang="en-US" sz="2200" dirty="0" smtClean="0">
                <a:latin typeface="Arial"/>
                <a:cs typeface="Arial"/>
              </a:rPr>
              <a:t>”  { </a:t>
            </a:r>
            <a:r>
              <a:rPr lang="en-US" sz="2000" i="1" dirty="0" smtClean="0">
                <a:solidFill>
                  <a:srgbClr val="6FB7D7"/>
                </a:solidFill>
                <a:latin typeface="Arial"/>
                <a:cs typeface="Arial"/>
              </a:rPr>
              <a:t>test definition declared</a:t>
            </a:r>
          </a:p>
          <a:p>
            <a:pPr marL="0" indent="0">
              <a:buNone/>
            </a:pPr>
            <a:r>
              <a:rPr lang="en-US" sz="2200" i="1" dirty="0">
                <a:latin typeface="Arial"/>
                <a:cs typeface="Arial"/>
              </a:rPr>
              <a:t>	</a:t>
            </a:r>
            <a:r>
              <a:rPr lang="en-US" sz="2200" i="1" dirty="0" smtClean="0">
                <a:latin typeface="Arial"/>
                <a:cs typeface="Arial"/>
              </a:rPr>
              <a:t>				</a:t>
            </a:r>
            <a:r>
              <a:rPr lang="en-US" sz="2000" i="1" dirty="0" smtClean="0">
                <a:solidFill>
                  <a:srgbClr val="6FB7D7"/>
                </a:solidFill>
                <a:latin typeface="Arial"/>
                <a:cs typeface="Arial"/>
              </a:rPr>
              <a:t>space has to be provided</a:t>
            </a:r>
          </a:p>
          <a:p>
            <a:pPr marL="0" indent="0">
              <a:buNone/>
            </a:pPr>
            <a:r>
              <a:rPr lang="en-US" sz="2200" dirty="0">
                <a:latin typeface="Arial"/>
                <a:cs typeface="Arial"/>
              </a:rPr>
              <a:t>	</a:t>
            </a:r>
            <a:r>
              <a:rPr lang="en-US" sz="2200" dirty="0" smtClean="0">
                <a:latin typeface="Arial"/>
                <a:cs typeface="Arial"/>
              </a:rPr>
              <a:t>commands executed 	       </a:t>
            </a:r>
            <a:r>
              <a:rPr lang="en-US" sz="2000" i="1" dirty="0" smtClean="0">
                <a:solidFill>
                  <a:srgbClr val="6FB7D7"/>
                </a:solidFill>
                <a:latin typeface="Arial"/>
                <a:cs typeface="Arial"/>
              </a:rPr>
              <a:t>Execute LINUX 						       </a:t>
            </a:r>
            <a:r>
              <a:rPr lang="en-US" sz="2000" i="1" dirty="0" smtClean="0">
                <a:solidFill>
                  <a:srgbClr val="6FB7D7"/>
                </a:solidFill>
                <a:latin typeface="Arial"/>
                <a:cs typeface="Arial"/>
              </a:rPr>
              <a:t>commands/functions/loops</a:t>
            </a:r>
            <a:endParaRPr lang="en-US" sz="2000" i="1" dirty="0" smtClean="0">
              <a:solidFill>
                <a:srgbClr val="6FB7D7"/>
              </a:solidFill>
              <a:latin typeface="Arial"/>
              <a:cs typeface="Arial"/>
            </a:endParaRPr>
          </a:p>
          <a:p>
            <a:pPr marL="0" indent="0">
              <a:buNone/>
            </a:pPr>
            <a:r>
              <a:rPr lang="en-US" sz="2200" dirty="0" smtClean="0">
                <a:latin typeface="Arial"/>
                <a:cs typeface="Arial"/>
              </a:rPr>
              <a:t>}	      </a:t>
            </a:r>
            <a:r>
              <a:rPr lang="en-US" sz="2000" i="1" dirty="0" smtClean="0">
                <a:solidFill>
                  <a:srgbClr val="6FB7D7"/>
                </a:solidFill>
                <a:latin typeface="Arial"/>
                <a:cs typeface="Arial"/>
              </a:rPr>
              <a:t>Closing braces should be in new line</a:t>
            </a:r>
          </a:p>
          <a:p>
            <a:r>
              <a:rPr lang="en-US" sz="2200" dirty="0" smtClean="0">
                <a:latin typeface="Arial"/>
                <a:cs typeface="Arial"/>
              </a:rPr>
              <a:t>Stored in file </a:t>
            </a:r>
            <a:r>
              <a:rPr lang="en-US" sz="2200" dirty="0" err="1" smtClean="0">
                <a:latin typeface="Arial"/>
                <a:cs typeface="Arial"/>
              </a:rPr>
              <a:t>ls_test.bat</a:t>
            </a:r>
            <a:endParaRPr lang="en-US" sz="2200" dirty="0">
              <a:latin typeface="Arial"/>
              <a:cs typeface="Arial"/>
            </a:endParaRPr>
          </a:p>
        </p:txBody>
      </p:sp>
      <p:cxnSp>
        <p:nvCxnSpPr>
          <p:cNvPr id="8" name="Straight Connector 7"/>
          <p:cNvCxnSpPr/>
          <p:nvPr/>
        </p:nvCxnSpPr>
        <p:spPr>
          <a:xfrm>
            <a:off x="2723399" y="2000098"/>
            <a:ext cx="31591" cy="637644"/>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086697" y="1355152"/>
            <a:ext cx="405890"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754990" y="2000098"/>
            <a:ext cx="2077042" cy="525573"/>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711561" y="2781148"/>
            <a:ext cx="0" cy="72664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711561" y="3507794"/>
            <a:ext cx="1538833"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161484" y="4024690"/>
            <a:ext cx="685146"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43284" y="4992144"/>
            <a:ext cx="1131609"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87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673962"/>
          </a:xfrm>
        </p:spPr>
        <p:txBody>
          <a:bodyPr/>
          <a:lstStyle/>
          <a:p>
            <a:r>
              <a:rPr lang="en-US" sz="3200" b="1" dirty="0" smtClean="0">
                <a:latin typeface="Arial"/>
                <a:cs typeface="Arial"/>
              </a:rPr>
              <a:t>Example </a:t>
            </a:r>
            <a:endParaRPr lang="en-US" sz="3200" b="1" dirty="0">
              <a:latin typeface="Arial"/>
              <a:cs typeface="Arial"/>
            </a:endParaRPr>
          </a:p>
        </p:txBody>
      </p:sp>
      <p:sp>
        <p:nvSpPr>
          <p:cNvPr id="3" name="Content Placeholder 2"/>
          <p:cNvSpPr>
            <a:spLocks noGrp="1"/>
          </p:cNvSpPr>
          <p:nvPr>
            <p:ph idx="1"/>
          </p:nvPr>
        </p:nvSpPr>
        <p:spPr>
          <a:xfrm>
            <a:off x="549275" y="1172308"/>
            <a:ext cx="8042276" cy="5353538"/>
          </a:xfrm>
        </p:spPr>
        <p:txBody>
          <a:bodyPr/>
          <a:lstStyle/>
          <a:p>
            <a:pPr marL="0" indent="0">
              <a:buNone/>
            </a:pPr>
            <a:r>
              <a:rPr lang="en-US" sz="2200" dirty="0" smtClean="0">
                <a:latin typeface="Arial"/>
                <a:cs typeface="Arial"/>
              </a:rPr>
              <a:t>#!/</a:t>
            </a:r>
            <a:r>
              <a:rPr lang="en-US" sz="2200" dirty="0" err="1" smtClean="0">
                <a:latin typeface="Arial"/>
                <a:cs typeface="Arial"/>
              </a:rPr>
              <a:t>usr</a:t>
            </a:r>
            <a:r>
              <a:rPr lang="en-US" sz="2200" dirty="0" smtClean="0">
                <a:latin typeface="Arial"/>
                <a:cs typeface="Arial"/>
              </a:rPr>
              <a:t>/bin/</a:t>
            </a:r>
            <a:r>
              <a:rPr lang="en-US" sz="2200" dirty="0" err="1" smtClean="0">
                <a:latin typeface="Arial"/>
                <a:cs typeface="Arial"/>
              </a:rPr>
              <a:t>env</a:t>
            </a:r>
            <a:r>
              <a:rPr lang="en-US" sz="2200" dirty="0" smtClean="0">
                <a:latin typeface="Arial"/>
                <a:cs typeface="Arial"/>
              </a:rPr>
              <a:t> bats</a:t>
            </a:r>
            <a:r>
              <a:rPr lang="en-US" dirty="0" smtClean="0">
                <a:latin typeface="Arial"/>
                <a:cs typeface="Arial"/>
              </a:rPr>
              <a:t>	         </a:t>
            </a:r>
            <a:r>
              <a:rPr lang="en-US" sz="2000" i="1" dirty="0" smtClean="0">
                <a:solidFill>
                  <a:srgbClr val="6FB7D7"/>
                </a:solidFill>
                <a:latin typeface="Arial"/>
                <a:cs typeface="Arial"/>
              </a:rPr>
              <a:t>Run in BAT environment</a:t>
            </a:r>
            <a:endParaRPr lang="en-US" sz="2000" i="1" dirty="0" smtClean="0">
              <a:latin typeface="Arial"/>
              <a:cs typeface="Arial"/>
            </a:endParaRPr>
          </a:p>
          <a:p>
            <a:pPr marL="0" indent="0">
              <a:buNone/>
            </a:pPr>
            <a:endParaRPr lang="en-US" dirty="0" smtClean="0">
              <a:latin typeface="Arial"/>
              <a:cs typeface="Arial"/>
            </a:endParaRPr>
          </a:p>
          <a:p>
            <a:pPr marL="0" indent="0">
              <a:buNone/>
            </a:pPr>
            <a:r>
              <a:rPr lang="en-US" sz="2200" dirty="0" smtClean="0">
                <a:latin typeface="Arial"/>
                <a:cs typeface="Arial"/>
              </a:rPr>
              <a:t>@test “test to list files” {</a:t>
            </a:r>
            <a:r>
              <a:rPr lang="en-US" dirty="0" smtClean="0">
                <a:latin typeface="Arial"/>
                <a:cs typeface="Arial"/>
              </a:rPr>
              <a:t>	</a:t>
            </a:r>
            <a:r>
              <a:rPr lang="en-US" i="1" dirty="0" smtClean="0">
                <a:solidFill>
                  <a:srgbClr val="6FB7D7"/>
                </a:solidFill>
                <a:latin typeface="Arial"/>
                <a:cs typeface="Arial"/>
              </a:rPr>
              <a:t> </a:t>
            </a:r>
            <a:r>
              <a:rPr lang="en-US" sz="2000" i="1" dirty="0" smtClean="0">
                <a:solidFill>
                  <a:srgbClr val="6FB7D7"/>
                </a:solidFill>
                <a:latin typeface="Arial"/>
                <a:cs typeface="Arial"/>
              </a:rPr>
              <a:t>Definition for test cases</a:t>
            </a:r>
          </a:p>
          <a:p>
            <a:pPr marL="0" indent="0">
              <a:buNone/>
            </a:pPr>
            <a:r>
              <a:rPr lang="en-US" sz="2000" dirty="0" smtClean="0">
                <a:latin typeface="Arial"/>
                <a:cs typeface="Arial"/>
              </a:rPr>
              <a:t>	</a:t>
            </a:r>
            <a:r>
              <a:rPr lang="en-US" sz="2200" dirty="0" smtClean="0">
                <a:latin typeface="Arial"/>
                <a:cs typeface="Arial"/>
              </a:rPr>
              <a:t>command </a:t>
            </a:r>
            <a:r>
              <a:rPr lang="en-US" sz="2200" dirty="0" err="1" smtClean="0">
                <a:latin typeface="Arial"/>
                <a:cs typeface="Arial"/>
              </a:rPr>
              <a:t>ls</a:t>
            </a:r>
            <a:r>
              <a:rPr lang="en-US" sz="2200" dirty="0" smtClean="0">
                <a:latin typeface="Arial"/>
                <a:cs typeface="Arial"/>
              </a:rPr>
              <a:t> -l</a:t>
            </a:r>
          </a:p>
          <a:p>
            <a:pPr marL="0" indent="0">
              <a:buNone/>
            </a:pPr>
            <a:r>
              <a:rPr lang="en-US" sz="2000" dirty="0" smtClean="0">
                <a:latin typeface="Arial"/>
                <a:cs typeface="Arial"/>
              </a:rPr>
              <a:t>}</a:t>
            </a:r>
          </a:p>
          <a:p>
            <a:pPr marL="0" indent="0">
              <a:buNone/>
            </a:pPr>
            <a:r>
              <a:rPr lang="en-US" dirty="0">
                <a:latin typeface="Arial"/>
                <a:cs typeface="Arial"/>
              </a:rPr>
              <a:t>	</a:t>
            </a:r>
            <a:r>
              <a:rPr lang="en-US" sz="2000" i="1" dirty="0" smtClean="0">
                <a:solidFill>
                  <a:srgbClr val="6FB7D7"/>
                </a:solidFill>
                <a:latin typeface="Arial"/>
                <a:cs typeface="Arial"/>
              </a:rPr>
              <a:t>Command is a keyword </a:t>
            </a:r>
          </a:p>
          <a:p>
            <a:pPr marL="0" indent="0">
              <a:buNone/>
            </a:pPr>
            <a:r>
              <a:rPr lang="en-US" sz="2000" i="1" dirty="0">
                <a:solidFill>
                  <a:srgbClr val="6FB7D7"/>
                </a:solidFill>
                <a:latin typeface="Arial"/>
                <a:cs typeface="Arial"/>
              </a:rPr>
              <a:t>	</a:t>
            </a:r>
            <a:r>
              <a:rPr lang="en-US" sz="2000" i="1" dirty="0" smtClean="0">
                <a:solidFill>
                  <a:srgbClr val="6FB7D7"/>
                </a:solidFill>
                <a:latin typeface="Arial"/>
                <a:cs typeface="Arial"/>
              </a:rPr>
              <a:t>to execute  LINUX command</a:t>
            </a:r>
          </a:p>
          <a:p>
            <a:pPr marL="0" indent="0">
              <a:buNone/>
            </a:pPr>
            <a:r>
              <a:rPr lang="en-US" sz="2000" dirty="0">
                <a:latin typeface="Arial"/>
                <a:cs typeface="Arial"/>
              </a:rPr>
              <a:t>	</a:t>
            </a:r>
          </a:p>
        </p:txBody>
      </p:sp>
      <p:cxnSp>
        <p:nvCxnSpPr>
          <p:cNvPr id="4" name="Straight Connector 3"/>
          <p:cNvCxnSpPr/>
          <p:nvPr/>
        </p:nvCxnSpPr>
        <p:spPr>
          <a:xfrm>
            <a:off x="2992648" y="1440109"/>
            <a:ext cx="1109469"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65290" y="1815178"/>
            <a:ext cx="0" cy="60759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08827" y="1815178"/>
            <a:ext cx="626404" cy="607591"/>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265290" y="1815178"/>
            <a:ext cx="1543537" cy="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030828" y="3457136"/>
            <a:ext cx="0" cy="704556"/>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373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10732"/>
          </a:xfrm>
        </p:spPr>
        <p:txBody>
          <a:bodyPr/>
          <a:lstStyle/>
          <a:p>
            <a:r>
              <a:rPr lang="en-US" sz="3200" b="1" dirty="0" smtClean="0">
                <a:latin typeface="Arial"/>
                <a:cs typeface="Arial"/>
              </a:rPr>
              <a:t>Running The Test Case</a:t>
            </a:r>
            <a:endParaRPr lang="en-US" sz="3200" b="1" dirty="0">
              <a:latin typeface="Arial"/>
              <a:cs typeface="Arial"/>
            </a:endParaRPr>
          </a:p>
        </p:txBody>
      </p:sp>
      <p:sp>
        <p:nvSpPr>
          <p:cNvPr id="3" name="Content Placeholder 2"/>
          <p:cNvSpPr>
            <a:spLocks noGrp="1"/>
          </p:cNvSpPr>
          <p:nvPr>
            <p:ph idx="1"/>
          </p:nvPr>
        </p:nvSpPr>
        <p:spPr>
          <a:xfrm>
            <a:off x="549275" y="1172308"/>
            <a:ext cx="8042276" cy="4771293"/>
          </a:xfrm>
        </p:spPr>
        <p:txBody>
          <a:bodyPr/>
          <a:lstStyle/>
          <a:p>
            <a:r>
              <a:rPr lang="en-US" sz="2200" dirty="0" smtClean="0">
                <a:latin typeface="Arial"/>
                <a:cs typeface="Arial"/>
              </a:rPr>
              <a:t>To run test case, we use bat command along with the path to test file</a:t>
            </a:r>
          </a:p>
          <a:p>
            <a:pPr marL="0" indent="0">
              <a:buNone/>
            </a:pPr>
            <a:r>
              <a:rPr lang="en-US" sz="2200" dirty="0" smtClean="0">
                <a:latin typeface="Arial"/>
                <a:cs typeface="Arial"/>
              </a:rPr>
              <a:t>Example</a:t>
            </a:r>
          </a:p>
          <a:p>
            <a:pPr marL="0" indent="0">
              <a:buNone/>
            </a:pPr>
            <a:r>
              <a:rPr lang="en-US" dirty="0">
                <a:latin typeface="Arial"/>
                <a:cs typeface="Arial"/>
              </a:rPr>
              <a:t>	</a:t>
            </a:r>
            <a:r>
              <a:rPr lang="en-US" sz="2000" i="1" dirty="0" smtClean="0">
                <a:solidFill>
                  <a:srgbClr val="6FB7D7"/>
                </a:solidFill>
                <a:latin typeface="Arial"/>
                <a:cs typeface="Arial"/>
              </a:rPr>
              <a:t>bats  </a:t>
            </a:r>
            <a:r>
              <a:rPr lang="en-US" sz="2000" i="1" dirty="0" err="1" smtClean="0">
                <a:solidFill>
                  <a:srgbClr val="6FB7D7"/>
                </a:solidFill>
                <a:latin typeface="Arial"/>
                <a:cs typeface="Arial"/>
              </a:rPr>
              <a:t>ls_test.bat</a:t>
            </a:r>
            <a:r>
              <a:rPr lang="en-US" sz="2000" i="1" dirty="0" smtClean="0">
                <a:solidFill>
                  <a:srgbClr val="6FB7D7"/>
                </a:solidFill>
                <a:latin typeface="Arial"/>
                <a:cs typeface="Arial"/>
              </a:rPr>
              <a:t> or bats  -- tap </a:t>
            </a:r>
            <a:r>
              <a:rPr lang="en-US" sz="2000" i="1" dirty="0" err="1" smtClean="0">
                <a:solidFill>
                  <a:srgbClr val="6FB7D7"/>
                </a:solidFill>
                <a:latin typeface="Arial"/>
                <a:cs typeface="Arial"/>
              </a:rPr>
              <a:t>ls_test.bat</a:t>
            </a:r>
            <a:endParaRPr lang="en-US" sz="2000" i="1" dirty="0" smtClean="0">
              <a:solidFill>
                <a:srgbClr val="6FB7D7"/>
              </a:solidFill>
              <a:latin typeface="Arial"/>
              <a:cs typeface="Arial"/>
            </a:endParaRPr>
          </a:p>
          <a:p>
            <a:pPr marL="0" indent="0">
              <a:buNone/>
            </a:pPr>
            <a:endParaRPr lang="en-US" sz="2000" dirty="0" smtClean="0">
              <a:solidFill>
                <a:srgbClr val="6FB7D7"/>
              </a:solidFill>
              <a:latin typeface="Arial"/>
              <a:cs typeface="Arial"/>
            </a:endParaRPr>
          </a:p>
          <a:p>
            <a:pPr marL="0" indent="0">
              <a:buNone/>
            </a:pPr>
            <a:endParaRPr lang="en-US" dirty="0">
              <a:latin typeface="Arial"/>
              <a:cs typeface="Arial"/>
            </a:endParaRPr>
          </a:p>
        </p:txBody>
      </p:sp>
      <p:pic>
        <p:nvPicPr>
          <p:cNvPr id="4" name="Picture 3" descr="Screen Shot 2015-04-21 at 2.36.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75" y="3282460"/>
            <a:ext cx="6467231" cy="2071077"/>
          </a:xfrm>
          <a:prstGeom prst="rect">
            <a:avLst/>
          </a:prstGeom>
        </p:spPr>
      </p:pic>
      <p:pic>
        <p:nvPicPr>
          <p:cNvPr id="5" name="Picture 4" descr="Screen Shot 2015-04-21 at 2.47.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846" y="5590931"/>
            <a:ext cx="5842000" cy="984250"/>
          </a:xfrm>
          <a:prstGeom prst="rect">
            <a:avLst/>
          </a:prstGeom>
        </p:spPr>
      </p:pic>
    </p:spTree>
    <p:extLst>
      <p:ext uri="{BB962C8B-B14F-4D97-AF65-F5344CB8AC3E}">
        <p14:creationId xmlns:p14="http://schemas.microsoft.com/office/powerpoint/2010/main" val="163650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43812"/>
          </a:xfrm>
        </p:spPr>
        <p:txBody>
          <a:bodyPr/>
          <a:lstStyle/>
          <a:p>
            <a:r>
              <a:rPr lang="en-US" sz="3200" b="1" dirty="0" smtClean="0">
                <a:latin typeface="Arial"/>
                <a:cs typeface="Arial"/>
              </a:rPr>
              <a:t>Test Suite</a:t>
            </a:r>
            <a:endParaRPr lang="en-US" sz="3200" b="1" dirty="0">
              <a:latin typeface="Arial"/>
              <a:cs typeface="Arial"/>
            </a:endParaRPr>
          </a:p>
        </p:txBody>
      </p:sp>
      <p:sp>
        <p:nvSpPr>
          <p:cNvPr id="3" name="Content Placeholder 2"/>
          <p:cNvSpPr>
            <a:spLocks noGrp="1"/>
          </p:cNvSpPr>
          <p:nvPr>
            <p:ph idx="1"/>
          </p:nvPr>
        </p:nvSpPr>
        <p:spPr>
          <a:xfrm>
            <a:off x="549275" y="1608014"/>
            <a:ext cx="8042276" cy="1983403"/>
          </a:xfrm>
        </p:spPr>
        <p:txBody>
          <a:bodyPr>
            <a:noAutofit/>
          </a:bodyPr>
          <a:lstStyle/>
          <a:p>
            <a:r>
              <a:rPr lang="en-US" sz="2200" dirty="0" smtClean="0">
                <a:latin typeface="Arial"/>
                <a:cs typeface="Arial"/>
              </a:rPr>
              <a:t>Invoke bats interpreter with multiple test arguments or with path to a directory containing multiple .bats files.</a:t>
            </a:r>
          </a:p>
          <a:p>
            <a:r>
              <a:rPr lang="en-US" sz="2200" dirty="0" smtClean="0">
                <a:latin typeface="Arial"/>
                <a:cs typeface="Arial"/>
              </a:rPr>
              <a:t>Bats will run each test file individually and aggregate the results</a:t>
            </a:r>
          </a:p>
          <a:p>
            <a:r>
              <a:rPr lang="en-US" sz="2200" dirty="0" smtClean="0">
                <a:latin typeface="Arial"/>
                <a:cs typeface="Arial"/>
              </a:rPr>
              <a:t>If test case fails, bats exits with a 1 status code.</a:t>
            </a:r>
          </a:p>
          <a:p>
            <a:pPr marL="0" indent="0">
              <a:buNone/>
            </a:pPr>
            <a:endParaRPr lang="en-US" sz="2200" dirty="0"/>
          </a:p>
        </p:txBody>
      </p:sp>
    </p:spTree>
    <p:extLst>
      <p:ext uri="{BB962C8B-B14F-4D97-AF65-F5344CB8AC3E}">
        <p14:creationId xmlns:p14="http://schemas.microsoft.com/office/powerpoint/2010/main" val="175055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52116"/>
          </a:xfrm>
        </p:spPr>
        <p:txBody>
          <a:bodyPr/>
          <a:lstStyle/>
          <a:p>
            <a:r>
              <a:rPr lang="en-US" sz="3200" b="1" dirty="0">
                <a:latin typeface="Arial"/>
                <a:cs typeface="Arial"/>
              </a:rPr>
              <a:t>r</a:t>
            </a:r>
            <a:r>
              <a:rPr lang="en-US" sz="3200" b="1" dirty="0" smtClean="0">
                <a:latin typeface="Arial"/>
                <a:cs typeface="Arial"/>
              </a:rPr>
              <a:t>un ,lines ,output and status</a:t>
            </a:r>
            <a:endParaRPr lang="en-US" sz="3200" b="1" dirty="0">
              <a:latin typeface="Arial"/>
              <a:cs typeface="Arial"/>
            </a:endParaRPr>
          </a:p>
        </p:txBody>
      </p:sp>
      <p:sp>
        <p:nvSpPr>
          <p:cNvPr id="3" name="Content Placeholder 2"/>
          <p:cNvSpPr>
            <a:spLocks noGrp="1"/>
          </p:cNvSpPr>
          <p:nvPr>
            <p:ph idx="1"/>
          </p:nvPr>
        </p:nvSpPr>
        <p:spPr>
          <a:xfrm>
            <a:off x="378669" y="1460740"/>
            <a:ext cx="8042276" cy="3752667"/>
          </a:xfrm>
        </p:spPr>
        <p:txBody>
          <a:bodyPr>
            <a:normAutofit fontScale="25000" lnSpcReduction="20000"/>
          </a:bodyPr>
          <a:lstStyle/>
          <a:p>
            <a:r>
              <a:rPr lang="en-US" sz="8800" b="1" dirty="0">
                <a:latin typeface="Arial"/>
                <a:cs typeface="Arial"/>
              </a:rPr>
              <a:t>r</a:t>
            </a:r>
            <a:r>
              <a:rPr lang="en-US" sz="8800" b="1" dirty="0" smtClean="0">
                <a:latin typeface="Arial"/>
                <a:cs typeface="Arial"/>
              </a:rPr>
              <a:t>un</a:t>
            </a:r>
            <a:r>
              <a:rPr lang="en-US" sz="8800" dirty="0" smtClean="0">
                <a:latin typeface="Arial"/>
                <a:cs typeface="Arial"/>
              </a:rPr>
              <a:t> is Helper that invokes its argument as a command.</a:t>
            </a:r>
          </a:p>
          <a:p>
            <a:r>
              <a:rPr lang="en-US" sz="8800" dirty="0" smtClean="0">
                <a:latin typeface="Arial"/>
                <a:cs typeface="Arial"/>
              </a:rPr>
              <a:t>Saves the exit status in </a:t>
            </a:r>
            <a:r>
              <a:rPr lang="en-US" sz="8800" b="1" dirty="0" smtClean="0">
                <a:latin typeface="Arial"/>
                <a:cs typeface="Arial"/>
              </a:rPr>
              <a:t>status</a:t>
            </a:r>
            <a:r>
              <a:rPr lang="en-US" sz="8800" dirty="0" smtClean="0">
                <a:latin typeface="Arial"/>
                <a:cs typeface="Arial"/>
              </a:rPr>
              <a:t> variable</a:t>
            </a:r>
          </a:p>
          <a:p>
            <a:r>
              <a:rPr lang="en-US" sz="8800" dirty="0" smtClean="0">
                <a:latin typeface="Arial"/>
                <a:cs typeface="Arial"/>
              </a:rPr>
              <a:t>Output of it is stored in </a:t>
            </a:r>
            <a:r>
              <a:rPr lang="en-US" sz="8800" b="1" dirty="0" smtClean="0">
                <a:latin typeface="Arial"/>
                <a:cs typeface="Arial"/>
              </a:rPr>
              <a:t>output</a:t>
            </a:r>
            <a:r>
              <a:rPr lang="en-US" sz="8800" dirty="0" smtClean="0">
                <a:latin typeface="Arial"/>
                <a:cs typeface="Arial"/>
              </a:rPr>
              <a:t> global </a:t>
            </a:r>
            <a:r>
              <a:rPr lang="en-US" sz="8800" dirty="0" err="1" smtClean="0">
                <a:latin typeface="Arial"/>
                <a:cs typeface="Arial"/>
              </a:rPr>
              <a:t>variable.It</a:t>
            </a:r>
            <a:r>
              <a:rPr lang="en-US" sz="8800" dirty="0" smtClean="0">
                <a:latin typeface="Arial"/>
                <a:cs typeface="Arial"/>
              </a:rPr>
              <a:t> also has the standard error message.</a:t>
            </a:r>
          </a:p>
          <a:p>
            <a:r>
              <a:rPr lang="en-US" sz="8800" dirty="0" smtClean="0">
                <a:latin typeface="Arial"/>
                <a:cs typeface="Arial"/>
              </a:rPr>
              <a:t>Using this we can continue to make assertion in your test cases.</a:t>
            </a:r>
          </a:p>
          <a:p>
            <a:r>
              <a:rPr lang="en-US" sz="8800" b="1" dirty="0" smtClean="0">
                <a:latin typeface="Arial"/>
                <a:cs typeface="Arial"/>
              </a:rPr>
              <a:t>lines</a:t>
            </a:r>
            <a:r>
              <a:rPr lang="en-US" sz="8800" dirty="0" smtClean="0">
                <a:latin typeface="Arial"/>
                <a:cs typeface="Arial"/>
              </a:rPr>
              <a:t> is an array it is used for easily accessing indivual line of output.</a:t>
            </a:r>
          </a:p>
          <a:p>
            <a:endParaRPr lang="en-US" sz="9600" dirty="0" smtClean="0"/>
          </a:p>
          <a:p>
            <a:pPr marL="349250" lvl="1" indent="0">
              <a:buNone/>
            </a:pPr>
            <a:endParaRPr lang="en-US" sz="9600" dirty="0" smtClean="0"/>
          </a:p>
          <a:p>
            <a:pPr marL="0" indent="0">
              <a:buNone/>
            </a:pPr>
            <a:endParaRPr lang="en-US" dirty="0"/>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90970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40316"/>
          </a:xfrm>
        </p:spPr>
        <p:txBody>
          <a:bodyPr/>
          <a:lstStyle/>
          <a:p>
            <a:r>
              <a:rPr lang="en-US" sz="3200" b="1" dirty="0" smtClean="0">
                <a:latin typeface="Arial"/>
                <a:cs typeface="Arial"/>
              </a:rPr>
              <a:t>Example</a:t>
            </a:r>
            <a:endParaRPr lang="en-US" sz="3200" b="1" dirty="0">
              <a:latin typeface="Arial"/>
              <a:cs typeface="Arial"/>
            </a:endParaRPr>
          </a:p>
        </p:txBody>
      </p:sp>
      <p:pic>
        <p:nvPicPr>
          <p:cNvPr id="8" name="Picture 7" descr="Screen Shot 2015-04-21 at 3.58.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19" y="1473776"/>
            <a:ext cx="8089900" cy="2746127"/>
          </a:xfrm>
          <a:prstGeom prst="rect">
            <a:avLst/>
          </a:prstGeom>
        </p:spPr>
      </p:pic>
      <p:cxnSp>
        <p:nvCxnSpPr>
          <p:cNvPr id="11" name="Straight Connector 10"/>
          <p:cNvCxnSpPr/>
          <p:nvPr/>
        </p:nvCxnSpPr>
        <p:spPr>
          <a:xfrm>
            <a:off x="2186145" y="2662174"/>
            <a:ext cx="1089748"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75893" y="2431341"/>
            <a:ext cx="2237261" cy="400110"/>
          </a:xfrm>
          <a:prstGeom prst="rect">
            <a:avLst/>
          </a:prstGeom>
          <a:noFill/>
        </p:spPr>
        <p:txBody>
          <a:bodyPr wrap="none" rtlCol="0">
            <a:spAutoFit/>
          </a:bodyPr>
          <a:lstStyle/>
          <a:p>
            <a:r>
              <a:rPr lang="en-US" sz="2000" dirty="0" smtClean="0">
                <a:solidFill>
                  <a:schemeClr val="bg2">
                    <a:lumMod val="75000"/>
                  </a:schemeClr>
                </a:solidFill>
                <a:latin typeface="Arial"/>
                <a:cs typeface="Arial"/>
              </a:rPr>
              <a:t>List file for test file</a:t>
            </a:r>
            <a:endParaRPr lang="en-US" sz="2000" dirty="0">
              <a:solidFill>
                <a:schemeClr val="bg2">
                  <a:lumMod val="75000"/>
                </a:schemeClr>
              </a:solidFill>
              <a:latin typeface="Arial"/>
              <a:cs typeface="Arial"/>
            </a:endParaRPr>
          </a:p>
        </p:txBody>
      </p:sp>
      <p:cxnSp>
        <p:nvCxnSpPr>
          <p:cNvPr id="15" name="Straight Connector 14"/>
          <p:cNvCxnSpPr/>
          <p:nvPr/>
        </p:nvCxnSpPr>
        <p:spPr>
          <a:xfrm>
            <a:off x="2569445" y="2973307"/>
            <a:ext cx="1658911"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228356" y="2742474"/>
            <a:ext cx="3591548" cy="400110"/>
          </a:xfrm>
          <a:prstGeom prst="rect">
            <a:avLst/>
          </a:prstGeom>
          <a:noFill/>
        </p:spPr>
        <p:txBody>
          <a:bodyPr wrap="none" rtlCol="0">
            <a:spAutoFit/>
          </a:bodyPr>
          <a:lstStyle/>
          <a:p>
            <a:r>
              <a:rPr lang="en-US" sz="2000" dirty="0" smtClean="0">
                <a:solidFill>
                  <a:srgbClr val="7AC6DC"/>
                </a:solidFill>
                <a:latin typeface="Arial"/>
                <a:cs typeface="Arial"/>
              </a:rPr>
              <a:t>Check is exit status of run is 0</a:t>
            </a:r>
            <a:endParaRPr lang="en-US" sz="2000" dirty="0">
              <a:solidFill>
                <a:srgbClr val="7AC6DC"/>
              </a:solidFill>
              <a:latin typeface="Arial"/>
              <a:cs typeface="Arial"/>
            </a:endParaRPr>
          </a:p>
        </p:txBody>
      </p:sp>
      <p:cxnSp>
        <p:nvCxnSpPr>
          <p:cNvPr id="19" name="Straight Connector 18"/>
          <p:cNvCxnSpPr/>
          <p:nvPr/>
        </p:nvCxnSpPr>
        <p:spPr>
          <a:xfrm>
            <a:off x="4018913" y="3426980"/>
            <a:ext cx="0" cy="634933"/>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018913" y="4061913"/>
            <a:ext cx="1060886"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079800" y="3877247"/>
            <a:ext cx="3694400" cy="707886"/>
          </a:xfrm>
          <a:prstGeom prst="rect">
            <a:avLst/>
          </a:prstGeom>
          <a:noFill/>
        </p:spPr>
        <p:txBody>
          <a:bodyPr wrap="square" rtlCol="0">
            <a:spAutoFit/>
          </a:bodyPr>
          <a:lstStyle/>
          <a:p>
            <a:r>
              <a:rPr lang="en-US" sz="2000" dirty="0" smtClean="0">
                <a:solidFill>
                  <a:srgbClr val="7AC6DC"/>
                </a:solidFill>
                <a:latin typeface="Arial"/>
                <a:cs typeface="Arial"/>
              </a:rPr>
              <a:t>The output of the command is checked.</a:t>
            </a:r>
            <a:endParaRPr lang="en-US" sz="2000" dirty="0">
              <a:solidFill>
                <a:srgbClr val="7AC6DC"/>
              </a:solidFill>
              <a:latin typeface="Arial"/>
              <a:cs typeface="Arial"/>
            </a:endParaRPr>
          </a:p>
        </p:txBody>
      </p:sp>
      <p:sp>
        <p:nvSpPr>
          <p:cNvPr id="26" name="TextBox 25"/>
          <p:cNvSpPr txBox="1"/>
          <p:nvPr/>
        </p:nvSpPr>
        <p:spPr>
          <a:xfrm>
            <a:off x="938031" y="4704278"/>
            <a:ext cx="5237331" cy="769441"/>
          </a:xfrm>
          <a:prstGeom prst="rect">
            <a:avLst/>
          </a:prstGeom>
          <a:noFill/>
        </p:spPr>
        <p:txBody>
          <a:bodyPr wrap="none" rtlCol="0">
            <a:spAutoFit/>
          </a:bodyPr>
          <a:lstStyle/>
          <a:p>
            <a:pPr marL="285750" indent="-285750">
              <a:buFont typeface="Arial"/>
              <a:buChar char="•"/>
            </a:pPr>
            <a:r>
              <a:rPr lang="en-US" sz="2200" dirty="0" smtClean="0">
                <a:latin typeface="Arial"/>
                <a:cs typeface="Arial"/>
              </a:rPr>
              <a:t>The [ ] are used to test. </a:t>
            </a:r>
          </a:p>
          <a:p>
            <a:pPr marL="285750" indent="-285750">
              <a:buFont typeface="Arial"/>
              <a:buChar char="•"/>
            </a:pPr>
            <a:r>
              <a:rPr lang="en-US" sz="2200" dirty="0" smtClean="0">
                <a:latin typeface="Arial"/>
                <a:cs typeface="Arial"/>
              </a:rPr>
              <a:t>We can also use test command to test</a:t>
            </a:r>
            <a:endParaRPr lang="en-US" sz="2200" dirty="0">
              <a:latin typeface="Arial"/>
              <a:cs typeface="Arial"/>
            </a:endParaRPr>
          </a:p>
        </p:txBody>
      </p:sp>
    </p:spTree>
    <p:extLst>
      <p:ext uri="{BB962C8B-B14F-4D97-AF65-F5344CB8AC3E}">
        <p14:creationId xmlns:p14="http://schemas.microsoft.com/office/powerpoint/2010/main" val="3366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05224"/>
          </a:xfrm>
        </p:spPr>
        <p:txBody>
          <a:bodyPr/>
          <a:lstStyle/>
          <a:p>
            <a:r>
              <a:rPr lang="en-US" sz="3200" b="1" dirty="0">
                <a:latin typeface="Arial"/>
                <a:cs typeface="Arial"/>
              </a:rPr>
              <a:t>l</a:t>
            </a:r>
            <a:r>
              <a:rPr lang="en-US" sz="3200" b="1" dirty="0" smtClean="0">
                <a:latin typeface="Arial"/>
                <a:cs typeface="Arial"/>
              </a:rPr>
              <a:t>oad: Share common code </a:t>
            </a:r>
            <a:endParaRPr lang="en-US" sz="3200" b="1" dirty="0">
              <a:latin typeface="Arial"/>
              <a:cs typeface="Arial"/>
            </a:endParaRPr>
          </a:p>
        </p:txBody>
      </p:sp>
      <p:sp>
        <p:nvSpPr>
          <p:cNvPr id="3" name="Content Placeholder 2"/>
          <p:cNvSpPr>
            <a:spLocks noGrp="1"/>
          </p:cNvSpPr>
          <p:nvPr>
            <p:ph idx="1"/>
          </p:nvPr>
        </p:nvSpPr>
        <p:spPr>
          <a:xfrm>
            <a:off x="549275" y="1961979"/>
            <a:ext cx="8042276" cy="1541843"/>
          </a:xfrm>
        </p:spPr>
        <p:txBody>
          <a:bodyPr>
            <a:normAutofit/>
          </a:bodyPr>
          <a:lstStyle/>
          <a:p>
            <a:r>
              <a:rPr lang="en-US" sz="2200" dirty="0" smtClean="0">
                <a:latin typeface="Arial"/>
                <a:cs typeface="Arial"/>
              </a:rPr>
              <a:t>Share common code across multiple test files.</a:t>
            </a:r>
          </a:p>
          <a:p>
            <a:r>
              <a:rPr lang="en-US" sz="2200" dirty="0" smtClean="0">
                <a:latin typeface="Arial"/>
                <a:cs typeface="Arial"/>
              </a:rPr>
              <a:t>Bats include convenient </a:t>
            </a:r>
            <a:r>
              <a:rPr lang="en-US" sz="2200" b="1" dirty="0" smtClean="0">
                <a:latin typeface="Arial"/>
                <a:cs typeface="Arial"/>
              </a:rPr>
              <a:t>load</a:t>
            </a:r>
            <a:r>
              <a:rPr lang="en-US" sz="2200" dirty="0" smtClean="0">
                <a:latin typeface="Arial"/>
                <a:cs typeface="Arial"/>
              </a:rPr>
              <a:t> command for sourcing Bash source.</a:t>
            </a:r>
            <a:endParaRPr lang="en-US" sz="2200" dirty="0">
              <a:latin typeface="Arial"/>
              <a:cs typeface="Arial"/>
            </a:endParaRPr>
          </a:p>
        </p:txBody>
      </p:sp>
    </p:spTree>
    <p:extLst>
      <p:ext uri="{BB962C8B-B14F-4D97-AF65-F5344CB8AC3E}">
        <p14:creationId xmlns:p14="http://schemas.microsoft.com/office/powerpoint/2010/main" val="257612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930</TotalTime>
  <Words>1414</Words>
  <Application>Microsoft Macintosh PowerPoint</Application>
  <PresentationFormat>On-screen Show (4:3)</PresentationFormat>
  <Paragraphs>246</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Breeze</vt:lpstr>
      <vt:lpstr>BASH AUTOMATION TEST SYSTEM</vt:lpstr>
      <vt:lpstr> BATS</vt:lpstr>
      <vt:lpstr>Syntax Of BATS</vt:lpstr>
      <vt:lpstr>Example </vt:lpstr>
      <vt:lpstr>Running The Test Case</vt:lpstr>
      <vt:lpstr>Test Suite</vt:lpstr>
      <vt:lpstr>run ,lines ,output and status</vt:lpstr>
      <vt:lpstr>Example</vt:lpstr>
      <vt:lpstr>load: Share common code </vt:lpstr>
      <vt:lpstr>Example</vt:lpstr>
      <vt:lpstr>skip : Easily Skip tests</vt:lpstr>
      <vt:lpstr>Example</vt:lpstr>
      <vt:lpstr>Setup and teardown: Pre and Post Test hooks</vt:lpstr>
      <vt:lpstr>Example</vt:lpstr>
      <vt:lpstr>Key Points</vt:lpstr>
      <vt:lpstr>PowerPoint Presentation</vt:lpstr>
      <vt:lpstr>Example : echo output to file</vt:lpstr>
      <vt:lpstr>Links</vt:lpstr>
    </vt:vector>
  </TitlesOfParts>
  <Company>Cerner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AUTOMATION TEST SYSTEM</dc:title>
  <dc:creator>Sahana JP</dc:creator>
  <cp:lastModifiedBy>Sahana JP</cp:lastModifiedBy>
  <cp:revision>40</cp:revision>
  <dcterms:created xsi:type="dcterms:W3CDTF">2015-04-21T06:36:53Z</dcterms:created>
  <dcterms:modified xsi:type="dcterms:W3CDTF">2015-06-18T06:41:41Z</dcterms:modified>
</cp:coreProperties>
</file>