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82" r:id="rId2"/>
    <p:sldId id="266" r:id="rId3"/>
    <p:sldId id="267" r:id="rId4"/>
    <p:sldId id="291" r:id="rId5"/>
    <p:sldId id="268" r:id="rId6"/>
    <p:sldId id="283" r:id="rId7"/>
    <p:sldId id="269" r:id="rId8"/>
    <p:sldId id="284" r:id="rId9"/>
    <p:sldId id="285" r:id="rId10"/>
    <p:sldId id="286" r:id="rId11"/>
    <p:sldId id="287" r:id="rId12"/>
    <p:sldId id="288" r:id="rId13"/>
    <p:sldId id="289" r:id="rId14"/>
    <p:sldId id="290" r:id="rId15"/>
    <p:sldId id="292" r:id="rId16"/>
    <p:sldId id="296" r:id="rId17"/>
    <p:sldId id="298" r:id="rId18"/>
    <p:sldId id="297" r:id="rId19"/>
    <p:sldId id="271" r:id="rId20"/>
    <p:sldId id="299" r:id="rId21"/>
    <p:sldId id="300" r:id="rId22"/>
    <p:sldId id="281" r:id="rId23"/>
    <p:sldId id="272" r:id="rId24"/>
    <p:sldId id="293" r:id="rId25"/>
    <p:sldId id="273" r:id="rId26"/>
    <p:sldId id="274" r:id="rId27"/>
    <p:sldId id="301" r:id="rId28"/>
    <p:sldId id="302" r:id="rId29"/>
    <p:sldId id="303" r:id="rId30"/>
    <p:sldId id="275" r:id="rId31"/>
    <p:sldId id="294" r:id="rId32"/>
    <p:sldId id="276" r:id="rId33"/>
    <p:sldId id="277" r:id="rId34"/>
    <p:sldId id="295" r:id="rId35"/>
    <p:sldId id="278" r:id="rId36"/>
    <p:sldId id="279" r:id="rId37"/>
    <p:sldId id="28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FDF42E-1CF9-474E-912A-FE2D0811C38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539D933-7D6A-4581-A0ED-B916D9C1E4A5}">
      <dgm:prSet phldrT="[Text]"/>
      <dgm:spPr/>
      <dgm:t>
        <a:bodyPr/>
        <a:lstStyle/>
        <a:p>
          <a:r>
            <a:rPr lang="en-US" dirty="0" smtClean="0"/>
            <a:t>Column</a:t>
          </a:r>
          <a:endParaRPr lang="en-US" dirty="0"/>
        </a:p>
      </dgm:t>
    </dgm:pt>
    <dgm:pt modelId="{B49A2CAF-5BEB-4E27-A2F6-929BFE7AC413}" type="parTrans" cxnId="{909516C9-B37B-4D6E-BA1A-C286063CE959}">
      <dgm:prSet/>
      <dgm:spPr/>
      <dgm:t>
        <a:bodyPr/>
        <a:lstStyle/>
        <a:p>
          <a:endParaRPr lang="en-US"/>
        </a:p>
      </dgm:t>
    </dgm:pt>
    <dgm:pt modelId="{FFFFE8F6-3C9B-4189-AB75-33E2E68C373E}" type="sibTrans" cxnId="{909516C9-B37B-4D6E-BA1A-C286063CE959}">
      <dgm:prSet/>
      <dgm:spPr/>
      <dgm:t>
        <a:bodyPr/>
        <a:lstStyle/>
        <a:p>
          <a:endParaRPr lang="en-US"/>
        </a:p>
      </dgm:t>
    </dgm:pt>
    <dgm:pt modelId="{6A139FD0-595D-4F88-B22A-C01BBBD99C27}">
      <dgm:prSet phldrT="[Text]"/>
      <dgm:spPr/>
      <dgm:t>
        <a:bodyPr/>
        <a:lstStyle/>
        <a:p>
          <a:r>
            <a:rPr lang="en-US" dirty="0" smtClean="0"/>
            <a:t>Cassandra, </a:t>
          </a:r>
          <a:r>
            <a:rPr lang="en-US" dirty="0" err="1" smtClean="0"/>
            <a:t>HBase</a:t>
          </a:r>
          <a:r>
            <a:rPr lang="en-US" dirty="0" smtClean="0"/>
            <a:t>, Druid, </a:t>
          </a:r>
          <a:r>
            <a:rPr lang="en-US" dirty="0" err="1" smtClean="0"/>
            <a:t>Accumulo</a:t>
          </a:r>
          <a:r>
            <a:rPr lang="en-US" dirty="0" smtClean="0"/>
            <a:t>, </a:t>
          </a:r>
          <a:r>
            <a:rPr lang="en-US" dirty="0" err="1" smtClean="0"/>
            <a:t>Vertica</a:t>
          </a:r>
          <a:endParaRPr lang="en-US" dirty="0"/>
        </a:p>
      </dgm:t>
    </dgm:pt>
    <dgm:pt modelId="{B4DAC314-76C4-4FD9-AE03-25A6BDFB9662}" type="parTrans" cxnId="{FDAA2018-FFA5-4E76-BC19-78DB5195BA37}">
      <dgm:prSet/>
      <dgm:spPr/>
      <dgm:t>
        <a:bodyPr/>
        <a:lstStyle/>
        <a:p>
          <a:endParaRPr lang="en-US"/>
        </a:p>
      </dgm:t>
    </dgm:pt>
    <dgm:pt modelId="{731C501D-29A0-47F8-AE1E-522E1D7877C4}" type="sibTrans" cxnId="{FDAA2018-FFA5-4E76-BC19-78DB5195BA37}">
      <dgm:prSet/>
      <dgm:spPr/>
      <dgm:t>
        <a:bodyPr/>
        <a:lstStyle/>
        <a:p>
          <a:endParaRPr lang="en-US"/>
        </a:p>
      </dgm:t>
    </dgm:pt>
    <dgm:pt modelId="{5286B336-FE70-428E-8359-C8284CDCC472}">
      <dgm:prSet phldrT="[Text]"/>
      <dgm:spPr/>
      <dgm:t>
        <a:bodyPr/>
        <a:lstStyle/>
        <a:p>
          <a:r>
            <a:rPr lang="en-US" dirty="0" smtClean="0"/>
            <a:t>Document</a:t>
          </a:r>
          <a:endParaRPr lang="en-US" dirty="0"/>
        </a:p>
      </dgm:t>
    </dgm:pt>
    <dgm:pt modelId="{6D1CD3CF-7003-47FA-996E-A0CD0F480850}" type="parTrans" cxnId="{2E90576C-75F7-4BCD-BADA-448FF25362DF}">
      <dgm:prSet/>
      <dgm:spPr/>
      <dgm:t>
        <a:bodyPr/>
        <a:lstStyle/>
        <a:p>
          <a:endParaRPr lang="en-US"/>
        </a:p>
      </dgm:t>
    </dgm:pt>
    <dgm:pt modelId="{C4116C8C-56E1-45DF-B56F-5D7192FC0FC2}" type="sibTrans" cxnId="{2E90576C-75F7-4BCD-BADA-448FF25362DF}">
      <dgm:prSet/>
      <dgm:spPr/>
      <dgm:t>
        <a:bodyPr/>
        <a:lstStyle/>
        <a:p>
          <a:endParaRPr lang="en-US"/>
        </a:p>
      </dgm:t>
    </dgm:pt>
    <dgm:pt modelId="{456619B2-85DF-475C-AE8F-D61BFE21F9AF}">
      <dgm:prSet phldrT="[Text]"/>
      <dgm:spPr/>
      <dgm:t>
        <a:bodyPr/>
        <a:lstStyle/>
        <a:p>
          <a:r>
            <a:rPr lang="en-US" dirty="0" smtClean="0"/>
            <a:t>Lotus Notes, </a:t>
          </a:r>
          <a:r>
            <a:rPr lang="en-US" dirty="0" err="1" smtClean="0"/>
            <a:t>Clusterpoint</a:t>
          </a:r>
          <a:r>
            <a:rPr lang="en-US" dirty="0" smtClean="0"/>
            <a:t>, Apache </a:t>
          </a:r>
          <a:r>
            <a:rPr lang="en-US" dirty="0" err="1" smtClean="0"/>
            <a:t>CouchDB</a:t>
          </a:r>
          <a:r>
            <a:rPr lang="en-US" dirty="0" smtClean="0"/>
            <a:t>, </a:t>
          </a:r>
          <a:r>
            <a:rPr lang="en-US" dirty="0" err="1" smtClean="0"/>
            <a:t>CouchBase</a:t>
          </a:r>
          <a:r>
            <a:rPr lang="en-US" dirty="0" smtClean="0"/>
            <a:t>, </a:t>
          </a:r>
          <a:r>
            <a:rPr lang="en-US" dirty="0" err="1" smtClean="0"/>
            <a:t>MarkLogic</a:t>
          </a:r>
          <a:r>
            <a:rPr lang="en-US" dirty="0" smtClean="0"/>
            <a:t>, </a:t>
          </a:r>
          <a:r>
            <a:rPr lang="en-US" dirty="0" err="1" smtClean="0"/>
            <a:t>MongoDB</a:t>
          </a:r>
          <a:r>
            <a:rPr lang="en-US" dirty="0" smtClean="0"/>
            <a:t>, </a:t>
          </a:r>
          <a:r>
            <a:rPr lang="en-US" dirty="0" err="1" smtClean="0"/>
            <a:t>OrientDB</a:t>
          </a:r>
          <a:r>
            <a:rPr lang="en-US" dirty="0" smtClean="0"/>
            <a:t>, </a:t>
          </a:r>
          <a:r>
            <a:rPr lang="en-US" dirty="0" err="1" smtClean="0"/>
            <a:t>Qizx</a:t>
          </a:r>
          <a:endParaRPr lang="en-US" dirty="0"/>
        </a:p>
      </dgm:t>
    </dgm:pt>
    <dgm:pt modelId="{23B3D5B6-64A7-4071-82EA-811710C37012}" type="parTrans" cxnId="{5FDC6D5C-E8B7-4EA0-9115-E31EE9C50C63}">
      <dgm:prSet/>
      <dgm:spPr/>
      <dgm:t>
        <a:bodyPr/>
        <a:lstStyle/>
        <a:p>
          <a:endParaRPr lang="en-US"/>
        </a:p>
      </dgm:t>
    </dgm:pt>
    <dgm:pt modelId="{4252F205-B88E-4FC0-BF18-A4C74C3120B9}" type="sibTrans" cxnId="{5FDC6D5C-E8B7-4EA0-9115-E31EE9C50C63}">
      <dgm:prSet/>
      <dgm:spPr/>
      <dgm:t>
        <a:bodyPr/>
        <a:lstStyle/>
        <a:p>
          <a:endParaRPr lang="en-US"/>
        </a:p>
      </dgm:t>
    </dgm:pt>
    <dgm:pt modelId="{5109EA9C-5EF8-458C-A8A7-BC6A2D4A7074}">
      <dgm:prSet phldrT="[Text]"/>
      <dgm:spPr/>
      <dgm:t>
        <a:bodyPr/>
        <a:lstStyle/>
        <a:p>
          <a:r>
            <a:rPr lang="en-US" dirty="0" smtClean="0"/>
            <a:t>Key-Value</a:t>
          </a:r>
          <a:endParaRPr lang="en-US" dirty="0"/>
        </a:p>
      </dgm:t>
    </dgm:pt>
    <dgm:pt modelId="{52624F83-286C-4CC8-A726-84D2F078A7BA}" type="parTrans" cxnId="{CD0D9830-8B11-4EE6-9169-DC2B87EEDABF}">
      <dgm:prSet/>
      <dgm:spPr/>
      <dgm:t>
        <a:bodyPr/>
        <a:lstStyle/>
        <a:p>
          <a:endParaRPr lang="en-US"/>
        </a:p>
      </dgm:t>
    </dgm:pt>
    <dgm:pt modelId="{A3F20D03-2892-448F-93BD-ABDA0DF6DAB7}" type="sibTrans" cxnId="{CD0D9830-8B11-4EE6-9169-DC2B87EEDABF}">
      <dgm:prSet/>
      <dgm:spPr/>
      <dgm:t>
        <a:bodyPr/>
        <a:lstStyle/>
        <a:p>
          <a:endParaRPr lang="en-US"/>
        </a:p>
      </dgm:t>
    </dgm:pt>
    <dgm:pt modelId="{EBA0BCF3-4863-4A96-9BD3-249A55E0A35B}">
      <dgm:prSet phldrT="[Text]"/>
      <dgm:spPr/>
      <dgm:t>
        <a:bodyPr/>
        <a:lstStyle/>
        <a:p>
          <a:r>
            <a:rPr lang="en-US" dirty="0" err="1" smtClean="0"/>
            <a:t>CouchDB</a:t>
          </a:r>
          <a:r>
            <a:rPr lang="en-US" dirty="0" smtClean="0"/>
            <a:t>, Dynamo, </a:t>
          </a:r>
          <a:r>
            <a:rPr lang="en-US" dirty="0" err="1" smtClean="0"/>
            <a:t>FoundationDB</a:t>
          </a:r>
          <a:r>
            <a:rPr lang="en-US" dirty="0" smtClean="0"/>
            <a:t>, </a:t>
          </a:r>
          <a:r>
            <a:rPr lang="en-US" dirty="0" err="1" smtClean="0"/>
            <a:t>MemcacheDB</a:t>
          </a:r>
          <a:r>
            <a:rPr lang="en-US" dirty="0" smtClean="0"/>
            <a:t>, </a:t>
          </a:r>
          <a:r>
            <a:rPr lang="en-US" dirty="0" err="1" smtClean="0"/>
            <a:t>Redis</a:t>
          </a:r>
          <a:r>
            <a:rPr lang="en-US" dirty="0" smtClean="0"/>
            <a:t>, </a:t>
          </a:r>
          <a:r>
            <a:rPr lang="en-US" dirty="0" err="1" smtClean="0"/>
            <a:t>Riak</a:t>
          </a:r>
          <a:r>
            <a:rPr lang="en-US" dirty="0" smtClean="0"/>
            <a:t>, </a:t>
          </a:r>
          <a:r>
            <a:rPr lang="en-US" dirty="0" err="1" smtClean="0"/>
            <a:t>Faircom</a:t>
          </a:r>
          <a:r>
            <a:rPr lang="en-US" dirty="0" smtClean="0"/>
            <a:t>, c-tree ACE, </a:t>
          </a:r>
          <a:r>
            <a:rPr lang="en-US" dirty="0" err="1" smtClean="0"/>
            <a:t>Aerospike</a:t>
          </a:r>
          <a:r>
            <a:rPr lang="en-US" dirty="0" smtClean="0"/>
            <a:t>, </a:t>
          </a:r>
          <a:r>
            <a:rPr lang="en-US" dirty="0" err="1" smtClean="0"/>
            <a:t>OrientDB</a:t>
          </a:r>
          <a:r>
            <a:rPr lang="en-US" dirty="0" smtClean="0"/>
            <a:t>, MUMPS</a:t>
          </a:r>
          <a:endParaRPr lang="en-US" dirty="0"/>
        </a:p>
      </dgm:t>
    </dgm:pt>
    <dgm:pt modelId="{20D23BAD-2595-4385-A260-CEFAC0598469}" type="parTrans" cxnId="{8445ED39-29D5-4AD6-A276-4E38730DB320}">
      <dgm:prSet/>
      <dgm:spPr/>
      <dgm:t>
        <a:bodyPr/>
        <a:lstStyle/>
        <a:p>
          <a:endParaRPr lang="en-US"/>
        </a:p>
      </dgm:t>
    </dgm:pt>
    <dgm:pt modelId="{30BB1E8E-B73A-443D-ADFB-C9A6B537888D}" type="sibTrans" cxnId="{8445ED39-29D5-4AD6-A276-4E38730DB320}">
      <dgm:prSet/>
      <dgm:spPr/>
      <dgm:t>
        <a:bodyPr/>
        <a:lstStyle/>
        <a:p>
          <a:endParaRPr lang="en-US"/>
        </a:p>
      </dgm:t>
    </dgm:pt>
    <dgm:pt modelId="{AAC84AF0-6C0A-48BD-B043-9E50FED49100}">
      <dgm:prSet phldrT="[Text]"/>
      <dgm:spPr/>
      <dgm:t>
        <a:bodyPr/>
        <a:lstStyle/>
        <a:p>
          <a:r>
            <a:rPr lang="en-US" dirty="0" smtClean="0"/>
            <a:t>Graph</a:t>
          </a:r>
          <a:endParaRPr lang="en-US" dirty="0"/>
        </a:p>
      </dgm:t>
    </dgm:pt>
    <dgm:pt modelId="{F5404CC9-0F84-4805-B8DC-9B3849D6A207}" type="parTrans" cxnId="{BF4B0698-44ED-4EDA-85F0-EBE678D7025A}">
      <dgm:prSet/>
      <dgm:spPr/>
      <dgm:t>
        <a:bodyPr/>
        <a:lstStyle/>
        <a:p>
          <a:endParaRPr lang="en-US"/>
        </a:p>
      </dgm:t>
    </dgm:pt>
    <dgm:pt modelId="{78D32B4D-9B7D-4B97-8CF2-5FA229B7B5EB}" type="sibTrans" cxnId="{BF4B0698-44ED-4EDA-85F0-EBE678D7025A}">
      <dgm:prSet/>
      <dgm:spPr/>
      <dgm:t>
        <a:bodyPr/>
        <a:lstStyle/>
        <a:p>
          <a:endParaRPr lang="en-US"/>
        </a:p>
      </dgm:t>
    </dgm:pt>
    <dgm:pt modelId="{BA6BD4F3-92F7-4EEF-99A6-9974293E1568}">
      <dgm:prSet phldrT="[Text]"/>
      <dgm:spPr/>
      <dgm:t>
        <a:bodyPr/>
        <a:lstStyle/>
        <a:p>
          <a:r>
            <a:rPr lang="en-US" dirty="0" smtClean="0"/>
            <a:t>Allegro, Neo4j, Infinite Graph, </a:t>
          </a:r>
          <a:r>
            <a:rPr lang="en-US" dirty="0" err="1" smtClean="0"/>
            <a:t>OrientDB</a:t>
          </a:r>
          <a:r>
            <a:rPr lang="en-US" dirty="0" smtClean="0"/>
            <a:t>, Virtuoso, </a:t>
          </a:r>
          <a:r>
            <a:rPr lang="en-US" dirty="0" err="1" smtClean="0"/>
            <a:t>Stardog</a:t>
          </a:r>
          <a:endParaRPr lang="en-US" dirty="0"/>
        </a:p>
      </dgm:t>
    </dgm:pt>
    <dgm:pt modelId="{AAD0AB13-8654-495C-B598-90222687026E}" type="parTrans" cxnId="{E25F2940-8B47-4F7B-8A85-91020FD460CD}">
      <dgm:prSet/>
      <dgm:spPr/>
      <dgm:t>
        <a:bodyPr/>
        <a:lstStyle/>
        <a:p>
          <a:endParaRPr lang="en-US"/>
        </a:p>
      </dgm:t>
    </dgm:pt>
    <dgm:pt modelId="{C6BBAF5A-DA6C-45EA-B4B0-9CC26DBFD001}" type="sibTrans" cxnId="{E25F2940-8B47-4F7B-8A85-91020FD460CD}">
      <dgm:prSet/>
      <dgm:spPr/>
      <dgm:t>
        <a:bodyPr/>
        <a:lstStyle/>
        <a:p>
          <a:endParaRPr lang="en-US"/>
        </a:p>
      </dgm:t>
    </dgm:pt>
    <dgm:pt modelId="{8508D98C-42A5-4019-8742-0988DC2717E1}" type="pres">
      <dgm:prSet presAssocID="{30FDF42E-1CF9-474E-912A-FE2D0811C380}" presName="Name0" presStyleCnt="0">
        <dgm:presLayoutVars>
          <dgm:dir/>
          <dgm:animLvl val="lvl"/>
          <dgm:resizeHandles val="exact"/>
        </dgm:presLayoutVars>
      </dgm:prSet>
      <dgm:spPr/>
      <dgm:t>
        <a:bodyPr/>
        <a:lstStyle/>
        <a:p>
          <a:endParaRPr lang="en-US"/>
        </a:p>
      </dgm:t>
    </dgm:pt>
    <dgm:pt modelId="{9B28C96A-C4E6-4F5B-9884-553D4D6EDCEE}" type="pres">
      <dgm:prSet presAssocID="{4539D933-7D6A-4581-A0ED-B916D9C1E4A5}" presName="linNode" presStyleCnt="0"/>
      <dgm:spPr/>
    </dgm:pt>
    <dgm:pt modelId="{BEDC2F72-550B-4B18-B272-1481411FA379}" type="pres">
      <dgm:prSet presAssocID="{4539D933-7D6A-4581-A0ED-B916D9C1E4A5}" presName="parentText" presStyleLbl="node1" presStyleIdx="0" presStyleCnt="4">
        <dgm:presLayoutVars>
          <dgm:chMax val="1"/>
          <dgm:bulletEnabled val="1"/>
        </dgm:presLayoutVars>
      </dgm:prSet>
      <dgm:spPr/>
      <dgm:t>
        <a:bodyPr/>
        <a:lstStyle/>
        <a:p>
          <a:endParaRPr lang="en-US"/>
        </a:p>
      </dgm:t>
    </dgm:pt>
    <dgm:pt modelId="{95234F26-2998-46FE-BF9B-E29836712C2D}" type="pres">
      <dgm:prSet presAssocID="{4539D933-7D6A-4581-A0ED-B916D9C1E4A5}" presName="descendantText" presStyleLbl="alignAccFollowNode1" presStyleIdx="0" presStyleCnt="4">
        <dgm:presLayoutVars>
          <dgm:bulletEnabled val="1"/>
        </dgm:presLayoutVars>
      </dgm:prSet>
      <dgm:spPr/>
      <dgm:t>
        <a:bodyPr/>
        <a:lstStyle/>
        <a:p>
          <a:endParaRPr lang="en-US"/>
        </a:p>
      </dgm:t>
    </dgm:pt>
    <dgm:pt modelId="{27DED3B9-1017-4CFC-8050-9EF6FB3EF7BB}" type="pres">
      <dgm:prSet presAssocID="{FFFFE8F6-3C9B-4189-AB75-33E2E68C373E}" presName="sp" presStyleCnt="0"/>
      <dgm:spPr/>
    </dgm:pt>
    <dgm:pt modelId="{E143BCED-A401-4A58-AB99-BDA7F758D2BC}" type="pres">
      <dgm:prSet presAssocID="{5286B336-FE70-428E-8359-C8284CDCC472}" presName="linNode" presStyleCnt="0"/>
      <dgm:spPr/>
    </dgm:pt>
    <dgm:pt modelId="{A28D4DC8-4977-4081-84A5-A47B12C261BD}" type="pres">
      <dgm:prSet presAssocID="{5286B336-FE70-428E-8359-C8284CDCC472}" presName="parentText" presStyleLbl="node1" presStyleIdx="1" presStyleCnt="4">
        <dgm:presLayoutVars>
          <dgm:chMax val="1"/>
          <dgm:bulletEnabled val="1"/>
        </dgm:presLayoutVars>
      </dgm:prSet>
      <dgm:spPr/>
      <dgm:t>
        <a:bodyPr/>
        <a:lstStyle/>
        <a:p>
          <a:endParaRPr lang="en-US"/>
        </a:p>
      </dgm:t>
    </dgm:pt>
    <dgm:pt modelId="{92147FD3-647B-4057-A417-65E4E33BBCAD}" type="pres">
      <dgm:prSet presAssocID="{5286B336-FE70-428E-8359-C8284CDCC472}" presName="descendantText" presStyleLbl="alignAccFollowNode1" presStyleIdx="1" presStyleCnt="4">
        <dgm:presLayoutVars>
          <dgm:bulletEnabled val="1"/>
        </dgm:presLayoutVars>
      </dgm:prSet>
      <dgm:spPr/>
      <dgm:t>
        <a:bodyPr/>
        <a:lstStyle/>
        <a:p>
          <a:endParaRPr lang="en-US"/>
        </a:p>
      </dgm:t>
    </dgm:pt>
    <dgm:pt modelId="{4893AA42-8CBC-4FED-8D12-5944BDEFA034}" type="pres">
      <dgm:prSet presAssocID="{C4116C8C-56E1-45DF-B56F-5D7192FC0FC2}" presName="sp" presStyleCnt="0"/>
      <dgm:spPr/>
    </dgm:pt>
    <dgm:pt modelId="{16B2B259-6D05-4D39-B16B-73DC9154ACCF}" type="pres">
      <dgm:prSet presAssocID="{5109EA9C-5EF8-458C-A8A7-BC6A2D4A7074}" presName="linNode" presStyleCnt="0"/>
      <dgm:spPr/>
    </dgm:pt>
    <dgm:pt modelId="{E972B885-5F9A-4016-958B-EC60B36BC42E}" type="pres">
      <dgm:prSet presAssocID="{5109EA9C-5EF8-458C-A8A7-BC6A2D4A7074}" presName="parentText" presStyleLbl="node1" presStyleIdx="2" presStyleCnt="4">
        <dgm:presLayoutVars>
          <dgm:chMax val="1"/>
          <dgm:bulletEnabled val="1"/>
        </dgm:presLayoutVars>
      </dgm:prSet>
      <dgm:spPr/>
      <dgm:t>
        <a:bodyPr/>
        <a:lstStyle/>
        <a:p>
          <a:endParaRPr lang="en-US"/>
        </a:p>
      </dgm:t>
    </dgm:pt>
    <dgm:pt modelId="{DA05CEC9-31CB-40EA-9C05-EAC954C7E9BC}" type="pres">
      <dgm:prSet presAssocID="{5109EA9C-5EF8-458C-A8A7-BC6A2D4A7074}" presName="descendantText" presStyleLbl="alignAccFollowNode1" presStyleIdx="2" presStyleCnt="4">
        <dgm:presLayoutVars>
          <dgm:bulletEnabled val="1"/>
        </dgm:presLayoutVars>
      </dgm:prSet>
      <dgm:spPr/>
      <dgm:t>
        <a:bodyPr/>
        <a:lstStyle/>
        <a:p>
          <a:endParaRPr lang="en-US"/>
        </a:p>
      </dgm:t>
    </dgm:pt>
    <dgm:pt modelId="{8B61915F-27C5-45D5-B85E-F72D99EFD176}" type="pres">
      <dgm:prSet presAssocID="{A3F20D03-2892-448F-93BD-ABDA0DF6DAB7}" presName="sp" presStyleCnt="0"/>
      <dgm:spPr/>
    </dgm:pt>
    <dgm:pt modelId="{A0DE7981-FA19-4075-89EF-81C04D23EA94}" type="pres">
      <dgm:prSet presAssocID="{AAC84AF0-6C0A-48BD-B043-9E50FED49100}" presName="linNode" presStyleCnt="0"/>
      <dgm:spPr/>
    </dgm:pt>
    <dgm:pt modelId="{A156CEAD-8196-4B6C-8AF0-48ADFCE9E81C}" type="pres">
      <dgm:prSet presAssocID="{AAC84AF0-6C0A-48BD-B043-9E50FED49100}" presName="parentText" presStyleLbl="node1" presStyleIdx="3" presStyleCnt="4">
        <dgm:presLayoutVars>
          <dgm:chMax val="1"/>
          <dgm:bulletEnabled val="1"/>
        </dgm:presLayoutVars>
      </dgm:prSet>
      <dgm:spPr/>
      <dgm:t>
        <a:bodyPr/>
        <a:lstStyle/>
        <a:p>
          <a:endParaRPr lang="en-US"/>
        </a:p>
      </dgm:t>
    </dgm:pt>
    <dgm:pt modelId="{8959FBA5-C85A-4B61-AD9E-8CD4F18D93BD}" type="pres">
      <dgm:prSet presAssocID="{AAC84AF0-6C0A-48BD-B043-9E50FED49100}" presName="descendantText" presStyleLbl="alignAccFollowNode1" presStyleIdx="3" presStyleCnt="4">
        <dgm:presLayoutVars>
          <dgm:bulletEnabled val="1"/>
        </dgm:presLayoutVars>
      </dgm:prSet>
      <dgm:spPr/>
      <dgm:t>
        <a:bodyPr/>
        <a:lstStyle/>
        <a:p>
          <a:endParaRPr lang="en-US"/>
        </a:p>
      </dgm:t>
    </dgm:pt>
  </dgm:ptLst>
  <dgm:cxnLst>
    <dgm:cxn modelId="{909516C9-B37B-4D6E-BA1A-C286063CE959}" srcId="{30FDF42E-1CF9-474E-912A-FE2D0811C380}" destId="{4539D933-7D6A-4581-A0ED-B916D9C1E4A5}" srcOrd="0" destOrd="0" parTransId="{B49A2CAF-5BEB-4E27-A2F6-929BFE7AC413}" sibTransId="{FFFFE8F6-3C9B-4189-AB75-33E2E68C373E}"/>
    <dgm:cxn modelId="{548C3F77-6398-4B53-83D2-FA049E6DBB3A}" type="presOf" srcId="{5286B336-FE70-428E-8359-C8284CDCC472}" destId="{A28D4DC8-4977-4081-84A5-A47B12C261BD}" srcOrd="0" destOrd="0" presId="urn:microsoft.com/office/officeart/2005/8/layout/vList5"/>
    <dgm:cxn modelId="{B0C4D58A-2AE0-4ABE-9733-CB83A2091610}" type="presOf" srcId="{6A139FD0-595D-4F88-B22A-C01BBBD99C27}" destId="{95234F26-2998-46FE-BF9B-E29836712C2D}" srcOrd="0" destOrd="0" presId="urn:microsoft.com/office/officeart/2005/8/layout/vList5"/>
    <dgm:cxn modelId="{35A51E3A-89F3-45E5-9996-D3582F313A50}" type="presOf" srcId="{EBA0BCF3-4863-4A96-9BD3-249A55E0A35B}" destId="{DA05CEC9-31CB-40EA-9C05-EAC954C7E9BC}" srcOrd="0" destOrd="0" presId="urn:microsoft.com/office/officeart/2005/8/layout/vList5"/>
    <dgm:cxn modelId="{CD0D9830-8B11-4EE6-9169-DC2B87EEDABF}" srcId="{30FDF42E-1CF9-474E-912A-FE2D0811C380}" destId="{5109EA9C-5EF8-458C-A8A7-BC6A2D4A7074}" srcOrd="2" destOrd="0" parTransId="{52624F83-286C-4CC8-A726-84D2F078A7BA}" sibTransId="{A3F20D03-2892-448F-93BD-ABDA0DF6DAB7}"/>
    <dgm:cxn modelId="{BF4B0698-44ED-4EDA-85F0-EBE678D7025A}" srcId="{30FDF42E-1CF9-474E-912A-FE2D0811C380}" destId="{AAC84AF0-6C0A-48BD-B043-9E50FED49100}" srcOrd="3" destOrd="0" parTransId="{F5404CC9-0F84-4805-B8DC-9B3849D6A207}" sibTransId="{78D32B4D-9B7D-4B97-8CF2-5FA229B7B5EB}"/>
    <dgm:cxn modelId="{8C16A12C-1E44-4E2C-AFA2-DAD1228CA2A3}" type="presOf" srcId="{456619B2-85DF-475C-AE8F-D61BFE21F9AF}" destId="{92147FD3-647B-4057-A417-65E4E33BBCAD}" srcOrd="0" destOrd="0" presId="urn:microsoft.com/office/officeart/2005/8/layout/vList5"/>
    <dgm:cxn modelId="{1ECEBF93-EDE2-42EB-805D-00C8AD7663A1}" type="presOf" srcId="{BA6BD4F3-92F7-4EEF-99A6-9974293E1568}" destId="{8959FBA5-C85A-4B61-AD9E-8CD4F18D93BD}" srcOrd="0" destOrd="0" presId="urn:microsoft.com/office/officeart/2005/8/layout/vList5"/>
    <dgm:cxn modelId="{2E90576C-75F7-4BCD-BADA-448FF25362DF}" srcId="{30FDF42E-1CF9-474E-912A-FE2D0811C380}" destId="{5286B336-FE70-428E-8359-C8284CDCC472}" srcOrd="1" destOrd="0" parTransId="{6D1CD3CF-7003-47FA-996E-A0CD0F480850}" sibTransId="{C4116C8C-56E1-45DF-B56F-5D7192FC0FC2}"/>
    <dgm:cxn modelId="{8445ED39-29D5-4AD6-A276-4E38730DB320}" srcId="{5109EA9C-5EF8-458C-A8A7-BC6A2D4A7074}" destId="{EBA0BCF3-4863-4A96-9BD3-249A55E0A35B}" srcOrd="0" destOrd="0" parTransId="{20D23BAD-2595-4385-A260-CEFAC0598469}" sibTransId="{30BB1E8E-B73A-443D-ADFB-C9A6B537888D}"/>
    <dgm:cxn modelId="{B6C4740B-7D0C-4F37-BFF5-510BE016F525}" type="presOf" srcId="{AAC84AF0-6C0A-48BD-B043-9E50FED49100}" destId="{A156CEAD-8196-4B6C-8AF0-48ADFCE9E81C}" srcOrd="0" destOrd="0" presId="urn:microsoft.com/office/officeart/2005/8/layout/vList5"/>
    <dgm:cxn modelId="{5FDC6D5C-E8B7-4EA0-9115-E31EE9C50C63}" srcId="{5286B336-FE70-428E-8359-C8284CDCC472}" destId="{456619B2-85DF-475C-AE8F-D61BFE21F9AF}" srcOrd="0" destOrd="0" parTransId="{23B3D5B6-64A7-4071-82EA-811710C37012}" sibTransId="{4252F205-B88E-4FC0-BF18-A4C74C3120B9}"/>
    <dgm:cxn modelId="{E5505A23-6479-4114-8FD8-6BC1BCE2FB92}" type="presOf" srcId="{5109EA9C-5EF8-458C-A8A7-BC6A2D4A7074}" destId="{E972B885-5F9A-4016-958B-EC60B36BC42E}" srcOrd="0" destOrd="0" presId="urn:microsoft.com/office/officeart/2005/8/layout/vList5"/>
    <dgm:cxn modelId="{E25F2940-8B47-4F7B-8A85-91020FD460CD}" srcId="{AAC84AF0-6C0A-48BD-B043-9E50FED49100}" destId="{BA6BD4F3-92F7-4EEF-99A6-9974293E1568}" srcOrd="0" destOrd="0" parTransId="{AAD0AB13-8654-495C-B598-90222687026E}" sibTransId="{C6BBAF5A-DA6C-45EA-B4B0-9CC26DBFD001}"/>
    <dgm:cxn modelId="{FDAA2018-FFA5-4E76-BC19-78DB5195BA37}" srcId="{4539D933-7D6A-4581-A0ED-B916D9C1E4A5}" destId="{6A139FD0-595D-4F88-B22A-C01BBBD99C27}" srcOrd="0" destOrd="0" parTransId="{B4DAC314-76C4-4FD9-AE03-25A6BDFB9662}" sibTransId="{731C501D-29A0-47F8-AE1E-522E1D7877C4}"/>
    <dgm:cxn modelId="{956095D1-E2B5-4ECD-99E0-B0E9EC96EB09}" type="presOf" srcId="{4539D933-7D6A-4581-A0ED-B916D9C1E4A5}" destId="{BEDC2F72-550B-4B18-B272-1481411FA379}" srcOrd="0" destOrd="0" presId="urn:microsoft.com/office/officeart/2005/8/layout/vList5"/>
    <dgm:cxn modelId="{0F9B569D-995B-4453-846C-7E848A180BD8}" type="presOf" srcId="{30FDF42E-1CF9-474E-912A-FE2D0811C380}" destId="{8508D98C-42A5-4019-8742-0988DC2717E1}" srcOrd="0" destOrd="0" presId="urn:microsoft.com/office/officeart/2005/8/layout/vList5"/>
    <dgm:cxn modelId="{A674B78A-CC7D-4C11-91DA-93A04F06BB23}" type="presParOf" srcId="{8508D98C-42A5-4019-8742-0988DC2717E1}" destId="{9B28C96A-C4E6-4F5B-9884-553D4D6EDCEE}" srcOrd="0" destOrd="0" presId="urn:microsoft.com/office/officeart/2005/8/layout/vList5"/>
    <dgm:cxn modelId="{AD1C7618-92CC-4799-9BB0-23CAF2BD0FDB}" type="presParOf" srcId="{9B28C96A-C4E6-4F5B-9884-553D4D6EDCEE}" destId="{BEDC2F72-550B-4B18-B272-1481411FA379}" srcOrd="0" destOrd="0" presId="urn:microsoft.com/office/officeart/2005/8/layout/vList5"/>
    <dgm:cxn modelId="{7F82A7E4-ECBC-4D0E-B707-F3EB79ED50B5}" type="presParOf" srcId="{9B28C96A-C4E6-4F5B-9884-553D4D6EDCEE}" destId="{95234F26-2998-46FE-BF9B-E29836712C2D}" srcOrd="1" destOrd="0" presId="urn:microsoft.com/office/officeart/2005/8/layout/vList5"/>
    <dgm:cxn modelId="{3CD8521C-28D0-4F65-BEBD-177F1D562AA0}" type="presParOf" srcId="{8508D98C-42A5-4019-8742-0988DC2717E1}" destId="{27DED3B9-1017-4CFC-8050-9EF6FB3EF7BB}" srcOrd="1" destOrd="0" presId="urn:microsoft.com/office/officeart/2005/8/layout/vList5"/>
    <dgm:cxn modelId="{4C1E1566-00DC-44DD-AD82-29655216A46B}" type="presParOf" srcId="{8508D98C-42A5-4019-8742-0988DC2717E1}" destId="{E143BCED-A401-4A58-AB99-BDA7F758D2BC}" srcOrd="2" destOrd="0" presId="urn:microsoft.com/office/officeart/2005/8/layout/vList5"/>
    <dgm:cxn modelId="{1215070B-2A15-4605-AF54-F6BD2559A4F2}" type="presParOf" srcId="{E143BCED-A401-4A58-AB99-BDA7F758D2BC}" destId="{A28D4DC8-4977-4081-84A5-A47B12C261BD}" srcOrd="0" destOrd="0" presId="urn:microsoft.com/office/officeart/2005/8/layout/vList5"/>
    <dgm:cxn modelId="{B9CB91D5-C006-412C-9632-E18B811B3C68}" type="presParOf" srcId="{E143BCED-A401-4A58-AB99-BDA7F758D2BC}" destId="{92147FD3-647B-4057-A417-65E4E33BBCAD}" srcOrd="1" destOrd="0" presId="urn:microsoft.com/office/officeart/2005/8/layout/vList5"/>
    <dgm:cxn modelId="{A64E0DA9-4051-4A27-959A-5092C3F8248F}" type="presParOf" srcId="{8508D98C-42A5-4019-8742-0988DC2717E1}" destId="{4893AA42-8CBC-4FED-8D12-5944BDEFA034}" srcOrd="3" destOrd="0" presId="urn:microsoft.com/office/officeart/2005/8/layout/vList5"/>
    <dgm:cxn modelId="{B67365A8-FE14-4FB9-B24B-CE1C0D661260}" type="presParOf" srcId="{8508D98C-42A5-4019-8742-0988DC2717E1}" destId="{16B2B259-6D05-4D39-B16B-73DC9154ACCF}" srcOrd="4" destOrd="0" presId="urn:microsoft.com/office/officeart/2005/8/layout/vList5"/>
    <dgm:cxn modelId="{46AC593C-B34F-4BCD-80B5-B1EE0463F309}" type="presParOf" srcId="{16B2B259-6D05-4D39-B16B-73DC9154ACCF}" destId="{E972B885-5F9A-4016-958B-EC60B36BC42E}" srcOrd="0" destOrd="0" presId="urn:microsoft.com/office/officeart/2005/8/layout/vList5"/>
    <dgm:cxn modelId="{007C2963-1D72-4962-8D3F-8BD841BE793A}" type="presParOf" srcId="{16B2B259-6D05-4D39-B16B-73DC9154ACCF}" destId="{DA05CEC9-31CB-40EA-9C05-EAC954C7E9BC}" srcOrd="1" destOrd="0" presId="urn:microsoft.com/office/officeart/2005/8/layout/vList5"/>
    <dgm:cxn modelId="{4E2B6441-33B6-4E0B-BF10-6F2993F9E939}" type="presParOf" srcId="{8508D98C-42A5-4019-8742-0988DC2717E1}" destId="{8B61915F-27C5-45D5-B85E-F72D99EFD176}" srcOrd="5" destOrd="0" presId="urn:microsoft.com/office/officeart/2005/8/layout/vList5"/>
    <dgm:cxn modelId="{412B83FC-38B1-4A15-A9D3-E6D060165B61}" type="presParOf" srcId="{8508D98C-42A5-4019-8742-0988DC2717E1}" destId="{A0DE7981-FA19-4075-89EF-81C04D23EA94}" srcOrd="6" destOrd="0" presId="urn:microsoft.com/office/officeart/2005/8/layout/vList5"/>
    <dgm:cxn modelId="{9FC2BF29-BD5D-4BCF-8CA3-14ACB80E7337}" type="presParOf" srcId="{A0DE7981-FA19-4075-89EF-81C04D23EA94}" destId="{A156CEAD-8196-4B6C-8AF0-48ADFCE9E81C}" srcOrd="0" destOrd="0" presId="urn:microsoft.com/office/officeart/2005/8/layout/vList5"/>
    <dgm:cxn modelId="{4543DF2A-8C5F-4B1B-8590-DF42B50CADF7}" type="presParOf" srcId="{A0DE7981-FA19-4075-89EF-81C04D23EA94}" destId="{8959FBA5-C85A-4B61-AD9E-8CD4F18D93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34F26-2998-46FE-BF9B-E29836712C2D}">
      <dsp:nvSpPr>
        <dsp:cNvPr id="0" name=""/>
        <dsp:cNvSpPr/>
      </dsp:nvSpPr>
      <dsp:spPr>
        <a:xfrm rot="5400000">
          <a:off x="4893913" y="-1995985"/>
          <a:ext cx="782637" cy="49743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Cassandra, </a:t>
          </a:r>
          <a:r>
            <a:rPr lang="en-US" sz="1700" kern="1200" dirty="0" err="1" smtClean="0"/>
            <a:t>HBase</a:t>
          </a:r>
          <a:r>
            <a:rPr lang="en-US" sz="1700" kern="1200" dirty="0" smtClean="0"/>
            <a:t>, Druid, </a:t>
          </a:r>
          <a:r>
            <a:rPr lang="en-US" sz="1700" kern="1200" dirty="0" err="1" smtClean="0"/>
            <a:t>Accumulo</a:t>
          </a:r>
          <a:r>
            <a:rPr lang="en-US" sz="1700" kern="1200" dirty="0" smtClean="0"/>
            <a:t>, </a:t>
          </a:r>
          <a:r>
            <a:rPr lang="en-US" sz="1700" kern="1200" dirty="0" err="1" smtClean="0"/>
            <a:t>Vertica</a:t>
          </a:r>
          <a:endParaRPr lang="en-US" sz="1700" kern="1200" dirty="0"/>
        </a:p>
      </dsp:txBody>
      <dsp:txXfrm rot="-5400000">
        <a:off x="2798064" y="138069"/>
        <a:ext cx="4936131" cy="706227"/>
      </dsp:txXfrm>
    </dsp:sp>
    <dsp:sp modelId="{BEDC2F72-550B-4B18-B272-1481411FA379}">
      <dsp:nvSpPr>
        <dsp:cNvPr id="0" name=""/>
        <dsp:cNvSpPr/>
      </dsp:nvSpPr>
      <dsp:spPr>
        <a:xfrm>
          <a:off x="0" y="2033"/>
          <a:ext cx="2798064" cy="9782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Column</a:t>
          </a:r>
          <a:endParaRPr lang="en-US" sz="4400" kern="1200" dirty="0"/>
        </a:p>
      </dsp:txBody>
      <dsp:txXfrm>
        <a:off x="47756" y="49789"/>
        <a:ext cx="2702552" cy="882784"/>
      </dsp:txXfrm>
    </dsp:sp>
    <dsp:sp modelId="{92147FD3-647B-4057-A417-65E4E33BBCAD}">
      <dsp:nvSpPr>
        <dsp:cNvPr id="0" name=""/>
        <dsp:cNvSpPr/>
      </dsp:nvSpPr>
      <dsp:spPr>
        <a:xfrm rot="5400000">
          <a:off x="4893913" y="-968773"/>
          <a:ext cx="782637" cy="49743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Lotus Notes, </a:t>
          </a:r>
          <a:r>
            <a:rPr lang="en-US" sz="1700" kern="1200" dirty="0" err="1" smtClean="0"/>
            <a:t>Clusterpoint</a:t>
          </a:r>
          <a:r>
            <a:rPr lang="en-US" sz="1700" kern="1200" dirty="0" smtClean="0"/>
            <a:t>, Apache </a:t>
          </a:r>
          <a:r>
            <a:rPr lang="en-US" sz="1700" kern="1200" dirty="0" err="1" smtClean="0"/>
            <a:t>CouchDB</a:t>
          </a:r>
          <a:r>
            <a:rPr lang="en-US" sz="1700" kern="1200" dirty="0" smtClean="0"/>
            <a:t>, </a:t>
          </a:r>
          <a:r>
            <a:rPr lang="en-US" sz="1700" kern="1200" dirty="0" err="1" smtClean="0"/>
            <a:t>CouchBase</a:t>
          </a:r>
          <a:r>
            <a:rPr lang="en-US" sz="1700" kern="1200" dirty="0" smtClean="0"/>
            <a:t>, </a:t>
          </a:r>
          <a:r>
            <a:rPr lang="en-US" sz="1700" kern="1200" dirty="0" err="1" smtClean="0"/>
            <a:t>MarkLogic</a:t>
          </a:r>
          <a:r>
            <a:rPr lang="en-US" sz="1700" kern="1200" dirty="0" smtClean="0"/>
            <a:t>, </a:t>
          </a:r>
          <a:r>
            <a:rPr lang="en-US" sz="1700" kern="1200" dirty="0" err="1" smtClean="0"/>
            <a:t>MongoDB</a:t>
          </a:r>
          <a:r>
            <a:rPr lang="en-US" sz="1700" kern="1200" dirty="0" smtClean="0"/>
            <a:t>, </a:t>
          </a:r>
          <a:r>
            <a:rPr lang="en-US" sz="1700" kern="1200" dirty="0" err="1" smtClean="0"/>
            <a:t>OrientDB</a:t>
          </a:r>
          <a:r>
            <a:rPr lang="en-US" sz="1700" kern="1200" dirty="0" smtClean="0"/>
            <a:t>, </a:t>
          </a:r>
          <a:r>
            <a:rPr lang="en-US" sz="1700" kern="1200" dirty="0" err="1" smtClean="0"/>
            <a:t>Qizx</a:t>
          </a:r>
          <a:endParaRPr lang="en-US" sz="1700" kern="1200" dirty="0"/>
        </a:p>
      </dsp:txBody>
      <dsp:txXfrm rot="-5400000">
        <a:off x="2798064" y="1165281"/>
        <a:ext cx="4936131" cy="706227"/>
      </dsp:txXfrm>
    </dsp:sp>
    <dsp:sp modelId="{A28D4DC8-4977-4081-84A5-A47B12C261BD}">
      <dsp:nvSpPr>
        <dsp:cNvPr id="0" name=""/>
        <dsp:cNvSpPr/>
      </dsp:nvSpPr>
      <dsp:spPr>
        <a:xfrm>
          <a:off x="0" y="1029245"/>
          <a:ext cx="2798064" cy="9782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Document</a:t>
          </a:r>
          <a:endParaRPr lang="en-US" sz="4400" kern="1200" dirty="0"/>
        </a:p>
      </dsp:txBody>
      <dsp:txXfrm>
        <a:off x="47756" y="1077001"/>
        <a:ext cx="2702552" cy="882784"/>
      </dsp:txXfrm>
    </dsp:sp>
    <dsp:sp modelId="{DA05CEC9-31CB-40EA-9C05-EAC954C7E9BC}">
      <dsp:nvSpPr>
        <dsp:cNvPr id="0" name=""/>
        <dsp:cNvSpPr/>
      </dsp:nvSpPr>
      <dsp:spPr>
        <a:xfrm rot="5400000">
          <a:off x="4893913" y="58437"/>
          <a:ext cx="782637" cy="49743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err="1" smtClean="0"/>
            <a:t>CouchDB</a:t>
          </a:r>
          <a:r>
            <a:rPr lang="en-US" sz="1700" kern="1200" dirty="0" smtClean="0"/>
            <a:t>, Dynamo, </a:t>
          </a:r>
          <a:r>
            <a:rPr lang="en-US" sz="1700" kern="1200" dirty="0" err="1" smtClean="0"/>
            <a:t>FoundationDB</a:t>
          </a:r>
          <a:r>
            <a:rPr lang="en-US" sz="1700" kern="1200" dirty="0" smtClean="0"/>
            <a:t>, </a:t>
          </a:r>
          <a:r>
            <a:rPr lang="en-US" sz="1700" kern="1200" dirty="0" err="1" smtClean="0"/>
            <a:t>MemcacheDB</a:t>
          </a:r>
          <a:r>
            <a:rPr lang="en-US" sz="1700" kern="1200" dirty="0" smtClean="0"/>
            <a:t>, </a:t>
          </a:r>
          <a:r>
            <a:rPr lang="en-US" sz="1700" kern="1200" dirty="0" err="1" smtClean="0"/>
            <a:t>Redis</a:t>
          </a:r>
          <a:r>
            <a:rPr lang="en-US" sz="1700" kern="1200" dirty="0" smtClean="0"/>
            <a:t>, </a:t>
          </a:r>
          <a:r>
            <a:rPr lang="en-US" sz="1700" kern="1200" dirty="0" err="1" smtClean="0"/>
            <a:t>Riak</a:t>
          </a:r>
          <a:r>
            <a:rPr lang="en-US" sz="1700" kern="1200" dirty="0" smtClean="0"/>
            <a:t>, </a:t>
          </a:r>
          <a:r>
            <a:rPr lang="en-US" sz="1700" kern="1200" dirty="0" err="1" smtClean="0"/>
            <a:t>Faircom</a:t>
          </a:r>
          <a:r>
            <a:rPr lang="en-US" sz="1700" kern="1200" dirty="0" smtClean="0"/>
            <a:t>, c-tree ACE, </a:t>
          </a:r>
          <a:r>
            <a:rPr lang="en-US" sz="1700" kern="1200" dirty="0" err="1" smtClean="0"/>
            <a:t>Aerospike</a:t>
          </a:r>
          <a:r>
            <a:rPr lang="en-US" sz="1700" kern="1200" dirty="0" smtClean="0"/>
            <a:t>, </a:t>
          </a:r>
          <a:r>
            <a:rPr lang="en-US" sz="1700" kern="1200" dirty="0" err="1" smtClean="0"/>
            <a:t>OrientDB</a:t>
          </a:r>
          <a:r>
            <a:rPr lang="en-US" sz="1700" kern="1200" dirty="0" smtClean="0"/>
            <a:t>, MUMPS</a:t>
          </a:r>
          <a:endParaRPr lang="en-US" sz="1700" kern="1200" dirty="0"/>
        </a:p>
      </dsp:txBody>
      <dsp:txXfrm rot="-5400000">
        <a:off x="2798064" y="2192492"/>
        <a:ext cx="4936131" cy="706227"/>
      </dsp:txXfrm>
    </dsp:sp>
    <dsp:sp modelId="{E972B885-5F9A-4016-958B-EC60B36BC42E}">
      <dsp:nvSpPr>
        <dsp:cNvPr id="0" name=""/>
        <dsp:cNvSpPr/>
      </dsp:nvSpPr>
      <dsp:spPr>
        <a:xfrm>
          <a:off x="0" y="2056457"/>
          <a:ext cx="2798064" cy="9782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Key-Value</a:t>
          </a:r>
          <a:endParaRPr lang="en-US" sz="4400" kern="1200" dirty="0"/>
        </a:p>
      </dsp:txBody>
      <dsp:txXfrm>
        <a:off x="47756" y="2104213"/>
        <a:ext cx="2702552" cy="882784"/>
      </dsp:txXfrm>
    </dsp:sp>
    <dsp:sp modelId="{8959FBA5-C85A-4B61-AD9E-8CD4F18D93BD}">
      <dsp:nvSpPr>
        <dsp:cNvPr id="0" name=""/>
        <dsp:cNvSpPr/>
      </dsp:nvSpPr>
      <dsp:spPr>
        <a:xfrm rot="5400000">
          <a:off x="4893913" y="1085649"/>
          <a:ext cx="782637" cy="49743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Allegro, Neo4j, Infinite Graph, </a:t>
          </a:r>
          <a:r>
            <a:rPr lang="en-US" sz="1700" kern="1200" dirty="0" err="1" smtClean="0"/>
            <a:t>OrientDB</a:t>
          </a:r>
          <a:r>
            <a:rPr lang="en-US" sz="1700" kern="1200" dirty="0" smtClean="0"/>
            <a:t>, Virtuoso, </a:t>
          </a:r>
          <a:r>
            <a:rPr lang="en-US" sz="1700" kern="1200" dirty="0" err="1" smtClean="0"/>
            <a:t>Stardog</a:t>
          </a:r>
          <a:endParaRPr lang="en-US" sz="1700" kern="1200" dirty="0"/>
        </a:p>
      </dsp:txBody>
      <dsp:txXfrm rot="-5400000">
        <a:off x="2798064" y="3219704"/>
        <a:ext cx="4936131" cy="706227"/>
      </dsp:txXfrm>
    </dsp:sp>
    <dsp:sp modelId="{A156CEAD-8196-4B6C-8AF0-48ADFCE9E81C}">
      <dsp:nvSpPr>
        <dsp:cNvPr id="0" name=""/>
        <dsp:cNvSpPr/>
      </dsp:nvSpPr>
      <dsp:spPr>
        <a:xfrm>
          <a:off x="0" y="3083669"/>
          <a:ext cx="2798064" cy="9782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Graph</a:t>
          </a:r>
          <a:endParaRPr lang="en-US" sz="4400" kern="1200" dirty="0"/>
        </a:p>
      </dsp:txBody>
      <dsp:txXfrm>
        <a:off x="47756" y="3131425"/>
        <a:ext cx="2702552"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A8F1B-A683-4AEA-A793-BC2DABD8D5D7}" type="datetimeFigureOut">
              <a:rPr lang="en-US" smtClean="0"/>
              <a:t>7/1/2015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DA30F-9CC7-4303-BE46-6C6FD732D92D}" type="slidenum">
              <a:rPr lang="en-US" smtClean="0"/>
              <a:t>‹#›</a:t>
            </a:fld>
            <a:endParaRPr lang="en-US"/>
          </a:p>
        </p:txBody>
      </p:sp>
    </p:spTree>
    <p:extLst>
      <p:ext uri="{BB962C8B-B14F-4D97-AF65-F5344CB8AC3E}">
        <p14:creationId xmlns:p14="http://schemas.microsoft.com/office/powerpoint/2010/main" val="3928122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C66164-8911-4B82-9281-EDE82B643000}" type="slidenum">
              <a:rPr lang="en-US" smtClean="0"/>
              <a:t>1</a:t>
            </a:fld>
            <a:endParaRPr lang="en-US"/>
          </a:p>
        </p:txBody>
      </p:sp>
    </p:spTree>
    <p:extLst>
      <p:ext uri="{BB962C8B-B14F-4D97-AF65-F5344CB8AC3E}">
        <p14:creationId xmlns:p14="http://schemas.microsoft.com/office/powerpoint/2010/main" val="282037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5440330-6039-416E-92C9-2D60DBC5DB22}" type="datetimeFigureOut">
              <a:rPr lang="en-US" smtClean="0"/>
              <a:t>7/1/2015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7F441B1-3986-40C6-9B17-A62A803FC6D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440330-6039-416E-92C9-2D60DBC5DB22}"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41B1-3986-40C6-9B17-A62A803FC6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440330-6039-416E-92C9-2D60DBC5DB22}"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41B1-3986-40C6-9B17-A62A803FC6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5440330-6039-416E-92C9-2D60DBC5DB22}"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41B1-3986-40C6-9B17-A62A803FC6D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440330-6039-416E-92C9-2D60DBC5DB22}" type="datetimeFigureOut">
              <a:rPr lang="en-US" smtClean="0"/>
              <a:t>7/1/2015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7F441B1-3986-40C6-9B17-A62A803FC6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440330-6039-416E-92C9-2D60DBC5DB22}"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41B1-3986-40C6-9B17-A62A803FC6D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5440330-6039-416E-92C9-2D60DBC5DB22}" type="datetimeFigureOut">
              <a:rPr lang="en-US" smtClean="0"/>
              <a:t>7/1/2015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441B1-3986-40C6-9B17-A62A803FC6D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440330-6039-416E-92C9-2D60DBC5DB22}" type="datetimeFigureOut">
              <a:rPr lang="en-US" smtClean="0"/>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441B1-3986-40C6-9B17-A62A803FC6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40330-6039-416E-92C9-2D60DBC5DB22}" type="datetimeFigureOut">
              <a:rPr lang="en-US" smtClean="0"/>
              <a:t>7/1/2015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441B1-3986-40C6-9B17-A62A803FC6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440330-6039-416E-92C9-2D60DBC5DB22}"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41B1-3986-40C6-9B17-A62A803FC6D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440330-6039-416E-92C9-2D60DBC5DB22}" type="datetimeFigureOut">
              <a:rPr lang="en-US" smtClean="0"/>
              <a:t>7/1/2015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7F441B1-3986-40C6-9B17-A62A803FC6D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5440330-6039-416E-92C9-2D60DBC5DB22}" type="datetimeFigureOut">
              <a:rPr lang="en-US" smtClean="0"/>
              <a:t>7/1/2015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7F441B1-3986-40C6-9B17-A62A803FC6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gif"/><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netwovenblogs.azurewebsites.net/wp-content/uploads/2013/10/hbase-11.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3794" y="1819870"/>
            <a:ext cx="2616422" cy="923330"/>
          </a:xfrm>
          <a:prstGeom prst="rect">
            <a:avLst/>
          </a:prstGeom>
          <a:noFill/>
        </p:spPr>
        <p:txBody>
          <a:bodyPr wrap="none" lIns="91440" tIns="45720" rIns="91440" bIns="45720">
            <a:spAutoFit/>
          </a:bodyPr>
          <a:lstStyle/>
          <a:p>
            <a:pPr algn="ctr"/>
            <a:r>
              <a:rPr lang="en-US" sz="5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Hadoop</a:t>
            </a:r>
            <a:endParaRPr lang="en-US"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5" name="Rectangle 4"/>
          <p:cNvSpPr/>
          <p:nvPr/>
        </p:nvSpPr>
        <p:spPr>
          <a:xfrm>
            <a:off x="3123530" y="2967335"/>
            <a:ext cx="2896948" cy="923330"/>
          </a:xfrm>
          <a:prstGeom prst="rect">
            <a:avLst/>
          </a:prstGeom>
          <a:noFill/>
        </p:spPr>
        <p:txBody>
          <a:bodyPr wrap="none" lIns="91440" tIns="45720" rIns="91440" bIns="45720">
            <a:spAutoFit/>
          </a:bodyPr>
          <a:lstStyle/>
          <a:p>
            <a:pPr algn="ctr"/>
            <a:r>
              <a:rPr lang="en-U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Cloudera</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Footer Placeholder 5"/>
          <p:cNvSpPr>
            <a:spLocks noGrp="1"/>
          </p:cNvSpPr>
          <p:nvPr>
            <p:ph type="ftr" sz="quarter" idx="11"/>
          </p:nvPr>
        </p:nvSpPr>
        <p:spPr/>
        <p:txBody>
          <a:bodyPr/>
          <a:lstStyle/>
          <a:p>
            <a:r>
              <a:rPr lang="en-US" smtClean="0"/>
              <a:t>Hadoop</a:t>
            </a:r>
            <a:endParaRPr lang="en-US"/>
          </a:p>
        </p:txBody>
      </p:sp>
      <p:sp>
        <p:nvSpPr>
          <p:cNvPr id="7" name="Slide Number Placeholder 6"/>
          <p:cNvSpPr>
            <a:spLocks noGrp="1"/>
          </p:cNvSpPr>
          <p:nvPr>
            <p:ph type="sldNum" sz="quarter" idx="12"/>
          </p:nvPr>
        </p:nvSpPr>
        <p:spPr/>
        <p:txBody>
          <a:bodyPr/>
          <a:lstStyle/>
          <a:p>
            <a:fld id="{15C6DC59-804E-4084-8D8C-C17DABAD43D1}" type="slidenum">
              <a:rPr lang="en-US" smtClean="0"/>
              <a:t>1</a:t>
            </a:fld>
            <a:endParaRPr lang="en-US"/>
          </a:p>
        </p:txBody>
      </p:sp>
      <p:sp>
        <p:nvSpPr>
          <p:cNvPr id="8" name="TextBox 7"/>
          <p:cNvSpPr txBox="1"/>
          <p:nvPr/>
        </p:nvSpPr>
        <p:spPr>
          <a:xfrm>
            <a:off x="6400800" y="6183868"/>
            <a:ext cx="2514600" cy="369332"/>
          </a:xfrm>
          <a:prstGeom prst="rect">
            <a:avLst/>
          </a:prstGeom>
          <a:noFill/>
        </p:spPr>
        <p:txBody>
          <a:bodyPr wrap="square" rtlCol="0">
            <a:spAutoFit/>
          </a:bodyPr>
          <a:lstStyle/>
          <a:p>
            <a:r>
              <a:rPr lang="en-US" b="1" dirty="0" smtClean="0"/>
              <a:t>Trainer:- Deep Pandey</a:t>
            </a: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886200"/>
            <a:ext cx="7315200" cy="1066800"/>
          </a:xfrm>
          <a:prstGeom prst="rect">
            <a:avLst/>
          </a:prstGeom>
        </p:spPr>
      </p:pic>
    </p:spTree>
    <p:extLst>
      <p:ext uri="{BB962C8B-B14F-4D97-AF65-F5344CB8AC3E}">
        <p14:creationId xmlns:p14="http://schemas.microsoft.com/office/powerpoint/2010/main" val="3253289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Use Case in Health Care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47750"/>
            <a:ext cx="86106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88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023938"/>
            <a:ext cx="6743700"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39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PIG Components</a:t>
            </a:r>
            <a:endParaRPr lang="en-US" dirty="0"/>
          </a:p>
        </p:txBody>
      </p:sp>
      <p:sp>
        <p:nvSpPr>
          <p:cNvPr id="3" name="TextBox 2"/>
          <p:cNvSpPr txBox="1"/>
          <p:nvPr/>
        </p:nvSpPr>
        <p:spPr>
          <a:xfrm>
            <a:off x="841663" y="1134070"/>
            <a:ext cx="7460673" cy="923330"/>
          </a:xfrm>
          <a:prstGeom prst="rect">
            <a:avLst/>
          </a:prstGeom>
          <a:noFill/>
        </p:spPr>
        <p:txBody>
          <a:bodyPr wrap="square" rtlCol="0">
            <a:spAutoFit/>
          </a:bodyPr>
          <a:lstStyle/>
          <a:p>
            <a:pPr marL="342900" indent="-342900">
              <a:buBlip>
                <a:blip r:embed="rId2"/>
              </a:buBlip>
            </a:pPr>
            <a:r>
              <a:rPr lang="en-US" dirty="0" smtClean="0">
                <a:latin typeface="Times New Roman" pitchFamily="18" charset="0"/>
                <a:cs typeface="Times New Roman" pitchFamily="18" charset="0"/>
              </a:rPr>
              <a:t>PIG Latin</a:t>
            </a:r>
          </a:p>
          <a:p>
            <a:pPr marL="342900" indent="-342900">
              <a:buBlip>
                <a:blip r:embed="rId2"/>
              </a:buBlip>
            </a:pPr>
            <a:endParaRPr lang="en-US" dirty="0">
              <a:latin typeface="Times New Roman" pitchFamily="18" charset="0"/>
              <a:cs typeface="Times New Roman" pitchFamily="18" charset="0"/>
            </a:endParaRPr>
          </a:p>
          <a:p>
            <a:pPr marL="342900" indent="-342900">
              <a:buBlip>
                <a:blip r:embed="rId2"/>
              </a:buBlip>
            </a:pPr>
            <a:r>
              <a:rPr lang="en-US" dirty="0" smtClean="0">
                <a:latin typeface="Times New Roman" pitchFamily="18" charset="0"/>
                <a:cs typeface="Times New Roman" pitchFamily="18" charset="0"/>
              </a:rPr>
              <a:t>PIG Execution Engine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514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762000"/>
            <a:ext cx="48006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PIG Data Models</a:t>
            </a:r>
            <a:endParaRPr lang="en-US" dirty="0"/>
          </a:p>
        </p:txBody>
      </p:sp>
      <p:sp>
        <p:nvSpPr>
          <p:cNvPr id="4" name="TextBox 3"/>
          <p:cNvSpPr txBox="1"/>
          <p:nvPr/>
        </p:nvSpPr>
        <p:spPr>
          <a:xfrm>
            <a:off x="841663" y="4648200"/>
            <a:ext cx="7460673" cy="2031325"/>
          </a:xfrm>
          <a:prstGeom prst="rect">
            <a:avLst/>
          </a:prstGeom>
          <a:noFill/>
        </p:spPr>
        <p:txBody>
          <a:bodyPr wrap="square" rtlCol="0">
            <a:spAutoFit/>
          </a:bodyPr>
          <a:lstStyle/>
          <a:p>
            <a:pPr marL="342900" indent="-342900">
              <a:buBlip>
                <a:blip r:embed="rId3"/>
              </a:buBlip>
            </a:pPr>
            <a:r>
              <a:rPr lang="en-US" b="1" dirty="0" smtClean="0">
                <a:latin typeface="Times New Roman" pitchFamily="18" charset="0"/>
                <a:cs typeface="Times New Roman" pitchFamily="18" charset="0"/>
              </a:rPr>
              <a:t>ATOM:- </a:t>
            </a:r>
            <a:r>
              <a:rPr lang="en-US" dirty="0" smtClean="0">
                <a:latin typeface="Times New Roman" pitchFamily="18" charset="0"/>
                <a:cs typeface="Times New Roman" pitchFamily="18" charset="0"/>
              </a:rPr>
              <a:t>Individual Value</a:t>
            </a:r>
            <a:endParaRPr lang="en-US" b="1" dirty="0" smtClean="0">
              <a:latin typeface="Times New Roman" pitchFamily="18" charset="0"/>
              <a:cs typeface="Times New Roman" pitchFamily="18" charset="0"/>
            </a:endParaRPr>
          </a:p>
          <a:p>
            <a:pPr marL="342900" indent="-342900">
              <a:buBlip>
                <a:blip r:embed="rId3"/>
              </a:buBlip>
            </a:pPr>
            <a:endParaRPr lang="en-US" dirty="0">
              <a:latin typeface="Times New Roman" pitchFamily="18" charset="0"/>
              <a:cs typeface="Times New Roman" pitchFamily="18" charset="0"/>
            </a:endParaRPr>
          </a:p>
          <a:p>
            <a:pPr marL="342900" indent="-342900">
              <a:buBlip>
                <a:blip r:embed="rId3"/>
              </a:buBlip>
            </a:pPr>
            <a:r>
              <a:rPr lang="en-US" b="1" dirty="0" smtClean="0">
                <a:latin typeface="Times New Roman" pitchFamily="18" charset="0"/>
                <a:cs typeface="Times New Roman" pitchFamily="18" charset="0"/>
              </a:rPr>
              <a:t>TUPLE:- </a:t>
            </a:r>
            <a:r>
              <a:rPr lang="en-US" dirty="0" smtClean="0">
                <a:latin typeface="Times New Roman" pitchFamily="18" charset="0"/>
                <a:cs typeface="Times New Roman" pitchFamily="18" charset="0"/>
              </a:rPr>
              <a:t>Brackets which contain some ordered list of values</a:t>
            </a:r>
          </a:p>
          <a:p>
            <a:pPr marL="342900" indent="-342900">
              <a:buBlip>
                <a:blip r:embed="rId3"/>
              </a:buBlip>
            </a:pPr>
            <a:endParaRPr lang="en-US" dirty="0">
              <a:latin typeface="Times New Roman" pitchFamily="18" charset="0"/>
              <a:cs typeface="Times New Roman" pitchFamily="18" charset="0"/>
            </a:endParaRPr>
          </a:p>
          <a:p>
            <a:pPr marL="342900" indent="-342900">
              <a:buBlip>
                <a:blip r:embed="rId3"/>
              </a:buBlip>
            </a:pPr>
            <a:r>
              <a:rPr lang="en-US" b="1" dirty="0" smtClean="0">
                <a:latin typeface="Times New Roman" pitchFamily="18" charset="0"/>
                <a:cs typeface="Times New Roman" pitchFamily="18" charset="0"/>
              </a:rPr>
              <a:t>BAG:-</a:t>
            </a:r>
            <a:r>
              <a:rPr lang="en-US" dirty="0" smtClean="0">
                <a:latin typeface="Times New Roman" pitchFamily="18" charset="0"/>
                <a:cs typeface="Times New Roman" pitchFamily="18" charset="0"/>
              </a:rPr>
              <a:t> Collection of ordered values</a:t>
            </a:r>
          </a:p>
          <a:p>
            <a:pPr marL="342900" indent="-342900">
              <a:buBlip>
                <a:blip r:embed="rId3"/>
              </a:buBlip>
            </a:pPr>
            <a:endParaRPr lang="en-US" dirty="0">
              <a:latin typeface="Times New Roman" pitchFamily="18" charset="0"/>
              <a:cs typeface="Times New Roman" pitchFamily="18" charset="0"/>
            </a:endParaRPr>
          </a:p>
          <a:p>
            <a:pPr marL="342900" indent="-342900">
              <a:buBlip>
                <a:blip r:embed="rId3"/>
              </a:buBlip>
            </a:pPr>
            <a:r>
              <a:rPr lang="en-US" b="1" dirty="0" smtClean="0">
                <a:latin typeface="Times New Roman" pitchFamily="18" charset="0"/>
                <a:cs typeface="Times New Roman" pitchFamily="18" charset="0"/>
              </a:rPr>
              <a:t>MAP:-</a:t>
            </a:r>
            <a:r>
              <a:rPr lang="en-US" dirty="0" smtClean="0">
                <a:latin typeface="Times New Roman" pitchFamily="18" charset="0"/>
                <a:cs typeface="Times New Roman" pitchFamily="18" charset="0"/>
              </a:rPr>
              <a:t> Key Value Pair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427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809625" y="1285875"/>
            <a:ext cx="75247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Program to create UDF</a:t>
            </a:r>
            <a:endParaRPr lang="en-US" dirty="0"/>
          </a:p>
        </p:txBody>
      </p:sp>
    </p:spTree>
    <p:extLst>
      <p:ext uri="{BB962C8B-B14F-4D97-AF65-F5344CB8AC3E}">
        <p14:creationId xmlns:p14="http://schemas.microsoft.com/office/powerpoint/2010/main" val="176398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3417695" y="1779277"/>
            <a:ext cx="2308645" cy="923330"/>
          </a:xfrm>
          <a:noFill/>
        </p:spPr>
        <p:txBody>
          <a:bodyPr wrap="none" lIns="91440" tIns="45720" rIns="91440" bIns="45720">
            <a:spAutoFit/>
          </a:bodyPr>
          <a:lstStyle/>
          <a:p>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rPr>
              <a:t>HBASE</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endParaRPr>
          </a:p>
        </p:txBody>
      </p:sp>
    </p:spTree>
    <p:extLst>
      <p:ext uri="{BB962C8B-B14F-4D97-AF65-F5344CB8AC3E}">
        <p14:creationId xmlns:p14="http://schemas.microsoft.com/office/powerpoint/2010/main" val="107447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Cassandra</a:t>
            </a:r>
            <a:endParaRPr lang="en-US"/>
          </a:p>
        </p:txBody>
      </p:sp>
      <p:sp>
        <p:nvSpPr>
          <p:cNvPr id="4" name="Slide Number Placeholder 3"/>
          <p:cNvSpPr>
            <a:spLocks noGrp="1"/>
          </p:cNvSpPr>
          <p:nvPr>
            <p:ph type="sldNum" sz="quarter" idx="12"/>
          </p:nvPr>
        </p:nvSpPr>
        <p:spPr/>
        <p:txBody>
          <a:bodyPr/>
          <a:lstStyle/>
          <a:p>
            <a:fld id="{15C6DC59-804E-4084-8D8C-C17DABAD43D1}" type="slidenum">
              <a:rPr lang="en-US" smtClean="0"/>
              <a:pPr/>
              <a:t>16</a:t>
            </a:fld>
            <a:endParaRPr lang="en-US"/>
          </a:p>
        </p:txBody>
      </p:sp>
      <p:sp>
        <p:nvSpPr>
          <p:cNvPr id="6" name="TextBox 5"/>
          <p:cNvSpPr txBox="1"/>
          <p:nvPr/>
        </p:nvSpPr>
        <p:spPr>
          <a:xfrm>
            <a:off x="914400" y="2286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NoSQL</a:t>
            </a:r>
            <a:endParaRPr lang="en-US" sz="3200" b="1" dirty="0">
              <a:solidFill>
                <a:srgbClr val="0070C0"/>
              </a:solidFill>
              <a:latin typeface="Times New Roman" pitchFamily="18" charset="0"/>
              <a:cs typeface="Times New Roman" pitchFamily="18" charset="0"/>
            </a:endParaRPr>
          </a:p>
        </p:txBody>
      </p:sp>
      <p:sp>
        <p:nvSpPr>
          <p:cNvPr id="10" name="TextBox 9"/>
          <p:cNvSpPr txBox="1"/>
          <p:nvPr/>
        </p:nvSpPr>
        <p:spPr>
          <a:xfrm>
            <a:off x="914400" y="1066800"/>
            <a:ext cx="8229600" cy="1200329"/>
          </a:xfrm>
          <a:prstGeom prst="rect">
            <a:avLst/>
          </a:prstGeom>
          <a:noFill/>
        </p:spPr>
        <p:txBody>
          <a:bodyPr wrap="square" rtlCol="0">
            <a:spAutoFit/>
          </a:bodyPr>
          <a:lstStyle/>
          <a:p>
            <a:pPr marL="285750" indent="-285750">
              <a:buBlip>
                <a:blip r:embed="rId2"/>
              </a:buBlip>
            </a:pPr>
            <a:r>
              <a:rPr lang="en-US" dirty="0" smtClean="0">
                <a:latin typeface="Times New Roman" pitchFamily="18" charset="0"/>
                <a:cs typeface="Times New Roman" pitchFamily="18" charset="0"/>
              </a:rPr>
              <a:t>Often interpreted as </a:t>
            </a:r>
            <a:r>
              <a:rPr lang="en-US" b="1" dirty="0" smtClean="0">
                <a:latin typeface="Times New Roman" pitchFamily="18" charset="0"/>
                <a:cs typeface="Times New Roman" pitchFamily="18" charset="0"/>
              </a:rPr>
              <a:t>Not Only SQL</a:t>
            </a: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Provides a mechanism for storage and retrieval of data.</a:t>
            </a:r>
          </a:p>
          <a:p>
            <a:pPr marL="285750" indent="-285750">
              <a:buBlip>
                <a:blip r:embed="rId2"/>
              </a:buBlip>
            </a:pPr>
            <a:r>
              <a:rPr lang="en-US" dirty="0" smtClean="0">
                <a:latin typeface="Times New Roman" pitchFamily="18" charset="0"/>
                <a:cs typeface="Times New Roman" pitchFamily="18" charset="0"/>
              </a:rPr>
              <a:t>Simplicity of design, horizontal scalability and finer control over ability</a:t>
            </a:r>
          </a:p>
          <a:p>
            <a:pPr marL="285750" indent="-285750">
              <a:buBlip>
                <a:blip r:embed="rId2"/>
              </a:buBlip>
            </a:pPr>
            <a:r>
              <a:rPr lang="en-US" dirty="0" err="1" smtClean="0">
                <a:latin typeface="Times New Roman" pitchFamily="18" charset="0"/>
                <a:cs typeface="Times New Roman" pitchFamily="18" charset="0"/>
              </a:rPr>
              <a:t>NoSQL</a:t>
            </a:r>
            <a:r>
              <a:rPr lang="en-US" dirty="0" smtClean="0">
                <a:latin typeface="Times New Roman" pitchFamily="18" charset="0"/>
                <a:cs typeface="Times New Roman" pitchFamily="18" charset="0"/>
              </a:rPr>
              <a:t> databases are generally used in Big Data and Real Time web applications</a:t>
            </a:r>
          </a:p>
        </p:txBody>
      </p:sp>
      <p:graphicFrame>
        <p:nvGraphicFramePr>
          <p:cNvPr id="14" name="Diagram 13"/>
          <p:cNvGraphicFramePr/>
          <p:nvPr>
            <p:extLst>
              <p:ext uri="{D42A27DB-BD31-4B8C-83A1-F6EECF244321}">
                <p14:modId xmlns:p14="http://schemas.microsoft.com/office/powerpoint/2010/main" val="1761568295"/>
              </p:ext>
            </p:extLst>
          </p:nvPr>
        </p:nvGraphicFramePr>
        <p:xfrm>
          <a:off x="914400" y="2413000"/>
          <a:ext cx="7772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9892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Cassandra</a:t>
            </a:r>
            <a:endParaRPr lang="en-US"/>
          </a:p>
        </p:txBody>
      </p:sp>
      <p:sp>
        <p:nvSpPr>
          <p:cNvPr id="4" name="Slide Number Placeholder 3"/>
          <p:cNvSpPr>
            <a:spLocks noGrp="1"/>
          </p:cNvSpPr>
          <p:nvPr>
            <p:ph type="sldNum" sz="quarter" idx="12"/>
          </p:nvPr>
        </p:nvSpPr>
        <p:spPr/>
        <p:txBody>
          <a:bodyPr/>
          <a:lstStyle/>
          <a:p>
            <a:fld id="{15C6DC59-804E-4084-8D8C-C17DABAD43D1}" type="slidenum">
              <a:rPr lang="en-US" smtClean="0"/>
              <a:pPr/>
              <a:t>17</a:t>
            </a:fld>
            <a:endParaRPr lang="en-US"/>
          </a:p>
        </p:txBody>
      </p:sp>
      <p:sp>
        <p:nvSpPr>
          <p:cNvPr id="6" name="TextBox 5"/>
          <p:cNvSpPr txBox="1"/>
          <p:nvPr/>
        </p:nvSpPr>
        <p:spPr>
          <a:xfrm>
            <a:off x="914400" y="228600"/>
            <a:ext cx="73152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CAP - THEOREM</a:t>
            </a:r>
            <a:endParaRPr lang="en-US" sz="3200" b="1" dirty="0">
              <a:solidFill>
                <a:srgbClr val="0070C0"/>
              </a:solidFill>
              <a:latin typeface="Times New Roman" pitchFamily="18" charset="0"/>
              <a:cs typeface="Times New Roman" pitchFamily="18" charset="0"/>
            </a:endParaRPr>
          </a:p>
        </p:txBody>
      </p:sp>
      <p:sp>
        <p:nvSpPr>
          <p:cNvPr id="10" name="TextBox 9"/>
          <p:cNvSpPr txBox="1"/>
          <p:nvPr/>
        </p:nvSpPr>
        <p:spPr>
          <a:xfrm>
            <a:off x="914400" y="1066800"/>
            <a:ext cx="7315200" cy="923330"/>
          </a:xfrm>
          <a:prstGeom prst="rect">
            <a:avLst/>
          </a:prstGeom>
          <a:noFill/>
        </p:spPr>
        <p:txBody>
          <a:bodyPr wrap="square" rtlCol="0">
            <a:spAutoFit/>
          </a:bodyPr>
          <a:lstStyle>
            <a:defPPr>
              <a:defRPr lang="en-US"/>
            </a:defPPr>
            <a:lvl1pPr marL="285750" indent="-285750">
              <a:buBlip>
                <a:blip r:embed="rId2"/>
              </a:buBlip>
              <a:defRPr>
                <a:latin typeface="Times New Roman" pitchFamily="18" charset="0"/>
                <a:cs typeface="Times New Roman" pitchFamily="18" charset="0"/>
              </a:defRPr>
            </a:lvl1pPr>
          </a:lstStyle>
          <a:p>
            <a:pPr algn="just"/>
            <a:r>
              <a:rPr lang="en-US" dirty="0"/>
              <a:t>The theorem states that within a large-scale distributed data system, there are three requirements that have a relationship of sliding dependency: Consistency, Availability, and Partition Tolerance. </a:t>
            </a:r>
          </a:p>
        </p:txBody>
      </p:sp>
      <p:sp>
        <p:nvSpPr>
          <p:cNvPr id="2" name="Rectangle 1"/>
          <p:cNvSpPr/>
          <p:nvPr/>
        </p:nvSpPr>
        <p:spPr>
          <a:xfrm>
            <a:off x="914400" y="1997839"/>
            <a:ext cx="7315200" cy="2308324"/>
          </a:xfrm>
          <a:prstGeom prst="rect">
            <a:avLst/>
          </a:prstGeom>
          <a:noFill/>
        </p:spPr>
        <p:txBody>
          <a:bodyPr wrap="square" rtlCol="0">
            <a:spAutoFit/>
          </a:bodyPr>
          <a:lstStyle/>
          <a:p>
            <a:pPr marL="285750" indent="-285750" algn="just">
              <a:buBlip>
                <a:blip r:embed="rId2"/>
              </a:buBlip>
            </a:pPr>
            <a:r>
              <a:rPr lang="en-US" b="1" u="sng" dirty="0">
                <a:latin typeface="Times New Roman" pitchFamily="18" charset="0"/>
                <a:cs typeface="Times New Roman" pitchFamily="18" charset="0"/>
              </a:rPr>
              <a:t>Consistency</a:t>
            </a:r>
            <a:r>
              <a:rPr lang="en-US" dirty="0">
                <a:latin typeface="Times New Roman" pitchFamily="18" charset="0"/>
                <a:cs typeface="Times New Roman" pitchFamily="18" charset="0"/>
              </a:rPr>
              <a:t> :- All database clients will read the same value for the same query, even given concurrent updates. </a:t>
            </a:r>
          </a:p>
          <a:p>
            <a:pPr algn="just"/>
            <a:endParaRPr lang="en-US" dirty="0">
              <a:latin typeface="Times New Roman" pitchFamily="18" charset="0"/>
              <a:cs typeface="Times New Roman" pitchFamily="18" charset="0"/>
            </a:endParaRPr>
          </a:p>
          <a:p>
            <a:pPr marL="285750" indent="-285750" algn="just">
              <a:buBlip>
                <a:blip r:embed="rId2"/>
              </a:buBlip>
            </a:pPr>
            <a:r>
              <a:rPr lang="en-US" b="1" u="sng" dirty="0">
                <a:latin typeface="Times New Roman" pitchFamily="18" charset="0"/>
                <a:cs typeface="Times New Roman" pitchFamily="18" charset="0"/>
              </a:rPr>
              <a:t>Availability</a:t>
            </a:r>
            <a:r>
              <a:rPr lang="en-US" dirty="0">
                <a:latin typeface="Times New Roman" pitchFamily="18" charset="0"/>
                <a:cs typeface="Times New Roman" pitchFamily="18" charset="0"/>
              </a:rPr>
              <a:t> :- All database clients will always be able to read and write data. </a:t>
            </a:r>
          </a:p>
          <a:p>
            <a:pPr algn="just"/>
            <a:r>
              <a:rPr lang="en-US" dirty="0">
                <a:latin typeface="Times New Roman" pitchFamily="18" charset="0"/>
                <a:cs typeface="Times New Roman" pitchFamily="18" charset="0"/>
              </a:rPr>
              <a:t> </a:t>
            </a:r>
          </a:p>
          <a:p>
            <a:pPr marL="285750" indent="-285750" algn="just">
              <a:buBlip>
                <a:blip r:embed="rId2"/>
              </a:buBlip>
            </a:pPr>
            <a:r>
              <a:rPr lang="en-US" b="1" u="sng" dirty="0">
                <a:latin typeface="Times New Roman" pitchFamily="18" charset="0"/>
                <a:cs typeface="Times New Roman" pitchFamily="18" charset="0"/>
              </a:rPr>
              <a:t>Partition Tolerance</a:t>
            </a:r>
            <a:r>
              <a:rPr lang="en-US" dirty="0">
                <a:latin typeface="Times New Roman" pitchFamily="18" charset="0"/>
                <a:cs typeface="Times New Roman" pitchFamily="18" charset="0"/>
              </a:rPr>
              <a:t> :- The database can be split into multiple machines; it can continue functioning in the face of network segmentation breaks. </a:t>
            </a:r>
          </a:p>
        </p:txBody>
      </p:sp>
      <p:sp>
        <p:nvSpPr>
          <p:cNvPr id="5" name="Rectangle 4"/>
          <p:cNvSpPr/>
          <p:nvPr/>
        </p:nvSpPr>
        <p:spPr>
          <a:xfrm>
            <a:off x="914400" y="4611469"/>
            <a:ext cx="7315200" cy="1569660"/>
          </a:xfrm>
          <a:prstGeom prst="rect">
            <a:avLst/>
          </a:prstGeom>
        </p:spPr>
        <p:txBody>
          <a:bodyPr wrap="square">
            <a:spAutoFit/>
          </a:bodyPr>
          <a:lstStyle/>
          <a:p>
            <a:pPr algn="ctr"/>
            <a:r>
              <a:rPr lang="en-US" sz="3200" b="1" dirty="0">
                <a:solidFill>
                  <a:srgbClr val="0070C0"/>
                </a:solidFill>
                <a:latin typeface="Times New Roman" pitchFamily="18" charset="0"/>
                <a:cs typeface="Times New Roman" pitchFamily="18" charset="0"/>
              </a:rPr>
              <a:t>Brewer’s theorem is that in any given system, you can strongly support only two of the three. </a:t>
            </a:r>
          </a:p>
        </p:txBody>
      </p:sp>
    </p:spTree>
    <p:extLst>
      <p:ext uri="{BB962C8B-B14F-4D97-AF65-F5344CB8AC3E}">
        <p14:creationId xmlns:p14="http://schemas.microsoft.com/office/powerpoint/2010/main" val="369758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Cassandra</a:t>
            </a:r>
            <a:endParaRPr lang="en-US"/>
          </a:p>
        </p:txBody>
      </p:sp>
      <p:sp>
        <p:nvSpPr>
          <p:cNvPr id="4" name="Slide Number Placeholder 3"/>
          <p:cNvSpPr>
            <a:spLocks noGrp="1"/>
          </p:cNvSpPr>
          <p:nvPr>
            <p:ph type="sldNum" sz="quarter" idx="12"/>
          </p:nvPr>
        </p:nvSpPr>
        <p:spPr/>
        <p:txBody>
          <a:bodyPr/>
          <a:lstStyle/>
          <a:p>
            <a:fld id="{15C6DC59-804E-4084-8D8C-C17DABAD43D1}" type="slidenum">
              <a:rPr lang="en-US" smtClean="0"/>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29006742"/>
              </p:ext>
            </p:extLst>
          </p:nvPr>
        </p:nvGraphicFramePr>
        <p:xfrm>
          <a:off x="914400" y="1600197"/>
          <a:ext cx="7772400" cy="4572002"/>
        </p:xfrm>
        <a:graphic>
          <a:graphicData uri="http://schemas.openxmlformats.org/drawingml/2006/table">
            <a:tbl>
              <a:tblPr/>
              <a:tblGrid>
                <a:gridCol w="1295400"/>
                <a:gridCol w="1295400"/>
                <a:gridCol w="1295400"/>
                <a:gridCol w="1295400"/>
                <a:gridCol w="1295400"/>
                <a:gridCol w="1295400"/>
              </a:tblGrid>
              <a:tr h="571501">
                <a:tc>
                  <a:txBody>
                    <a:bodyPr/>
                    <a:lstStyle/>
                    <a:p>
                      <a:pPr algn="ctr" rtl="0" fontAlgn="ctr"/>
                      <a:r>
                        <a:rPr lang="en-US" sz="1600" b="1" i="0" u="none" strike="noStrike" dirty="0">
                          <a:solidFill>
                            <a:srgbClr val="000000"/>
                          </a:solidFill>
                          <a:effectLst/>
                          <a:latin typeface="Aharoni" pitchFamily="2" charset="-79"/>
                          <a:cs typeface="Aharoni" pitchFamily="2" charset="-79"/>
                        </a:rPr>
                        <a:t>Data Model</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600" b="1" i="0" u="none" strike="noStrike" dirty="0">
                          <a:solidFill>
                            <a:srgbClr val="000000"/>
                          </a:solidFill>
                          <a:effectLst/>
                          <a:latin typeface="Aharoni" pitchFamily="2" charset="-79"/>
                          <a:cs typeface="Aharoni" pitchFamily="2" charset="-79"/>
                        </a:rPr>
                        <a:t>Performance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600" b="1" i="0" u="none" strike="noStrike" dirty="0">
                          <a:solidFill>
                            <a:srgbClr val="000000"/>
                          </a:solidFill>
                          <a:effectLst/>
                          <a:latin typeface="Aharoni" pitchFamily="2" charset="-79"/>
                          <a:cs typeface="Aharoni" pitchFamily="2" charset="-79"/>
                        </a:rPr>
                        <a:t>Scalability</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600" b="1" i="0" u="none" strike="noStrike" dirty="0">
                          <a:solidFill>
                            <a:srgbClr val="000000"/>
                          </a:solidFill>
                          <a:effectLst/>
                          <a:latin typeface="Aharoni" pitchFamily="2" charset="-79"/>
                          <a:cs typeface="Aharoni" pitchFamily="2" charset="-79"/>
                        </a:rPr>
                        <a:t>Flexibility</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600" b="1" i="0" u="none" strike="noStrike">
                          <a:solidFill>
                            <a:srgbClr val="000000"/>
                          </a:solidFill>
                          <a:effectLst/>
                          <a:latin typeface="Aharoni" pitchFamily="2" charset="-79"/>
                          <a:cs typeface="Aharoni" pitchFamily="2" charset="-79"/>
                        </a:rPr>
                        <a:t>Complexity</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600" b="1" i="0" u="none" strike="noStrike">
                          <a:solidFill>
                            <a:srgbClr val="000000"/>
                          </a:solidFill>
                          <a:effectLst/>
                          <a:latin typeface="Aharoni" pitchFamily="2" charset="-79"/>
                          <a:cs typeface="Aharoni" pitchFamily="2" charset="-79"/>
                        </a:rPr>
                        <a:t>Functionality</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571501">
                <a:tc>
                  <a:txBody>
                    <a:bodyPr/>
                    <a:lstStyle/>
                    <a:p>
                      <a:pPr algn="ctr" fontAlgn="ctr"/>
                      <a:r>
                        <a:rPr lang="en-US" sz="1600" b="0" i="0" u="none" strike="noStrike">
                          <a:solidFill>
                            <a:srgbClr val="000000"/>
                          </a:solidFill>
                          <a:effectLst/>
                          <a:latin typeface="Aharoni" pitchFamily="2" charset="-79"/>
                          <a:cs typeface="Aharoni" pitchFamily="2" charset="-79"/>
                        </a:rPr>
                        <a:t>Key–Value Store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none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variable (none)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2999">
                <a:tc>
                  <a:txBody>
                    <a:bodyPr/>
                    <a:lstStyle/>
                    <a:p>
                      <a:pPr algn="ctr" fontAlgn="ctr"/>
                      <a:r>
                        <a:rPr lang="en-US" sz="1600" b="0" i="0" u="none" strike="noStrike">
                          <a:solidFill>
                            <a:srgbClr val="000000"/>
                          </a:solidFill>
                          <a:effectLst/>
                          <a:latin typeface="Aharoni" pitchFamily="2" charset="-79"/>
                          <a:cs typeface="Aharoni" pitchFamily="2" charset="-79"/>
                        </a:rPr>
                        <a:t>Column-Oriented Store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moderate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low</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minimal</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42999">
                <a:tc>
                  <a:txBody>
                    <a:bodyPr/>
                    <a:lstStyle/>
                    <a:p>
                      <a:pPr algn="ctr" fontAlgn="ctr"/>
                      <a:r>
                        <a:rPr lang="en-US" sz="1600" b="0" i="0" u="none" strike="noStrike">
                          <a:solidFill>
                            <a:srgbClr val="000000"/>
                          </a:solidFill>
                          <a:effectLst/>
                          <a:latin typeface="Aharoni" pitchFamily="2" charset="-79"/>
                          <a:cs typeface="Aharoni" pitchFamily="2" charset="-79"/>
                        </a:rPr>
                        <a:t>Document-Oriented Store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variable (high)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low</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variable (low)</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1">
                <a:tc>
                  <a:txBody>
                    <a:bodyPr/>
                    <a:lstStyle/>
                    <a:p>
                      <a:pPr algn="ctr" fontAlgn="ctr"/>
                      <a:r>
                        <a:rPr lang="en-US" sz="1600" b="0" i="0" u="none" strike="noStrike">
                          <a:solidFill>
                            <a:srgbClr val="000000"/>
                          </a:solidFill>
                          <a:effectLst/>
                          <a:latin typeface="Aharoni" pitchFamily="2" charset="-79"/>
                          <a:cs typeface="Aharoni" pitchFamily="2" charset="-79"/>
                        </a:rPr>
                        <a:t>Graph Database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variable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variable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high</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graph theory</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1">
                <a:tc>
                  <a:txBody>
                    <a:bodyPr/>
                    <a:lstStyle/>
                    <a:p>
                      <a:pPr algn="ctr" fontAlgn="ctr"/>
                      <a:r>
                        <a:rPr lang="en-US" sz="1600" b="0" i="0" u="none" strike="noStrike">
                          <a:solidFill>
                            <a:srgbClr val="000000"/>
                          </a:solidFill>
                          <a:effectLst/>
                          <a:latin typeface="Aharoni" pitchFamily="2" charset="-79"/>
                          <a:cs typeface="Aharoni" pitchFamily="2" charset="-79"/>
                        </a:rPr>
                        <a:t>Relational Database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variable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variable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low</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Aharoni" pitchFamily="2" charset="-79"/>
                          <a:cs typeface="Aharoni" pitchFamily="2" charset="-79"/>
                        </a:rPr>
                        <a:t>moderate</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Aharoni" pitchFamily="2" charset="-79"/>
                          <a:cs typeface="Aharoni" pitchFamily="2" charset="-79"/>
                        </a:rPr>
                        <a:t>relational algebra </a:t>
                      </a:r>
                    </a:p>
                  </a:txBody>
                  <a:tcPr marL="9342" marR="9342" marT="93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14400" y="228600"/>
            <a:ext cx="73152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Performance Analysis</a:t>
            </a:r>
            <a:endParaRPr lang="en-US" sz="32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67959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HBase</a:t>
            </a:r>
            <a:endParaRPr lang="en-US" sz="3200" b="1" dirty="0">
              <a:solidFill>
                <a:srgbClr val="0070C0"/>
              </a:solidFill>
              <a:latin typeface="Times New Roman" pitchFamily="18" charset="0"/>
              <a:cs typeface="Times New Roman" pitchFamily="18" charset="0"/>
            </a:endParaRPr>
          </a:p>
        </p:txBody>
      </p:sp>
      <p:sp>
        <p:nvSpPr>
          <p:cNvPr id="5" name="TextBox 4"/>
          <p:cNvSpPr txBox="1"/>
          <p:nvPr/>
        </p:nvSpPr>
        <p:spPr>
          <a:xfrm>
            <a:off x="914400" y="990600"/>
            <a:ext cx="7315200" cy="2031325"/>
          </a:xfrm>
          <a:prstGeom prst="rect">
            <a:avLst/>
          </a:prstGeom>
          <a:noFill/>
        </p:spPr>
        <p:txBody>
          <a:bodyPr wrap="square" rtlCol="0">
            <a:spAutoFit/>
          </a:bodyPr>
          <a:lstStyle/>
          <a:p>
            <a:pPr marL="285750" indent="-285750">
              <a:buBlip>
                <a:blip r:embed="rId2"/>
              </a:buBlip>
            </a:pPr>
            <a:r>
              <a:rPr lang="en-US" dirty="0" smtClean="0">
                <a:latin typeface="Times New Roman" pitchFamily="18" charset="0"/>
                <a:cs typeface="Times New Roman" pitchFamily="18" charset="0"/>
              </a:rPr>
              <a:t>Column Oriented Database</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Hadoop Application</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Linear scalable</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Non relational</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577" y="3429000"/>
            <a:ext cx="55435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84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2156130" y="1779277"/>
            <a:ext cx="4831772" cy="923330"/>
          </a:xfrm>
          <a:noFill/>
        </p:spPr>
        <p:txBody>
          <a:bodyPr wrap="none" lIns="91440" tIns="45720" rIns="91440" bIns="45720">
            <a:spAutoFit/>
          </a:bodyPr>
          <a:lstStyle/>
          <a:p>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rPr>
              <a:t>ETL on Hadoop</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endParaRPr>
          </a:p>
        </p:txBody>
      </p:sp>
    </p:spTree>
    <p:extLst>
      <p:ext uri="{BB962C8B-B14F-4D97-AF65-F5344CB8AC3E}">
        <p14:creationId xmlns:p14="http://schemas.microsoft.com/office/powerpoint/2010/main" val="60900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HBase</a:t>
            </a:r>
            <a:r>
              <a:rPr lang="en-US" sz="3200" b="1" dirty="0" smtClean="0">
                <a:solidFill>
                  <a:srgbClr val="0070C0"/>
                </a:solidFill>
                <a:latin typeface="Times New Roman" pitchFamily="18" charset="0"/>
                <a:cs typeface="Times New Roman" pitchFamily="18" charset="0"/>
              </a:rPr>
              <a:t> Architecture &amp; Data Model</a:t>
            </a:r>
            <a:endParaRPr lang="en-US" sz="3200" b="1" dirty="0">
              <a:solidFill>
                <a:srgbClr val="0070C0"/>
              </a:solidFill>
              <a:latin typeface="Times New Roman" pitchFamily="18" charset="0"/>
              <a:cs typeface="Times New Roman" pitchFamily="18" charset="0"/>
            </a:endParaRPr>
          </a:p>
        </p:txBody>
      </p:sp>
      <p:pic>
        <p:nvPicPr>
          <p:cNvPr id="7" name="Picture 6" descr="Hbase 1">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6415" y="990600"/>
            <a:ext cx="5972175" cy="3305175"/>
          </a:xfrm>
          <a:prstGeom prst="rect">
            <a:avLst/>
          </a:prstGeom>
          <a:noFill/>
          <a:ln>
            <a:noFill/>
          </a:ln>
        </p:spPr>
      </p:pic>
      <p:sp>
        <p:nvSpPr>
          <p:cNvPr id="2" name="Rectangle 1"/>
          <p:cNvSpPr/>
          <p:nvPr/>
        </p:nvSpPr>
        <p:spPr>
          <a:xfrm>
            <a:off x="152400" y="4411682"/>
            <a:ext cx="4390102" cy="1754326"/>
          </a:xfrm>
          <a:prstGeom prst="rect">
            <a:avLst/>
          </a:prstGeom>
        </p:spPr>
        <p:txBody>
          <a:bodyPr wrap="square">
            <a:spAutoFit/>
          </a:bodyPr>
          <a:lstStyle/>
          <a:p>
            <a:r>
              <a:rPr lang="en-US" b="1" u="sng" dirty="0" smtClean="0"/>
              <a:t>Responsibilities of </a:t>
            </a:r>
            <a:r>
              <a:rPr lang="en-US" b="1" u="sng" dirty="0" err="1" smtClean="0"/>
              <a:t>HMaster</a:t>
            </a:r>
            <a:r>
              <a:rPr lang="en-US" b="1" u="sng" dirty="0" smtClean="0"/>
              <a:t> </a:t>
            </a:r>
          </a:p>
          <a:p>
            <a:r>
              <a:rPr lang="en-US" dirty="0"/>
              <a:t> </a:t>
            </a:r>
          </a:p>
          <a:p>
            <a:pPr marL="285750" lvl="0" indent="-285750">
              <a:buFont typeface="Wingdings" pitchFamily="2" charset="2"/>
              <a:buChar char="§"/>
            </a:pPr>
            <a:r>
              <a:rPr lang="en-US" dirty="0"/>
              <a:t>Performing Administration</a:t>
            </a:r>
          </a:p>
          <a:p>
            <a:pPr marL="285750" lvl="0" indent="-285750">
              <a:buFont typeface="Wingdings" pitchFamily="2" charset="2"/>
              <a:buChar char="§"/>
            </a:pPr>
            <a:r>
              <a:rPr lang="en-US" dirty="0"/>
              <a:t>Managing and Monitoring the Cluster</a:t>
            </a:r>
          </a:p>
          <a:p>
            <a:pPr marL="285750" lvl="0" indent="-285750">
              <a:buFont typeface="Wingdings" pitchFamily="2" charset="2"/>
              <a:buChar char="§"/>
            </a:pPr>
            <a:r>
              <a:rPr lang="en-US" dirty="0"/>
              <a:t>Assigning Regions to the Region Servers</a:t>
            </a:r>
          </a:p>
          <a:p>
            <a:pPr marL="285750" lvl="0" indent="-285750">
              <a:buFont typeface="Wingdings" pitchFamily="2" charset="2"/>
              <a:buChar char="§"/>
            </a:pPr>
            <a:r>
              <a:rPr lang="en-US" dirty="0"/>
              <a:t>Controlling the Load Balancing and </a:t>
            </a:r>
            <a:r>
              <a:rPr lang="en-US" dirty="0" smtClean="0"/>
              <a:t>Failover</a:t>
            </a:r>
            <a:endParaRPr lang="en-US" dirty="0"/>
          </a:p>
        </p:txBody>
      </p:sp>
      <p:sp>
        <p:nvSpPr>
          <p:cNvPr id="3" name="Rectangle 2"/>
          <p:cNvSpPr/>
          <p:nvPr/>
        </p:nvSpPr>
        <p:spPr>
          <a:xfrm>
            <a:off x="4571999" y="4444663"/>
            <a:ext cx="4572000" cy="1754326"/>
          </a:xfrm>
          <a:prstGeom prst="rect">
            <a:avLst/>
          </a:prstGeom>
        </p:spPr>
        <p:txBody>
          <a:bodyPr>
            <a:spAutoFit/>
          </a:bodyPr>
          <a:lstStyle/>
          <a:p>
            <a:r>
              <a:rPr lang="en-US" b="1" u="sng" dirty="0" smtClean="0"/>
              <a:t>Responsibilities of </a:t>
            </a:r>
            <a:r>
              <a:rPr lang="en-US" b="1" u="sng" dirty="0" err="1" smtClean="0"/>
              <a:t>HRegionServer</a:t>
            </a:r>
            <a:r>
              <a:rPr lang="en-US" b="1" u="sng" dirty="0" smtClean="0"/>
              <a:t> </a:t>
            </a:r>
            <a:r>
              <a:rPr lang="en-US" b="1" u="sng" dirty="0"/>
              <a:t> </a:t>
            </a:r>
            <a:endParaRPr lang="en-US" b="1" u="sng" dirty="0" smtClean="0"/>
          </a:p>
          <a:p>
            <a:endParaRPr lang="en-US" dirty="0"/>
          </a:p>
          <a:p>
            <a:pPr marL="285750" lvl="0" indent="-285750">
              <a:buFont typeface="Wingdings" pitchFamily="2" charset="2"/>
              <a:buChar char="§"/>
            </a:pPr>
            <a:r>
              <a:rPr lang="en-US" dirty="0"/>
              <a:t>Hosting and managing Regions</a:t>
            </a:r>
          </a:p>
          <a:p>
            <a:pPr marL="285750" lvl="0" indent="-285750">
              <a:buFont typeface="Wingdings" pitchFamily="2" charset="2"/>
              <a:buChar char="§"/>
            </a:pPr>
            <a:r>
              <a:rPr lang="en-US" dirty="0"/>
              <a:t>Splitting the Regions automatically</a:t>
            </a:r>
          </a:p>
          <a:p>
            <a:pPr marL="285750" lvl="0" indent="-285750">
              <a:buFont typeface="Wingdings" pitchFamily="2" charset="2"/>
              <a:buChar char="§"/>
            </a:pPr>
            <a:r>
              <a:rPr lang="en-US" dirty="0"/>
              <a:t>Handling the read/write requests</a:t>
            </a:r>
          </a:p>
          <a:p>
            <a:pPr marL="285750" lvl="0" indent="-285750">
              <a:buFont typeface="Wingdings" pitchFamily="2" charset="2"/>
              <a:buChar char="§"/>
            </a:pPr>
            <a:r>
              <a:rPr lang="en-US" dirty="0"/>
              <a:t>Communicating with the Clients directly</a:t>
            </a:r>
          </a:p>
        </p:txBody>
      </p:sp>
    </p:spTree>
    <p:extLst>
      <p:ext uri="{BB962C8B-B14F-4D97-AF65-F5344CB8AC3E}">
        <p14:creationId xmlns:p14="http://schemas.microsoft.com/office/powerpoint/2010/main" val="117683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6740307"/>
          </a:xfrm>
          <a:prstGeom prst="rect">
            <a:avLst/>
          </a:prstGeom>
        </p:spPr>
        <p:txBody>
          <a:bodyPr wrap="square">
            <a:spAutoFit/>
          </a:bodyPr>
          <a:lstStyle/>
          <a:p>
            <a:pPr algn="just"/>
            <a:r>
              <a:rPr lang="en-US" dirty="0"/>
              <a:t> </a:t>
            </a:r>
          </a:p>
          <a:p>
            <a:pPr algn="just"/>
            <a:r>
              <a:rPr lang="en-US" b="1" u="sng" dirty="0"/>
              <a:t>Tables</a:t>
            </a:r>
            <a:r>
              <a:rPr lang="en-US" dirty="0"/>
              <a:t> – The </a:t>
            </a:r>
            <a:r>
              <a:rPr lang="en-US" dirty="0" err="1"/>
              <a:t>HBase</a:t>
            </a:r>
            <a:r>
              <a:rPr lang="en-US" dirty="0"/>
              <a:t> Tables are more like logical collection of rows stored in separate partitions called Regions. As shown above, every Region is then served by exactly one Region Server. The figure above shows a representation of a Table.</a:t>
            </a:r>
          </a:p>
          <a:p>
            <a:pPr algn="just"/>
            <a:r>
              <a:rPr lang="en-US" dirty="0"/>
              <a:t> </a:t>
            </a:r>
          </a:p>
          <a:p>
            <a:pPr algn="just"/>
            <a:r>
              <a:rPr lang="en-US" b="1" u="sng" dirty="0"/>
              <a:t>Rows</a:t>
            </a:r>
            <a:r>
              <a:rPr lang="en-US" dirty="0"/>
              <a:t> – A row is one instance of data in a table and is identified by a </a:t>
            </a:r>
            <a:r>
              <a:rPr lang="en-US" dirty="0" err="1"/>
              <a:t>rowkey</a:t>
            </a:r>
            <a:r>
              <a:rPr lang="en-US" dirty="0"/>
              <a:t>. </a:t>
            </a:r>
            <a:r>
              <a:rPr lang="en-US" dirty="0" err="1"/>
              <a:t>Rowkeys</a:t>
            </a:r>
            <a:r>
              <a:rPr lang="en-US" dirty="0"/>
              <a:t> are unique in a Table and are always treated as a byte[].</a:t>
            </a:r>
          </a:p>
          <a:p>
            <a:pPr algn="just"/>
            <a:r>
              <a:rPr lang="en-US" dirty="0"/>
              <a:t> </a:t>
            </a:r>
          </a:p>
          <a:p>
            <a:pPr algn="just"/>
            <a:r>
              <a:rPr lang="en-US" b="1" u="sng" dirty="0"/>
              <a:t>Column Families</a:t>
            </a:r>
            <a:r>
              <a:rPr lang="en-US" dirty="0"/>
              <a:t> – Data in a row are grouped together as Column Families. Each Column Family has one more Columns and these Columns in a family are stored together in a low level storage file known as </a:t>
            </a:r>
            <a:r>
              <a:rPr lang="en-US" dirty="0" err="1"/>
              <a:t>HFile</a:t>
            </a:r>
            <a:r>
              <a:rPr lang="en-US" dirty="0"/>
              <a:t>. Column Families form the basic unit of physical storage to which certain </a:t>
            </a:r>
            <a:r>
              <a:rPr lang="en-US" dirty="0" err="1"/>
              <a:t>HBase</a:t>
            </a:r>
            <a:r>
              <a:rPr lang="en-US" dirty="0"/>
              <a:t> features like compression are applied. Hence it’s important that proper care be taken when designing Column Families in table. The table above shows Customer and Sales Column Families. The Customer Column Family is made up 2 columns – Name and City, whereas the Sales Column Families is made up to 2 columns – Product and Amount.</a:t>
            </a:r>
          </a:p>
          <a:p>
            <a:pPr algn="just"/>
            <a:r>
              <a:rPr lang="en-US" dirty="0"/>
              <a:t> </a:t>
            </a:r>
          </a:p>
          <a:p>
            <a:pPr algn="just"/>
            <a:r>
              <a:rPr lang="en-US" b="1" u="sng" dirty="0"/>
              <a:t>Columns</a:t>
            </a:r>
            <a:r>
              <a:rPr lang="en-US" dirty="0"/>
              <a:t> – A Column Family is made of one or more columns. A Column is identified by a Column Qualifier that consists of the Column Family name concatenated with the Column name using a colon – example: </a:t>
            </a:r>
            <a:r>
              <a:rPr lang="en-US" dirty="0" err="1"/>
              <a:t>columnfamily:columnname</a:t>
            </a:r>
            <a:r>
              <a:rPr lang="en-US" dirty="0"/>
              <a:t>. There can be multiple Columns within a Column Family and Rows within a table can have varied number of Columns.</a:t>
            </a:r>
          </a:p>
          <a:p>
            <a:pPr algn="just"/>
            <a:r>
              <a:rPr lang="en-US" dirty="0"/>
              <a:t> </a:t>
            </a:r>
          </a:p>
          <a:p>
            <a:pPr algn="just"/>
            <a:r>
              <a:rPr lang="en-US" b="1" u="sng" dirty="0"/>
              <a:t>Cell</a:t>
            </a:r>
            <a:r>
              <a:rPr lang="en-US" dirty="0"/>
              <a:t> – A Cell stores data and is essentially a unique combination of </a:t>
            </a:r>
            <a:r>
              <a:rPr lang="en-US" dirty="0" err="1"/>
              <a:t>rowkey</a:t>
            </a:r>
            <a:r>
              <a:rPr lang="en-US" dirty="0"/>
              <a:t>, Column Family and the Column (Column Qualifier). The data stored in a Cell is called its value and the data type is always treated as byte[].</a:t>
            </a:r>
          </a:p>
        </p:txBody>
      </p:sp>
    </p:spTree>
    <p:extLst>
      <p:ext uri="{BB962C8B-B14F-4D97-AF65-F5344CB8AC3E}">
        <p14:creationId xmlns:p14="http://schemas.microsoft.com/office/powerpoint/2010/main" val="66297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HBase</a:t>
            </a:r>
            <a:r>
              <a:rPr lang="en-US" sz="3200" b="1" dirty="0" smtClean="0">
                <a:solidFill>
                  <a:srgbClr val="0070C0"/>
                </a:solidFill>
                <a:latin typeface="Times New Roman" pitchFamily="18" charset="0"/>
                <a:cs typeface="Times New Roman" pitchFamily="18" charset="0"/>
              </a:rPr>
              <a:t> Do’s</a:t>
            </a:r>
            <a:endParaRPr lang="en-US" sz="3200" b="1" dirty="0">
              <a:solidFill>
                <a:srgbClr val="0070C0"/>
              </a:solidFill>
              <a:latin typeface="Times New Roman" pitchFamily="18" charset="0"/>
              <a:cs typeface="Times New Roman" pitchFamily="18" charset="0"/>
            </a:endParaRPr>
          </a:p>
        </p:txBody>
      </p:sp>
      <p:sp>
        <p:nvSpPr>
          <p:cNvPr id="5" name="TextBox 4"/>
          <p:cNvSpPr txBox="1"/>
          <p:nvPr/>
        </p:nvSpPr>
        <p:spPr>
          <a:xfrm>
            <a:off x="841663" y="838200"/>
            <a:ext cx="8302337" cy="3416320"/>
          </a:xfrm>
          <a:prstGeom prst="rect">
            <a:avLst/>
          </a:prstGeom>
          <a:noFill/>
        </p:spPr>
        <p:txBody>
          <a:bodyPr wrap="square" rtlCol="0">
            <a:spAutoFit/>
          </a:bodyPr>
          <a:lstStyle/>
          <a:p>
            <a:pPr marL="342900" indent="-342900" algn="just">
              <a:buBlip>
                <a:blip r:embed="rId2"/>
              </a:buBlip>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your application has a variable schema where each row is slightly </a:t>
            </a:r>
            <a:r>
              <a:rPr lang="en-US" dirty="0" smtClean="0">
                <a:latin typeface="Times New Roman" pitchFamily="18" charset="0"/>
                <a:cs typeface="Times New Roman" pitchFamily="18" charset="0"/>
              </a:rPr>
              <a:t>different.</a:t>
            </a:r>
          </a:p>
          <a:p>
            <a:pPr marL="342900" indent="-342900" algn="just">
              <a:buBlip>
                <a:blip r:embed="rId2"/>
              </a:buBlip>
            </a:pPr>
            <a:r>
              <a:rPr lang="en-US" dirty="0">
                <a:latin typeface="Times New Roman" pitchFamily="18" charset="0"/>
                <a:cs typeface="Times New Roman" pitchFamily="18" charset="0"/>
              </a:rPr>
              <a:t>When you can’t add columns fast enough and most of them are NULL in each </a:t>
            </a:r>
            <a:r>
              <a:rPr lang="en-US" dirty="0" smtClean="0">
                <a:latin typeface="Times New Roman" pitchFamily="18" charset="0"/>
                <a:cs typeface="Times New Roman" pitchFamily="18" charset="0"/>
              </a:rPr>
              <a:t>row.</a:t>
            </a:r>
          </a:p>
          <a:p>
            <a:pPr marL="342900" indent="-342900" algn="just">
              <a:buBlip>
                <a:blip r:embed="rId2"/>
              </a:buBlip>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find that your data is stored in collections, for example some meta data, message data or binary data that is all keyed on the same </a:t>
            </a:r>
            <a:r>
              <a:rPr lang="en-US" dirty="0" smtClean="0">
                <a:latin typeface="Times New Roman" pitchFamily="18" charset="0"/>
                <a:cs typeface="Times New Roman" pitchFamily="18" charset="0"/>
              </a:rPr>
              <a:t>value.</a:t>
            </a:r>
          </a:p>
          <a:p>
            <a:pPr marL="342900" indent="-342900" algn="just">
              <a:buBlip>
                <a:blip r:embed="rId2"/>
              </a:buBlip>
            </a:pPr>
            <a:r>
              <a:rPr lang="en-US" dirty="0">
                <a:latin typeface="Times New Roman" pitchFamily="18" charset="0"/>
                <a:cs typeface="Times New Roman" pitchFamily="18" charset="0"/>
              </a:rPr>
              <a:t>If you need key based access to data when storing or </a:t>
            </a:r>
            <a:r>
              <a:rPr lang="en-US" dirty="0" smtClean="0">
                <a:latin typeface="Times New Roman" pitchFamily="18" charset="0"/>
                <a:cs typeface="Times New Roman" pitchFamily="18" charset="0"/>
              </a:rPr>
              <a:t>retrieving.</a:t>
            </a:r>
          </a:p>
          <a:p>
            <a:pPr marL="342900" indent="-342900" algn="just">
              <a:buBlip>
                <a:blip r:embed="rId2"/>
              </a:buBlip>
            </a:pPr>
            <a:endParaRPr lang="en-US" dirty="0">
              <a:latin typeface="Times New Roman" pitchFamily="18" charset="0"/>
              <a:cs typeface="Times New Roman" pitchFamily="18" charset="0"/>
            </a:endParaRPr>
          </a:p>
          <a:p>
            <a:pPr marL="342900" indent="-342900" algn="just">
              <a:buBlip>
                <a:blip r:embed="rId2"/>
              </a:buBlip>
            </a:pPr>
            <a:endParaRPr lang="en-US" dirty="0" smtClean="0">
              <a:latin typeface="Times New Roman" pitchFamily="18" charset="0"/>
              <a:cs typeface="Times New Roman" pitchFamily="18" charset="0"/>
            </a:endParaRPr>
          </a:p>
          <a:p>
            <a:pPr marL="342900" indent="-342900" algn="just">
              <a:buBlip>
                <a:blip r:embed="rId2"/>
              </a:buBlip>
            </a:pPr>
            <a:endParaRPr lang="en-US" dirty="0">
              <a:latin typeface="Times New Roman" pitchFamily="18" charset="0"/>
              <a:cs typeface="Times New Roman" pitchFamily="18" charset="0"/>
            </a:endParaRPr>
          </a:p>
          <a:p>
            <a:pPr marL="342900" indent="-342900" algn="just">
              <a:buBlip>
                <a:blip r:embed="rId2"/>
              </a:buBlip>
            </a:pPr>
            <a:endParaRPr lang="en-US" dirty="0" smtClean="0">
              <a:latin typeface="Times New Roman" pitchFamily="18" charset="0"/>
              <a:cs typeface="Times New Roman" pitchFamily="18" charset="0"/>
            </a:endParaRPr>
          </a:p>
          <a:p>
            <a:pPr marL="342900" indent="-342900" algn="just">
              <a:buBlip>
                <a:blip r:embed="rId2"/>
              </a:buBlip>
            </a:pPr>
            <a:r>
              <a:rPr lang="en-US" dirty="0" smtClean="0">
                <a:latin typeface="Times New Roman" pitchFamily="18" charset="0"/>
                <a:cs typeface="Times New Roman" pitchFamily="18" charset="0"/>
              </a:rPr>
              <a:t>Don’t </a:t>
            </a:r>
            <a:r>
              <a:rPr lang="en-US" dirty="0">
                <a:latin typeface="Times New Roman" pitchFamily="18" charset="0"/>
                <a:cs typeface="Times New Roman" pitchFamily="18" charset="0"/>
              </a:rPr>
              <a:t>expect to use </a:t>
            </a:r>
            <a:r>
              <a:rPr lang="en-US" dirty="0" err="1">
                <a:latin typeface="Times New Roman" pitchFamily="18" charset="0"/>
                <a:cs typeface="Times New Roman" pitchFamily="18" charset="0"/>
              </a:rPr>
              <a:t>HBase</a:t>
            </a:r>
            <a:r>
              <a:rPr lang="en-US" dirty="0">
                <a:latin typeface="Times New Roman" pitchFamily="18" charset="0"/>
                <a:cs typeface="Times New Roman" pitchFamily="18" charset="0"/>
              </a:rPr>
              <a:t> as a wholesale replacement for every one of your relational </a:t>
            </a:r>
            <a:r>
              <a:rPr lang="en-US" dirty="0" smtClean="0">
                <a:latin typeface="Times New Roman" pitchFamily="18" charset="0"/>
                <a:cs typeface="Times New Roman" pitchFamily="18" charset="0"/>
              </a:rPr>
              <a:t>databases.</a:t>
            </a:r>
          </a:p>
          <a:p>
            <a:pPr marL="342900" indent="-342900" algn="just">
              <a:buBlip>
                <a:blip r:embed="rId2"/>
              </a:buBlip>
            </a:pPr>
            <a:r>
              <a:rPr lang="en-US" dirty="0" err="1" smtClean="0">
                <a:latin typeface="Times New Roman" pitchFamily="18" charset="0"/>
                <a:cs typeface="Times New Roman" pitchFamily="18" charset="0"/>
              </a:rPr>
              <a:t>HBase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CPU and Memory </a:t>
            </a:r>
            <a:r>
              <a:rPr lang="en-US" dirty="0" smtClean="0">
                <a:latin typeface="Times New Roman" pitchFamily="18" charset="0"/>
                <a:cs typeface="Times New Roman" pitchFamily="18" charset="0"/>
              </a:rPr>
              <a:t>intensive, So keep an eye on memory and CPU Usage</a:t>
            </a:r>
            <a:endParaRPr lang="en-US" dirty="0">
              <a:latin typeface="Times New Roman" pitchFamily="18" charset="0"/>
              <a:cs typeface="Times New Roman" pitchFamily="18" charset="0"/>
            </a:endParaRPr>
          </a:p>
        </p:txBody>
      </p:sp>
      <p:sp>
        <p:nvSpPr>
          <p:cNvPr id="6" name="TextBox 5"/>
          <p:cNvSpPr txBox="1"/>
          <p:nvPr/>
        </p:nvSpPr>
        <p:spPr>
          <a:xfrm>
            <a:off x="914400" y="26670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HBase</a:t>
            </a:r>
            <a:r>
              <a:rPr lang="en-US" sz="3200" b="1" dirty="0" smtClean="0">
                <a:solidFill>
                  <a:srgbClr val="0070C0"/>
                </a:solidFill>
                <a:latin typeface="Times New Roman" pitchFamily="18" charset="0"/>
                <a:cs typeface="Times New Roman" pitchFamily="18" charset="0"/>
              </a:rPr>
              <a:t> Don’t</a:t>
            </a:r>
            <a:endParaRPr lang="en-US" sz="32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02914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Hadoop Administration</a:t>
            </a:r>
            <a:endParaRPr lang="en-US"/>
          </a:p>
        </p:txBody>
      </p:sp>
      <p:sp>
        <p:nvSpPr>
          <p:cNvPr id="4" name="Slide Number Placeholder 3"/>
          <p:cNvSpPr>
            <a:spLocks noGrp="1"/>
          </p:cNvSpPr>
          <p:nvPr>
            <p:ph type="sldNum" sz="quarter" idx="12"/>
          </p:nvPr>
        </p:nvSpPr>
        <p:spPr/>
        <p:txBody>
          <a:bodyPr/>
          <a:lstStyle/>
          <a:p>
            <a:fld id="{15C6DC59-804E-4084-8D8C-C17DABAD43D1}" type="slidenum">
              <a:rPr lang="en-US" smtClean="0"/>
              <a:t>23</a:t>
            </a:fld>
            <a:endParaRPr lang="en-US"/>
          </a:p>
        </p:txBody>
      </p:sp>
      <p:sp>
        <p:nvSpPr>
          <p:cNvPr id="7" name="Up Ribbon 6"/>
          <p:cNvSpPr/>
          <p:nvPr/>
        </p:nvSpPr>
        <p:spPr>
          <a:xfrm>
            <a:off x="914400" y="990600"/>
            <a:ext cx="7391400" cy="4648200"/>
          </a:xfrm>
          <a:prstGeom prst="ribbon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13796" y="2453273"/>
            <a:ext cx="5726248" cy="1323439"/>
          </a:xfrm>
          <a:prstGeom prst="rect">
            <a:avLst/>
          </a:prstGeom>
          <a:noFill/>
          <a:effectLst>
            <a:outerShdw blurRad="50800" dist="38100" dir="18900000" algn="bl" rotWithShape="0">
              <a:prstClr val="black">
                <a:alpha val="40000"/>
              </a:prstClr>
            </a:outerShdw>
          </a:effectLst>
        </p:spPr>
        <p:txBody>
          <a:bodyPr wrap="none" lIns="91440" tIns="45720" rIns="91440" bIns="45720">
            <a:spAutoFit/>
            <a:scene3d>
              <a:camera prst="perspectiveFront"/>
              <a:lightRig rig="threePt" dir="t"/>
            </a:scene3d>
          </a:bodyPr>
          <a:lstStyle/>
          <a:p>
            <a:pPr algn="ctr"/>
            <a:r>
              <a:rPr lang="en-US" sz="8000" b="1" cap="none" spc="0" dirty="0" smtClean="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rPr>
              <a:t>Lunch Break</a:t>
            </a:r>
            <a:endParaRPr lang="en-US" sz="8000" b="1" cap="none" spc="0" dirty="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2673742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3683793" y="1779277"/>
            <a:ext cx="1776448" cy="923330"/>
          </a:xfrm>
          <a:noFill/>
        </p:spPr>
        <p:txBody>
          <a:bodyPr wrap="none" lIns="91440" tIns="45720" rIns="91440" bIns="45720">
            <a:spAutoFit/>
          </a:bodyPr>
          <a:lstStyle/>
          <a:p>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rPr>
              <a:t>HIVE</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endParaRPr>
          </a:p>
        </p:txBody>
      </p:sp>
    </p:spTree>
    <p:extLst>
      <p:ext uri="{BB962C8B-B14F-4D97-AF65-F5344CB8AC3E}">
        <p14:creationId xmlns:p14="http://schemas.microsoft.com/office/powerpoint/2010/main" val="107447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Hive</a:t>
            </a:r>
            <a:endParaRPr lang="en-US" sz="3200" b="1" dirty="0">
              <a:solidFill>
                <a:srgbClr val="0070C0"/>
              </a:solidFill>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7817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070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85800"/>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HIVE DATA MODEL</a:t>
            </a:r>
            <a:endParaRPr lang="en-US" sz="2400" b="1" dirty="0">
              <a:latin typeface="Times New Roman" pitchFamily="18" charset="0"/>
              <a:cs typeface="Times New Roman" pitchFamily="18" charset="0"/>
            </a:endParaRPr>
          </a:p>
        </p:txBody>
      </p:sp>
      <p:sp>
        <p:nvSpPr>
          <p:cNvPr id="5" name="TextBox 4"/>
          <p:cNvSpPr txBox="1"/>
          <p:nvPr/>
        </p:nvSpPr>
        <p:spPr>
          <a:xfrm>
            <a:off x="914400" y="1120676"/>
            <a:ext cx="7315200" cy="2031325"/>
          </a:xfrm>
          <a:prstGeom prst="rect">
            <a:avLst/>
          </a:prstGeom>
          <a:noFill/>
        </p:spPr>
        <p:txBody>
          <a:bodyPr wrap="square" rtlCol="0">
            <a:spAutoFit/>
          </a:bodyPr>
          <a:lstStyle/>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Table</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Partitions</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Buckets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72909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85800"/>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STEPS OF PARTITIONING</a:t>
            </a:r>
            <a:endParaRPr lang="en-US" sz="2400" b="1" dirty="0">
              <a:latin typeface="Times New Roman" pitchFamily="18" charset="0"/>
              <a:cs typeface="Times New Roman" pitchFamily="18" charset="0"/>
            </a:endParaRPr>
          </a:p>
        </p:txBody>
      </p:sp>
      <p:sp>
        <p:nvSpPr>
          <p:cNvPr id="5" name="TextBox 4"/>
          <p:cNvSpPr txBox="1"/>
          <p:nvPr/>
        </p:nvSpPr>
        <p:spPr>
          <a:xfrm>
            <a:off x="914400" y="1196455"/>
            <a:ext cx="7315200" cy="4062651"/>
          </a:xfrm>
          <a:prstGeom prst="rect">
            <a:avLst/>
          </a:prstGeom>
          <a:noFill/>
        </p:spPr>
        <p:txBody>
          <a:bodyPr wrap="square" rtlCol="0">
            <a:spAutoFit/>
          </a:bodyPr>
          <a:lstStyle/>
          <a:p>
            <a:pPr marL="285750" indent="-285750">
              <a:buFont typeface="Wingdings" pitchFamily="2" charset="2"/>
              <a:buChar char="q"/>
            </a:pPr>
            <a:r>
              <a:rPr lang="en-US" dirty="0" smtClean="0">
                <a:latin typeface="Times New Roman" pitchFamily="18" charset="0"/>
                <a:cs typeface="Times New Roman" pitchFamily="18" charset="0"/>
              </a:rPr>
              <a:t>Load data file into non partitioned table</a:t>
            </a:r>
          </a:p>
          <a:p>
            <a:pPr marL="285750" indent="-285750">
              <a:buFont typeface="Wingdings" pitchFamily="2" charset="2"/>
              <a:buChar char="q"/>
            </a:pPr>
            <a:endParaRPr lang="en-US" dirty="0">
              <a:latin typeface="Times New Roman" pitchFamily="18" charset="0"/>
              <a:cs typeface="Times New Roman" pitchFamily="18" charset="0"/>
            </a:endParaRPr>
          </a:p>
          <a:p>
            <a:pPr marL="285750" indent="-285750">
              <a:buFont typeface="Wingdings" pitchFamily="2" charset="2"/>
              <a:buChar char="q"/>
            </a:pPr>
            <a:r>
              <a:rPr lang="en-US" dirty="0" smtClean="0">
                <a:latin typeface="Times New Roman" pitchFamily="18" charset="0"/>
                <a:cs typeface="Times New Roman" pitchFamily="18" charset="0"/>
              </a:rPr>
              <a:t>Load Non Partitioned table data to partitioned table</a:t>
            </a:r>
          </a:p>
          <a:p>
            <a:endParaRPr lang="en-US"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SYNTAX OF PARTITIONING</a:t>
            </a:r>
          </a:p>
          <a:p>
            <a:endParaRPr lang="en-US" b="1" dirty="0">
              <a:latin typeface="Times New Roman" pitchFamily="18" charset="0"/>
              <a:cs typeface="Times New Roman" pitchFamily="18" charset="0"/>
            </a:endParaRPr>
          </a:p>
          <a:p>
            <a:r>
              <a:rPr lang="en-US" dirty="0" smtClean="0">
                <a:latin typeface="Times New Roman" pitchFamily="18" charset="0"/>
                <a:cs typeface="Times New Roman" pitchFamily="18" charset="0"/>
              </a:rPr>
              <a:t>CREATE TABLE &lt;</a:t>
            </a:r>
            <a:r>
              <a:rPr lang="en-US" b="1" i="1"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(COLUMN </a:t>
            </a:r>
            <a:r>
              <a:rPr lang="en-US" dirty="0" err="1" smtClean="0">
                <a:latin typeface="Times New Roman" pitchFamily="18" charset="0"/>
                <a:cs typeface="Times New Roman" pitchFamily="18" charset="0"/>
              </a:rPr>
              <a:t>datatypes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PARTITIONED BY (COLUMN </a:t>
            </a:r>
            <a:r>
              <a:rPr lang="en-US" dirty="0" err="1" smtClean="0">
                <a:latin typeface="Times New Roman" pitchFamily="18" charset="0"/>
                <a:cs typeface="Times New Roman" pitchFamily="18" charset="0"/>
              </a:rPr>
              <a:t>datatypes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INSERT INTO &lt;</a:t>
            </a:r>
            <a:r>
              <a:rPr lang="en-US" b="1" i="1"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PARTITION (COLUMN = &lt;</a:t>
            </a:r>
            <a:r>
              <a:rPr lang="en-US" b="1" i="1" dirty="0" smtClean="0">
                <a:latin typeface="Times New Roman" pitchFamily="18" charset="0"/>
                <a:cs typeface="Times New Roman" pitchFamily="18" charset="0"/>
              </a:rPr>
              <a:t>values</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SELECT COLUMNS </a:t>
            </a:r>
          </a:p>
          <a:p>
            <a:r>
              <a:rPr lang="en-US" dirty="0" smtClean="0">
                <a:latin typeface="Times New Roman" pitchFamily="18" charset="0"/>
                <a:cs typeface="Times New Roman" pitchFamily="18" charset="0"/>
              </a:rPr>
              <a:t>FROM &lt;</a:t>
            </a:r>
            <a:r>
              <a:rPr lang="en-US" b="1" i="1" dirty="0" err="1" smtClean="0">
                <a:latin typeface="Times New Roman" pitchFamily="18" charset="0"/>
                <a:cs typeface="Times New Roman" pitchFamily="18" charset="0"/>
              </a:rPr>
              <a:t>source_table</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WHERE &lt;PARTITION COLUMNS = &lt;</a:t>
            </a:r>
            <a:r>
              <a:rPr lang="en-US" b="1" dirty="0" smtClean="0">
                <a:latin typeface="Times New Roman" pitchFamily="18" charset="0"/>
                <a:cs typeface="Times New Roman" pitchFamily="18" charset="0"/>
              </a:rPr>
              <a:t>values</a:t>
            </a:r>
            <a:r>
              <a:rPr lang="en-US" dirty="0" smtClean="0">
                <a:latin typeface="Times New Roman" pitchFamily="18" charset="0"/>
                <a:cs typeface="Times New Roman" pitchFamily="18" charset="0"/>
              </a:rPr>
              <a:t>&gt;&gt;;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25881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85800"/>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AUTOMATIC PARTITIONING</a:t>
            </a:r>
            <a:endParaRPr lang="en-US" sz="2400" b="1" dirty="0">
              <a:latin typeface="Times New Roman" pitchFamily="18" charset="0"/>
              <a:cs typeface="Times New Roman" pitchFamily="18" charset="0"/>
            </a:endParaRPr>
          </a:p>
        </p:txBody>
      </p:sp>
      <p:sp>
        <p:nvSpPr>
          <p:cNvPr id="2" name="Rectangle 1"/>
          <p:cNvSpPr/>
          <p:nvPr/>
        </p:nvSpPr>
        <p:spPr>
          <a:xfrm>
            <a:off x="914400" y="2485072"/>
            <a:ext cx="7315200" cy="1477328"/>
          </a:xfrm>
          <a:prstGeom prst="rect">
            <a:avLst/>
          </a:prstGeom>
        </p:spPr>
        <p:txBody>
          <a:bodyPr wrap="square">
            <a:spAutoFit/>
          </a:bodyPr>
          <a:lstStyle/>
          <a:p>
            <a:r>
              <a:rPr lang="en-US" dirty="0">
                <a:latin typeface="Times New Roman" pitchFamily="18" charset="0"/>
                <a:cs typeface="Times New Roman" pitchFamily="18" charset="0"/>
              </a:rPr>
              <a:t>INSERT INTO &lt;</a:t>
            </a:r>
            <a:r>
              <a:rPr lang="en-US" b="1" i="1" dirty="0" err="1">
                <a:latin typeface="Times New Roman" pitchFamily="18" charset="0"/>
                <a:cs typeface="Times New Roman" pitchFamily="18" charset="0"/>
              </a:rPr>
              <a:t>table_name</a:t>
            </a:r>
            <a:r>
              <a:rPr lang="en-US" dirty="0">
                <a:latin typeface="Times New Roman" pitchFamily="18" charset="0"/>
                <a:cs typeface="Times New Roman" pitchFamily="18" charset="0"/>
              </a:rPr>
              <a:t>&gt; </a:t>
            </a:r>
          </a:p>
          <a:p>
            <a:r>
              <a:rPr lang="en-US" dirty="0">
                <a:latin typeface="Times New Roman" pitchFamily="18" charset="0"/>
                <a:cs typeface="Times New Roman" pitchFamily="18" charset="0"/>
              </a:rPr>
              <a:t>PARTITION (</a:t>
            </a:r>
            <a:r>
              <a:rPr lang="en-US" dirty="0" smtClean="0">
                <a:latin typeface="Times New Roman" pitchFamily="18" charset="0"/>
                <a:cs typeface="Times New Roman" pitchFamily="18" charset="0"/>
              </a:rPr>
              <a:t>COLUMN)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SELECT COLUMNS </a:t>
            </a:r>
          </a:p>
          <a:p>
            <a:r>
              <a:rPr lang="en-US" dirty="0">
                <a:latin typeface="Times New Roman" pitchFamily="18" charset="0"/>
                <a:cs typeface="Times New Roman" pitchFamily="18" charset="0"/>
              </a:rPr>
              <a:t>FROM &lt;</a:t>
            </a:r>
            <a:r>
              <a:rPr lang="en-US" b="1" i="1" dirty="0" err="1">
                <a:latin typeface="Times New Roman" pitchFamily="18" charset="0"/>
                <a:cs typeface="Times New Roman" pitchFamily="18" charset="0"/>
              </a:rPr>
              <a:t>source_table</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WHERE &lt;PARTITION COLUMN = &lt;</a:t>
            </a:r>
            <a:r>
              <a:rPr lang="en-US" b="1" dirty="0" smtClean="0">
                <a:latin typeface="Times New Roman" pitchFamily="18" charset="0"/>
                <a:cs typeface="Times New Roman" pitchFamily="18" charset="0"/>
              </a:rPr>
              <a:t>value</a:t>
            </a:r>
            <a:r>
              <a:rPr lang="en-US" dirty="0" smtClean="0">
                <a:latin typeface="Times New Roman" pitchFamily="18" charset="0"/>
                <a:cs typeface="Times New Roman" pitchFamily="18" charset="0"/>
              </a:rPr>
              <a:t>&gt;&gt;;</a:t>
            </a:r>
            <a:endParaRPr lang="en-US" dirty="0">
              <a:latin typeface="Times New Roman" pitchFamily="18" charset="0"/>
              <a:cs typeface="Times New Roman" pitchFamily="18" charset="0"/>
            </a:endParaRPr>
          </a:p>
        </p:txBody>
      </p:sp>
      <p:sp>
        <p:nvSpPr>
          <p:cNvPr id="3" name="Rectangle 1"/>
          <p:cNvSpPr>
            <a:spLocks noChangeArrowheads="1"/>
          </p:cNvSpPr>
          <p:nvPr/>
        </p:nvSpPr>
        <p:spPr bwMode="auto">
          <a:xfrm>
            <a:off x="914400" y="1524000"/>
            <a:ext cx="4965462"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dirty="0">
                <a:latin typeface="Times New Roman" pitchFamily="18" charset="0"/>
                <a:cs typeface="Times New Roman" pitchFamily="18" charset="0"/>
              </a:rPr>
              <a:t>SET </a:t>
            </a:r>
            <a:r>
              <a:rPr lang="en-US" dirty="0" err="1">
                <a:latin typeface="Times New Roman" pitchFamily="18" charset="0"/>
                <a:cs typeface="Times New Roman" pitchFamily="18" charset="0"/>
              </a:rPr>
              <a:t>hive.exec.dynamic.partition</a:t>
            </a:r>
            <a:r>
              <a:rPr lang="en-US" dirty="0">
                <a:latin typeface="Times New Roman" pitchFamily="18" charset="0"/>
                <a:cs typeface="Times New Roman" pitchFamily="18" charset="0"/>
              </a:rPr>
              <a:t> = true; </a:t>
            </a:r>
          </a:p>
          <a:p>
            <a:r>
              <a:rPr lang="en-US" dirty="0">
                <a:latin typeface="Times New Roman" pitchFamily="18" charset="0"/>
                <a:cs typeface="Times New Roman" pitchFamily="18" charset="0"/>
              </a:rPr>
              <a:t>SET </a:t>
            </a:r>
            <a:r>
              <a:rPr lang="en-US" dirty="0" err="1">
                <a:latin typeface="Times New Roman" pitchFamily="18" charset="0"/>
                <a:cs typeface="Times New Roman" pitchFamily="18" charset="0"/>
              </a:rPr>
              <a:t>hive.exec.dynamic.partition.mode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nonstrict</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83735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85800"/>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BUCKETING</a:t>
            </a:r>
            <a:endParaRPr lang="en-US" sz="2400" b="1" dirty="0">
              <a:latin typeface="Times New Roman" pitchFamily="18" charset="0"/>
              <a:cs typeface="Times New Roman" pitchFamily="18" charset="0"/>
            </a:endParaRPr>
          </a:p>
        </p:txBody>
      </p:sp>
      <p:sp>
        <p:nvSpPr>
          <p:cNvPr id="5" name="Rectangle 1"/>
          <p:cNvSpPr>
            <a:spLocks noChangeArrowheads="1"/>
          </p:cNvSpPr>
          <p:nvPr/>
        </p:nvSpPr>
        <p:spPr bwMode="auto">
          <a:xfrm>
            <a:off x="914400" y="1524000"/>
            <a:ext cx="7315200" cy="15696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dirty="0" smtClean="0">
                <a:latin typeface="Times New Roman" pitchFamily="18" charset="0"/>
                <a:cs typeface="Times New Roman" pitchFamily="18" charset="0"/>
              </a:rPr>
              <a:t>CREATE TABLE </a:t>
            </a:r>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table_name</a:t>
            </a:r>
            <a:r>
              <a:rPr lang="en-US" b="1" dirty="0" smtClean="0">
                <a:latin typeface="Times New Roman" pitchFamily="18" charset="0"/>
                <a:cs typeface="Times New Roman" pitchFamily="18" charset="0"/>
              </a:rPr>
              <a:t>&gt; </a:t>
            </a:r>
          </a:p>
          <a:p>
            <a:r>
              <a:rPr lang="en-US" dirty="0" smtClean="0">
                <a:latin typeface="Times New Roman" pitchFamily="18" charset="0"/>
                <a:cs typeface="Times New Roman" pitchFamily="18" charset="0"/>
              </a:rPr>
              <a:t>(COLUMNS </a:t>
            </a:r>
            <a:r>
              <a:rPr lang="en-US" b="1" dirty="0" err="1" smtClean="0">
                <a:latin typeface="Times New Roman" pitchFamily="18" charset="0"/>
                <a:cs typeface="Times New Roman" pitchFamily="18" charset="0"/>
              </a:rPr>
              <a:t>datatypes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CLUSTERED BY (</a:t>
            </a:r>
            <a:r>
              <a:rPr lang="en-US" b="1" dirty="0" smtClean="0">
                <a:latin typeface="Times New Roman" pitchFamily="18" charset="0"/>
                <a:cs typeface="Times New Roman" pitchFamily="18" charset="0"/>
              </a:rPr>
              <a:t>column</a:t>
            </a:r>
            <a:r>
              <a:rPr lang="en-US" dirty="0" smtClean="0">
                <a:latin typeface="Times New Roman" pitchFamily="18" charset="0"/>
                <a:cs typeface="Times New Roman" pitchFamily="18" charset="0"/>
              </a:rPr>
              <a:t>) INTO n BUCKETS;</a:t>
            </a:r>
          </a:p>
          <a:p>
            <a:endParaRPr lang="en-US"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DATA LOADING IS SAME AS IN PARTITIONING</a:t>
            </a:r>
            <a:endParaRPr lang="en-US" sz="2400" b="1" dirty="0">
              <a:latin typeface="Times New Roman" pitchFamily="18" charset="0"/>
              <a:cs typeface="Times New Roman" pitchFamily="18" charset="0"/>
            </a:endParaRPr>
          </a:p>
        </p:txBody>
      </p:sp>
      <p:sp>
        <p:nvSpPr>
          <p:cNvPr id="6" name="Rectangle 1"/>
          <p:cNvSpPr>
            <a:spLocks noChangeArrowheads="1"/>
          </p:cNvSpPr>
          <p:nvPr/>
        </p:nvSpPr>
        <p:spPr bwMode="auto">
          <a:xfrm>
            <a:off x="914400" y="3200400"/>
            <a:ext cx="4965462" cy="3693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dirty="0">
                <a:latin typeface="Times New Roman" pitchFamily="18" charset="0"/>
                <a:cs typeface="Times New Roman" pitchFamily="18" charset="0"/>
              </a:rPr>
              <a:t>SET </a:t>
            </a:r>
            <a:r>
              <a:rPr lang="en-US" dirty="0" err="1" smtClean="0">
                <a:latin typeface="Times New Roman" pitchFamily="18" charset="0"/>
                <a:cs typeface="Times New Roman" pitchFamily="18" charset="0"/>
              </a:rPr>
              <a:t>hive.enforce.bucketing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true; </a:t>
            </a:r>
          </a:p>
        </p:txBody>
      </p:sp>
    </p:spTree>
    <p:extLst>
      <p:ext uri="{BB962C8B-B14F-4D97-AF65-F5344CB8AC3E}">
        <p14:creationId xmlns:p14="http://schemas.microsoft.com/office/powerpoint/2010/main" val="284806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ETL on Hadoop</a:t>
            </a:r>
            <a:endParaRPr lang="en-US" sz="3200" b="1" dirty="0">
              <a:solidFill>
                <a:srgbClr val="0070C0"/>
              </a:solidFill>
              <a:latin typeface="Times New Roman" pitchFamily="18" charset="0"/>
              <a:cs typeface="Times New Roman" pitchFamily="18" charset="0"/>
            </a:endParaRPr>
          </a:p>
        </p:txBody>
      </p:sp>
      <p:pic>
        <p:nvPicPr>
          <p:cNvPr id="1026" name="Picture 2" descr="http://2s7gjr373w3x22jf92z99mgm5w.wpengine.netdna-cdn.com/wp-content/uploads/2014/08/5-steps-for-ETL-Hado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62431"/>
            <a:ext cx="6985120" cy="50573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91200" y="4343400"/>
            <a:ext cx="3352800" cy="2308324"/>
          </a:xfrm>
          <a:prstGeom prst="rect">
            <a:avLst/>
          </a:prstGeom>
          <a:noFill/>
        </p:spPr>
        <p:txBody>
          <a:bodyPr wrap="square" rtlCol="0">
            <a:spAutoFit/>
          </a:bodyPr>
          <a:lstStyle/>
          <a:p>
            <a:r>
              <a:rPr lang="en-US" b="1" dirty="0">
                <a:latin typeface="Times New Roman" pitchFamily="18" charset="0"/>
                <a:cs typeface="Times New Roman" pitchFamily="18" charset="0"/>
              </a:rPr>
              <a:t>S</a:t>
            </a:r>
            <a:r>
              <a:rPr lang="en-US" b="1" dirty="0" smtClean="0">
                <a:latin typeface="Times New Roman" pitchFamily="18" charset="0"/>
                <a:cs typeface="Times New Roman" pitchFamily="18" charset="0"/>
              </a:rPr>
              <a:t>teps </a:t>
            </a:r>
            <a:r>
              <a:rPr lang="en-US" b="1" dirty="0">
                <a:latin typeface="Times New Roman" pitchFamily="18" charset="0"/>
                <a:cs typeface="Times New Roman" pitchFamily="18" charset="0"/>
              </a:rPr>
              <a:t>to setup Hadoop for ETL</a:t>
            </a:r>
            <a:r>
              <a:rPr lang="en-US" b="1"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285750" indent="-285750">
              <a:buBlip>
                <a:blip r:embed="rId3"/>
              </a:buBlip>
            </a:pPr>
            <a:r>
              <a:rPr lang="en-US" dirty="0">
                <a:latin typeface="Times New Roman" pitchFamily="18" charset="0"/>
                <a:cs typeface="Times New Roman" pitchFamily="18" charset="0"/>
              </a:rPr>
              <a:t>Set up a Hadoop cluster,</a:t>
            </a:r>
          </a:p>
          <a:p>
            <a:pPr marL="285750" indent="-285750">
              <a:buBlip>
                <a:blip r:embed="rId3"/>
              </a:buBlip>
            </a:pPr>
            <a:r>
              <a:rPr lang="en-US" dirty="0">
                <a:latin typeface="Times New Roman" pitchFamily="18" charset="0"/>
                <a:cs typeface="Times New Roman" pitchFamily="18" charset="0"/>
              </a:rPr>
              <a:t>Connect data sources,</a:t>
            </a:r>
          </a:p>
          <a:p>
            <a:pPr marL="285750" indent="-285750">
              <a:buBlip>
                <a:blip r:embed="rId3"/>
              </a:buBlip>
            </a:pPr>
            <a:r>
              <a:rPr lang="en-US" dirty="0">
                <a:latin typeface="Times New Roman" pitchFamily="18" charset="0"/>
                <a:cs typeface="Times New Roman" pitchFamily="18" charset="0"/>
              </a:rPr>
              <a:t>Define the metadata,</a:t>
            </a:r>
          </a:p>
          <a:p>
            <a:pPr marL="285750" indent="-285750">
              <a:buBlip>
                <a:blip r:embed="rId3"/>
              </a:buBlip>
            </a:pPr>
            <a:r>
              <a:rPr lang="en-US" dirty="0">
                <a:latin typeface="Times New Roman" pitchFamily="18" charset="0"/>
                <a:cs typeface="Times New Roman" pitchFamily="18" charset="0"/>
              </a:rPr>
              <a:t>Create the ETL jobs,</a:t>
            </a:r>
          </a:p>
          <a:p>
            <a:pPr marL="285750" indent="-285750">
              <a:buBlip>
                <a:blip r:embed="rId3"/>
              </a:buBlip>
            </a:pPr>
            <a:r>
              <a:rPr lang="en-US" dirty="0">
                <a:latin typeface="Times New Roman" pitchFamily="18" charset="0"/>
                <a:cs typeface="Times New Roman" pitchFamily="18" charset="0"/>
              </a:rPr>
              <a:t>Create the workflow.</a:t>
            </a:r>
          </a:p>
          <a:p>
            <a:endParaRPr lang="en-US" dirty="0"/>
          </a:p>
        </p:txBody>
      </p:sp>
    </p:spTree>
    <p:extLst>
      <p:ext uri="{BB962C8B-B14F-4D97-AF65-F5344CB8AC3E}">
        <p14:creationId xmlns:p14="http://schemas.microsoft.com/office/powerpoint/2010/main" val="2791544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85800"/>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MANAGED  TABLES</a:t>
            </a:r>
            <a:endParaRPr lang="en-US" sz="2400" b="1" dirty="0">
              <a:latin typeface="Times New Roman" pitchFamily="18" charset="0"/>
              <a:cs typeface="Times New Roman" pitchFamily="18" charset="0"/>
            </a:endParaRPr>
          </a:p>
        </p:txBody>
      </p:sp>
      <p:sp>
        <p:nvSpPr>
          <p:cNvPr id="5" name="TextBox 4"/>
          <p:cNvSpPr txBox="1"/>
          <p:nvPr/>
        </p:nvSpPr>
        <p:spPr>
          <a:xfrm>
            <a:off x="914400" y="1066800"/>
            <a:ext cx="7315200" cy="1754326"/>
          </a:xfrm>
          <a:prstGeom prst="rect">
            <a:avLst/>
          </a:prstGeom>
          <a:noFill/>
        </p:spPr>
        <p:txBody>
          <a:bodyPr wrap="square" rtlCol="0">
            <a:spAutoFit/>
          </a:bodyPr>
          <a:lstStyle/>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Managed by default by Hive.</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Hive moves the data to its warehouse directory.</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On dropping, table along with its metadata and its data is deleted</a:t>
            </a:r>
          </a:p>
        </p:txBody>
      </p:sp>
      <p:sp>
        <p:nvSpPr>
          <p:cNvPr id="6" name="TextBox 5"/>
          <p:cNvSpPr txBox="1"/>
          <p:nvPr/>
        </p:nvSpPr>
        <p:spPr>
          <a:xfrm>
            <a:off x="914400" y="3424535"/>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EXTERNAL  TABLES</a:t>
            </a:r>
            <a:endParaRPr lang="en-US" sz="2400" b="1" dirty="0">
              <a:latin typeface="Times New Roman" pitchFamily="18" charset="0"/>
              <a:cs typeface="Times New Roman" pitchFamily="18" charset="0"/>
            </a:endParaRPr>
          </a:p>
        </p:txBody>
      </p:sp>
      <p:sp>
        <p:nvSpPr>
          <p:cNvPr id="7" name="TextBox 6"/>
          <p:cNvSpPr txBox="1"/>
          <p:nvPr/>
        </p:nvSpPr>
        <p:spPr>
          <a:xfrm>
            <a:off x="914400" y="3886200"/>
            <a:ext cx="7315200" cy="1754326"/>
          </a:xfrm>
          <a:prstGeom prst="rect">
            <a:avLst/>
          </a:prstGeom>
          <a:noFill/>
        </p:spPr>
        <p:txBody>
          <a:bodyPr wrap="square" rtlCol="0">
            <a:spAutoFit/>
          </a:bodyPr>
          <a:lstStyle/>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Data stored outside the warehouse directory</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Can store data lazily</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dirty="0" smtClean="0">
                <a:latin typeface="Times New Roman" pitchFamily="18" charset="0"/>
                <a:cs typeface="Times New Roman" pitchFamily="18" charset="0"/>
              </a:rPr>
              <a:t>On dropping, data remains outside of warehouse directory</a:t>
            </a:r>
          </a:p>
        </p:txBody>
      </p:sp>
    </p:spTree>
    <p:extLst>
      <p:ext uri="{BB962C8B-B14F-4D97-AF65-F5344CB8AC3E}">
        <p14:creationId xmlns:p14="http://schemas.microsoft.com/office/powerpoint/2010/main" val="2270095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3369605" y="1779277"/>
            <a:ext cx="2404826" cy="923330"/>
          </a:xfrm>
          <a:noFill/>
        </p:spPr>
        <p:txBody>
          <a:bodyPr wrap="none" lIns="91440" tIns="45720" rIns="91440" bIns="45720">
            <a:spAutoFit/>
          </a:bodyPr>
          <a:lstStyle/>
          <a:p>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rPr>
              <a:t>SQOOP</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endParaRPr>
          </a:p>
        </p:txBody>
      </p:sp>
    </p:spTree>
    <p:extLst>
      <p:ext uri="{BB962C8B-B14F-4D97-AF65-F5344CB8AC3E}">
        <p14:creationId xmlns:p14="http://schemas.microsoft.com/office/powerpoint/2010/main" val="1074470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Sqoop</a:t>
            </a:r>
            <a:endParaRPr lang="en-US" sz="3200" b="1" dirty="0">
              <a:solidFill>
                <a:srgbClr val="0070C0"/>
              </a:solidFill>
              <a:latin typeface="Times New Roman" pitchFamily="18" charset="0"/>
              <a:cs typeface="Times New Roman" pitchFamily="18" charset="0"/>
            </a:endParaRPr>
          </a:p>
        </p:txBody>
      </p:sp>
      <p:sp>
        <p:nvSpPr>
          <p:cNvPr id="6" name="TextBox 5"/>
          <p:cNvSpPr txBox="1"/>
          <p:nvPr/>
        </p:nvSpPr>
        <p:spPr>
          <a:xfrm>
            <a:off x="914400" y="685800"/>
            <a:ext cx="7315200" cy="923330"/>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Primary objective of Apache </a:t>
            </a:r>
            <a:r>
              <a:rPr lang="en-US" dirty="0" err="1" smtClean="0">
                <a:latin typeface="Times New Roman" pitchFamily="18" charset="0"/>
                <a:cs typeface="Times New Roman" pitchFamily="18" charset="0"/>
              </a:rPr>
              <a:t>Sqoop</a:t>
            </a:r>
            <a:r>
              <a:rPr lang="en-US" dirty="0" smtClean="0">
                <a:latin typeface="Times New Roman" pitchFamily="18" charset="0"/>
                <a:cs typeface="Times New Roman" pitchFamily="18" charset="0"/>
              </a:rPr>
              <a:t> is to Import and Export data to and from RDBMS and Hadoop.</a:t>
            </a:r>
            <a:endParaRPr lang="en-US" dirty="0">
              <a:latin typeface="Times New Roman" pitchFamily="18" charset="0"/>
              <a:cs typeface="Times New Roman" pitchFamily="18" charset="0"/>
            </a:endParaRPr>
          </a:p>
        </p:txBody>
      </p:sp>
      <p:sp>
        <p:nvSpPr>
          <p:cNvPr id="7" name="TextBox 6"/>
          <p:cNvSpPr txBox="1"/>
          <p:nvPr/>
        </p:nvSpPr>
        <p:spPr>
          <a:xfrm>
            <a:off x="914400" y="1748135"/>
            <a:ext cx="5486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TOOLS </a:t>
            </a:r>
            <a:endParaRPr lang="en-US" sz="2400" b="1" dirty="0">
              <a:latin typeface="Times New Roman" pitchFamily="18" charset="0"/>
              <a:cs typeface="Times New Roman" pitchFamily="18" charset="0"/>
            </a:endParaRPr>
          </a:p>
        </p:txBody>
      </p:sp>
      <p:sp>
        <p:nvSpPr>
          <p:cNvPr id="8" name="TextBox 7"/>
          <p:cNvSpPr txBox="1"/>
          <p:nvPr/>
        </p:nvSpPr>
        <p:spPr>
          <a:xfrm>
            <a:off x="914400" y="2057400"/>
            <a:ext cx="7315200" cy="3693319"/>
          </a:xfrm>
          <a:prstGeom prst="rect">
            <a:avLst/>
          </a:prstGeom>
          <a:noFill/>
        </p:spPr>
        <p:txBody>
          <a:bodyPr wrap="square" rtlCol="0">
            <a:spAutoFit/>
          </a:bodyPr>
          <a:lstStyle/>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b="1" dirty="0" smtClean="0">
                <a:latin typeface="Times New Roman" pitchFamily="18" charset="0"/>
                <a:cs typeface="Times New Roman" pitchFamily="18" charset="0"/>
              </a:rPr>
              <a:t>IMPORT:- </a:t>
            </a:r>
            <a:r>
              <a:rPr lang="en-US" dirty="0" smtClean="0">
                <a:latin typeface="Times New Roman" pitchFamily="18" charset="0"/>
                <a:cs typeface="Times New Roman" pitchFamily="18" charset="0"/>
              </a:rPr>
              <a:t>Imports individual tables from RDBMS</a:t>
            </a:r>
          </a:p>
          <a:p>
            <a:pPr marL="285750" indent="-285750">
              <a:buBlip>
                <a:blip r:embed="rId2"/>
              </a:buBlip>
            </a:pPr>
            <a:endParaRPr lang="en-US" dirty="0">
              <a:latin typeface="Times New Roman" pitchFamily="18" charset="0"/>
              <a:cs typeface="Times New Roman" pitchFamily="18" charset="0"/>
            </a:endParaRPr>
          </a:p>
          <a:p>
            <a:pPr marL="285750" indent="-285750">
              <a:buBlip>
                <a:blip r:embed="rId2"/>
              </a:buBlip>
            </a:pPr>
            <a:r>
              <a:rPr lang="en-US" b="1" dirty="0" smtClean="0">
                <a:latin typeface="Times New Roman" pitchFamily="18" charset="0"/>
                <a:cs typeface="Times New Roman" pitchFamily="18" charset="0"/>
              </a:rPr>
              <a:t>IMPORT-ALL-TABLE:- </a:t>
            </a:r>
            <a:r>
              <a:rPr lang="en-US" dirty="0" smtClean="0">
                <a:latin typeface="Times New Roman" pitchFamily="18" charset="0"/>
                <a:cs typeface="Times New Roman" pitchFamily="18" charset="0"/>
              </a:rPr>
              <a:t>Imports all tables in RDBMS</a:t>
            </a:r>
          </a:p>
          <a:p>
            <a:pPr marL="285750" indent="-285750">
              <a:buBlip>
                <a:blip r:embed="rId2"/>
              </a:buBlip>
            </a:pPr>
            <a:endParaRPr lang="en-US" b="1" dirty="0">
              <a:latin typeface="Times New Roman" pitchFamily="18" charset="0"/>
              <a:cs typeface="Times New Roman" pitchFamily="18" charset="0"/>
            </a:endParaRPr>
          </a:p>
          <a:p>
            <a:pPr marL="285750" indent="-285750">
              <a:buBlip>
                <a:blip r:embed="rId2"/>
              </a:buBlip>
            </a:pPr>
            <a:r>
              <a:rPr lang="en-US" b="1" dirty="0" smtClean="0">
                <a:latin typeface="Times New Roman" pitchFamily="18" charset="0"/>
                <a:cs typeface="Times New Roman" pitchFamily="18" charset="0"/>
              </a:rPr>
              <a:t>EXPORT:- </a:t>
            </a:r>
            <a:r>
              <a:rPr lang="en-US" dirty="0" smtClean="0">
                <a:latin typeface="Times New Roman" pitchFamily="18" charset="0"/>
                <a:cs typeface="Times New Roman" pitchFamily="18" charset="0"/>
              </a:rPr>
              <a:t>This exports data from HDFS to RDBMS</a:t>
            </a:r>
          </a:p>
          <a:p>
            <a:pPr marL="285750" indent="-285750">
              <a:buBlip>
                <a:blip r:embed="rId2"/>
              </a:buBlip>
            </a:pPr>
            <a:endParaRPr lang="en-US" b="1" dirty="0">
              <a:latin typeface="Times New Roman" pitchFamily="18" charset="0"/>
              <a:cs typeface="Times New Roman" pitchFamily="18" charset="0"/>
            </a:endParaRPr>
          </a:p>
          <a:p>
            <a:pPr marL="285750" indent="-285750">
              <a:buBlip>
                <a:blip r:embed="rId2"/>
              </a:buBlip>
            </a:pPr>
            <a:r>
              <a:rPr lang="en-US" b="1" dirty="0" smtClean="0">
                <a:latin typeface="Times New Roman" pitchFamily="18" charset="0"/>
                <a:cs typeface="Times New Roman" pitchFamily="18" charset="0"/>
              </a:rPr>
              <a:t>EVAL:- </a:t>
            </a:r>
            <a:r>
              <a:rPr lang="en-US" dirty="0" smtClean="0">
                <a:latin typeface="Times New Roman" pitchFamily="18" charset="0"/>
                <a:cs typeface="Times New Roman" pitchFamily="18" charset="0"/>
              </a:rPr>
              <a:t>Evaluating the SQL Language query using </a:t>
            </a:r>
            <a:r>
              <a:rPr lang="en-US" dirty="0" err="1" smtClean="0">
                <a:latin typeface="Times New Roman" pitchFamily="18" charset="0"/>
                <a:cs typeface="Times New Roman" pitchFamily="18" charset="0"/>
              </a:rPr>
              <a:t>sqoop</a:t>
            </a:r>
            <a:r>
              <a:rPr lang="en-US" dirty="0" smtClean="0">
                <a:latin typeface="Times New Roman" pitchFamily="18" charset="0"/>
                <a:cs typeface="Times New Roman" pitchFamily="18" charset="0"/>
              </a:rPr>
              <a:t> tool</a:t>
            </a:r>
          </a:p>
          <a:p>
            <a:pPr marL="285750" indent="-285750">
              <a:buBlip>
                <a:blip r:embed="rId2"/>
              </a:buBlip>
            </a:pPr>
            <a:endParaRPr lang="en-US" b="1" dirty="0">
              <a:latin typeface="Times New Roman" pitchFamily="18" charset="0"/>
              <a:cs typeface="Times New Roman" pitchFamily="18" charset="0"/>
            </a:endParaRPr>
          </a:p>
          <a:p>
            <a:pPr marL="285750" indent="-285750">
              <a:buBlip>
                <a:blip r:embed="rId2"/>
              </a:buBlip>
            </a:pPr>
            <a:r>
              <a:rPr lang="en-US" b="1" dirty="0" smtClean="0">
                <a:latin typeface="Times New Roman" pitchFamily="18" charset="0"/>
                <a:cs typeface="Times New Roman" pitchFamily="18" charset="0"/>
              </a:rPr>
              <a:t>OPTIONS-FILE:- </a:t>
            </a:r>
            <a:r>
              <a:rPr lang="en-US" dirty="0" smtClean="0">
                <a:latin typeface="Times New Roman" pitchFamily="18" charset="0"/>
                <a:cs typeface="Times New Roman" pitchFamily="18" charset="0"/>
              </a:rPr>
              <a:t>Allows to write </a:t>
            </a:r>
            <a:r>
              <a:rPr lang="en-US" dirty="0" err="1" smtClean="0">
                <a:latin typeface="Times New Roman" pitchFamily="18" charset="0"/>
                <a:cs typeface="Times New Roman" pitchFamily="18" charset="0"/>
              </a:rPr>
              <a:t>sqoop</a:t>
            </a:r>
            <a:r>
              <a:rPr lang="en-US" dirty="0" smtClean="0">
                <a:latin typeface="Times New Roman" pitchFamily="18" charset="0"/>
                <a:cs typeface="Times New Roman" pitchFamily="18" charset="0"/>
              </a:rPr>
              <a:t> script in an external file and 		     can be used dynamically.</a:t>
            </a:r>
          </a:p>
          <a:p>
            <a:pPr marL="285750" indent="-285750">
              <a:buBlip>
                <a:blip r:embed="rId2"/>
              </a:buBlip>
            </a:pPr>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65139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Hadoop Administration</a:t>
            </a:r>
            <a:endParaRPr lang="en-US"/>
          </a:p>
        </p:txBody>
      </p:sp>
      <p:sp>
        <p:nvSpPr>
          <p:cNvPr id="4" name="Slide Number Placeholder 3"/>
          <p:cNvSpPr>
            <a:spLocks noGrp="1"/>
          </p:cNvSpPr>
          <p:nvPr>
            <p:ph type="sldNum" sz="quarter" idx="12"/>
          </p:nvPr>
        </p:nvSpPr>
        <p:spPr/>
        <p:txBody>
          <a:bodyPr/>
          <a:lstStyle/>
          <a:p>
            <a:fld id="{15C6DC59-804E-4084-8D8C-C17DABAD43D1}" type="slidenum">
              <a:rPr lang="en-US" smtClean="0"/>
              <a:t>33</a:t>
            </a:fld>
            <a:endParaRPr lang="en-US"/>
          </a:p>
        </p:txBody>
      </p:sp>
      <p:sp>
        <p:nvSpPr>
          <p:cNvPr id="7" name="Up Ribbon 6"/>
          <p:cNvSpPr/>
          <p:nvPr/>
        </p:nvSpPr>
        <p:spPr>
          <a:xfrm>
            <a:off x="914400" y="990600"/>
            <a:ext cx="7391400" cy="4648200"/>
          </a:xfrm>
          <a:prstGeom prst="ribbon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0895" y="2453273"/>
            <a:ext cx="4432047" cy="1323439"/>
          </a:xfrm>
          <a:prstGeom prst="rect">
            <a:avLst/>
          </a:prstGeom>
          <a:noFill/>
          <a:effectLst>
            <a:outerShdw blurRad="50800" dist="38100" dir="18900000" algn="bl" rotWithShape="0">
              <a:prstClr val="black">
                <a:alpha val="40000"/>
              </a:prstClr>
            </a:outerShdw>
          </a:effectLst>
        </p:spPr>
        <p:txBody>
          <a:bodyPr wrap="none" lIns="91440" tIns="45720" rIns="91440" bIns="45720">
            <a:spAutoFit/>
            <a:scene3d>
              <a:camera prst="perspectiveFront"/>
              <a:lightRig rig="threePt" dir="t"/>
            </a:scene3d>
          </a:bodyPr>
          <a:lstStyle/>
          <a:p>
            <a:pPr algn="ctr"/>
            <a:r>
              <a:rPr lang="en-US" sz="8000" b="1" cap="none" spc="0" dirty="0" smtClean="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rPr>
              <a:t>Tea Break</a:t>
            </a:r>
            <a:endParaRPr lang="en-US" sz="8000" b="1" cap="none" spc="0" dirty="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105964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1463474" y="1779277"/>
            <a:ext cx="6217087" cy="923330"/>
          </a:xfrm>
          <a:noFill/>
        </p:spPr>
        <p:txBody>
          <a:bodyPr wrap="none" lIns="91440" tIns="45720" rIns="91440" bIns="45720">
            <a:spAutoFit/>
          </a:bodyPr>
          <a:lstStyle/>
          <a:p>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rPr>
              <a:t>FLUME &amp; CHUKWA</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endParaRPr>
          </a:p>
        </p:txBody>
      </p:sp>
    </p:spTree>
    <p:extLst>
      <p:ext uri="{BB962C8B-B14F-4D97-AF65-F5344CB8AC3E}">
        <p14:creationId xmlns:p14="http://schemas.microsoft.com/office/powerpoint/2010/main" val="1074470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Flume</a:t>
            </a:r>
            <a:endParaRPr lang="en-US" sz="3200" b="1" dirty="0">
              <a:solidFill>
                <a:srgbClr val="0070C0"/>
              </a:solidFill>
              <a:latin typeface="Times New Roman" pitchFamily="18" charset="0"/>
              <a:cs typeface="Times New Roman" pitchFamily="18" charset="0"/>
            </a:endParaRPr>
          </a:p>
        </p:txBody>
      </p:sp>
      <p:sp>
        <p:nvSpPr>
          <p:cNvPr id="5" name="Rectangle 4"/>
          <p:cNvSpPr/>
          <p:nvPr/>
        </p:nvSpPr>
        <p:spPr>
          <a:xfrm>
            <a:off x="533400" y="13716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25146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25146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5486400" y="1600200"/>
            <a:ext cx="914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486400" y="3429000"/>
            <a:ext cx="914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10400" y="16764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35814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14600" y="1371600"/>
            <a:ext cx="5486400" cy="3276600"/>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5800" y="1447800"/>
            <a:ext cx="1066800" cy="369332"/>
          </a:xfrm>
          <a:prstGeom prst="rect">
            <a:avLst/>
          </a:prstGeom>
          <a:noFill/>
        </p:spPr>
        <p:txBody>
          <a:bodyPr wrap="square" rtlCol="0">
            <a:spAutoFit/>
          </a:bodyPr>
          <a:lstStyle/>
          <a:p>
            <a:pPr algn="ctr"/>
            <a:r>
              <a:rPr lang="en-US" b="1" dirty="0" smtClean="0">
                <a:solidFill>
                  <a:schemeClr val="bg1"/>
                </a:solidFill>
              </a:rPr>
              <a:t>CLIENT</a:t>
            </a:r>
            <a:endParaRPr lang="en-US" b="1" dirty="0">
              <a:solidFill>
                <a:schemeClr val="bg1"/>
              </a:solidFill>
            </a:endParaRPr>
          </a:p>
        </p:txBody>
      </p:sp>
      <p:sp>
        <p:nvSpPr>
          <p:cNvPr id="14" name="TextBox 13"/>
          <p:cNvSpPr txBox="1"/>
          <p:nvPr/>
        </p:nvSpPr>
        <p:spPr>
          <a:xfrm>
            <a:off x="533400" y="2602468"/>
            <a:ext cx="1066800" cy="369332"/>
          </a:xfrm>
          <a:prstGeom prst="rect">
            <a:avLst/>
          </a:prstGeom>
          <a:noFill/>
        </p:spPr>
        <p:txBody>
          <a:bodyPr wrap="square" rtlCol="0">
            <a:spAutoFit/>
          </a:bodyPr>
          <a:lstStyle/>
          <a:p>
            <a:pPr algn="ctr"/>
            <a:r>
              <a:rPr lang="en-US" b="1" dirty="0" smtClean="0">
                <a:solidFill>
                  <a:schemeClr val="bg1"/>
                </a:solidFill>
              </a:rPr>
              <a:t>SINK</a:t>
            </a:r>
            <a:endParaRPr lang="en-US" b="1" dirty="0">
              <a:solidFill>
                <a:schemeClr val="bg1"/>
              </a:solidFill>
            </a:endParaRPr>
          </a:p>
        </p:txBody>
      </p:sp>
      <p:sp>
        <p:nvSpPr>
          <p:cNvPr id="15" name="TextBox 14"/>
          <p:cNvSpPr txBox="1"/>
          <p:nvPr/>
        </p:nvSpPr>
        <p:spPr>
          <a:xfrm>
            <a:off x="7239000" y="1828800"/>
            <a:ext cx="1066800" cy="369332"/>
          </a:xfrm>
          <a:prstGeom prst="rect">
            <a:avLst/>
          </a:prstGeom>
          <a:noFill/>
        </p:spPr>
        <p:txBody>
          <a:bodyPr wrap="square" rtlCol="0">
            <a:spAutoFit/>
          </a:bodyPr>
          <a:lstStyle/>
          <a:p>
            <a:pPr algn="ctr"/>
            <a:r>
              <a:rPr lang="en-US" b="1" dirty="0" smtClean="0">
                <a:solidFill>
                  <a:schemeClr val="bg1"/>
                </a:solidFill>
              </a:rPr>
              <a:t>SINK 1</a:t>
            </a:r>
            <a:endParaRPr lang="en-US" b="1" dirty="0">
              <a:solidFill>
                <a:schemeClr val="bg1"/>
              </a:solidFill>
            </a:endParaRPr>
          </a:p>
        </p:txBody>
      </p:sp>
      <p:sp>
        <p:nvSpPr>
          <p:cNvPr id="16" name="TextBox 15"/>
          <p:cNvSpPr txBox="1"/>
          <p:nvPr/>
        </p:nvSpPr>
        <p:spPr>
          <a:xfrm>
            <a:off x="7239000" y="3669268"/>
            <a:ext cx="1066800" cy="369332"/>
          </a:xfrm>
          <a:prstGeom prst="rect">
            <a:avLst/>
          </a:prstGeom>
          <a:noFill/>
        </p:spPr>
        <p:txBody>
          <a:bodyPr wrap="square" rtlCol="0">
            <a:spAutoFit/>
          </a:bodyPr>
          <a:lstStyle/>
          <a:p>
            <a:pPr algn="ctr"/>
            <a:r>
              <a:rPr lang="en-US" b="1" dirty="0" smtClean="0">
                <a:solidFill>
                  <a:schemeClr val="bg1"/>
                </a:solidFill>
              </a:rPr>
              <a:t>SINK 2</a:t>
            </a:r>
            <a:endParaRPr lang="en-US" b="1" dirty="0">
              <a:solidFill>
                <a:schemeClr val="bg1"/>
              </a:solidFill>
            </a:endParaRPr>
          </a:p>
        </p:txBody>
      </p:sp>
      <p:sp>
        <p:nvSpPr>
          <p:cNvPr id="17" name="TextBox 16"/>
          <p:cNvSpPr txBox="1"/>
          <p:nvPr/>
        </p:nvSpPr>
        <p:spPr>
          <a:xfrm>
            <a:off x="2895600" y="2590800"/>
            <a:ext cx="1066800" cy="369332"/>
          </a:xfrm>
          <a:prstGeom prst="rect">
            <a:avLst/>
          </a:prstGeom>
          <a:noFill/>
        </p:spPr>
        <p:txBody>
          <a:bodyPr wrap="square" rtlCol="0">
            <a:spAutoFit/>
          </a:bodyPr>
          <a:lstStyle/>
          <a:p>
            <a:pPr algn="ctr"/>
            <a:r>
              <a:rPr lang="en-US" b="1" dirty="0" smtClean="0">
                <a:solidFill>
                  <a:schemeClr val="bg1"/>
                </a:solidFill>
              </a:rPr>
              <a:t>SOURCE</a:t>
            </a:r>
            <a:endParaRPr lang="en-US" b="1" dirty="0">
              <a:solidFill>
                <a:schemeClr val="bg1"/>
              </a:solidFill>
            </a:endParaRPr>
          </a:p>
        </p:txBody>
      </p:sp>
      <p:cxnSp>
        <p:nvCxnSpPr>
          <p:cNvPr id="18" name="Straight Arrow Connector 17"/>
          <p:cNvCxnSpPr>
            <a:stCxn id="7" idx="3"/>
            <a:endCxn id="6" idx="1"/>
          </p:cNvCxnSpPr>
          <p:nvPr/>
        </p:nvCxnSpPr>
        <p:spPr>
          <a:xfrm>
            <a:off x="1828800" y="2819400"/>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6" idx="0"/>
          </p:cNvCxnSpPr>
          <p:nvPr/>
        </p:nvCxnSpPr>
        <p:spPr>
          <a:xfrm>
            <a:off x="1219200" y="1981200"/>
            <a:ext cx="220980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p:cNvCxnSpPr>
          <p:nvPr/>
        </p:nvCxnSpPr>
        <p:spPr>
          <a:xfrm flipV="1">
            <a:off x="4114800" y="2013466"/>
            <a:ext cx="1371600" cy="80593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p:cNvCxnSpPr>
          <p:nvPr/>
        </p:nvCxnSpPr>
        <p:spPr>
          <a:xfrm>
            <a:off x="4114800" y="2819400"/>
            <a:ext cx="1371600" cy="103453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400800" y="2013466"/>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00800" y="3886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382000" y="3886200"/>
            <a:ext cx="609600" cy="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382000" y="1981200"/>
            <a:ext cx="609600" cy="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2819400"/>
            <a:ext cx="457200" cy="0"/>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34000" y="2514600"/>
            <a:ext cx="1295400" cy="369332"/>
          </a:xfrm>
          <a:prstGeom prst="rect">
            <a:avLst/>
          </a:prstGeom>
          <a:noFill/>
        </p:spPr>
        <p:txBody>
          <a:bodyPr wrap="square" rtlCol="0">
            <a:spAutoFit/>
          </a:bodyPr>
          <a:lstStyle/>
          <a:p>
            <a:pPr algn="ctr"/>
            <a:r>
              <a:rPr lang="en-US" b="1" dirty="0" smtClean="0">
                <a:solidFill>
                  <a:schemeClr val="bg1"/>
                </a:solidFill>
              </a:rPr>
              <a:t>CHANNEL </a:t>
            </a:r>
            <a:endParaRPr lang="en-US" b="1" dirty="0">
              <a:solidFill>
                <a:schemeClr val="bg1"/>
              </a:solidFill>
            </a:endParaRPr>
          </a:p>
        </p:txBody>
      </p:sp>
      <p:sp>
        <p:nvSpPr>
          <p:cNvPr id="28" name="TextBox 27"/>
          <p:cNvSpPr txBox="1"/>
          <p:nvPr/>
        </p:nvSpPr>
        <p:spPr>
          <a:xfrm>
            <a:off x="5334000" y="4278868"/>
            <a:ext cx="1295400" cy="369332"/>
          </a:xfrm>
          <a:prstGeom prst="rect">
            <a:avLst/>
          </a:prstGeom>
          <a:noFill/>
        </p:spPr>
        <p:txBody>
          <a:bodyPr wrap="square" rtlCol="0">
            <a:spAutoFit/>
          </a:bodyPr>
          <a:lstStyle/>
          <a:p>
            <a:pPr algn="ctr"/>
            <a:r>
              <a:rPr lang="en-US" b="1" dirty="0" smtClean="0">
                <a:solidFill>
                  <a:schemeClr val="bg1"/>
                </a:solidFill>
              </a:rPr>
              <a:t>CHANNEL 2</a:t>
            </a:r>
            <a:endParaRPr lang="en-US" b="1" dirty="0">
              <a:solidFill>
                <a:schemeClr val="bg1"/>
              </a:solidFill>
            </a:endParaRPr>
          </a:p>
        </p:txBody>
      </p:sp>
      <p:sp>
        <p:nvSpPr>
          <p:cNvPr id="29" name="TextBox 28"/>
          <p:cNvSpPr txBox="1"/>
          <p:nvPr/>
        </p:nvSpPr>
        <p:spPr>
          <a:xfrm>
            <a:off x="6019800" y="4724400"/>
            <a:ext cx="1066800" cy="369332"/>
          </a:xfrm>
          <a:prstGeom prst="rect">
            <a:avLst/>
          </a:prstGeom>
          <a:noFill/>
        </p:spPr>
        <p:txBody>
          <a:bodyPr wrap="square" rtlCol="0">
            <a:spAutoFit/>
          </a:bodyPr>
          <a:lstStyle/>
          <a:p>
            <a:pPr algn="ctr"/>
            <a:r>
              <a:rPr lang="en-US" b="1" dirty="0" smtClean="0"/>
              <a:t>AGENT</a:t>
            </a:r>
            <a:endParaRPr lang="en-US" b="1" dirty="0"/>
          </a:p>
        </p:txBody>
      </p:sp>
    </p:spTree>
    <p:extLst>
      <p:ext uri="{BB962C8B-B14F-4D97-AF65-F5344CB8AC3E}">
        <p14:creationId xmlns:p14="http://schemas.microsoft.com/office/powerpoint/2010/main" val="1442807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15200" cy="584775"/>
          </a:xfrm>
          <a:prstGeom prst="rect">
            <a:avLst/>
          </a:prstGeom>
          <a:noFill/>
        </p:spPr>
        <p:txBody>
          <a:bodyPr wrap="square" rtlCol="0">
            <a:spAutoFit/>
          </a:bodyPr>
          <a:lstStyle/>
          <a:p>
            <a:r>
              <a:rPr lang="en-US" sz="3200" b="1" dirty="0" err="1" smtClean="0">
                <a:solidFill>
                  <a:srgbClr val="0070C0"/>
                </a:solidFill>
                <a:latin typeface="Times New Roman" pitchFamily="18" charset="0"/>
                <a:cs typeface="Times New Roman" pitchFamily="18" charset="0"/>
              </a:rPr>
              <a:t>Chukwa</a:t>
            </a:r>
            <a:endParaRPr lang="en-US" sz="3200" b="1" dirty="0">
              <a:solidFill>
                <a:srgbClr val="0070C0"/>
              </a:solidFill>
              <a:latin typeface="Times New Roman" pitchFamily="18" charset="0"/>
              <a:cs typeface="Times New Roman" pitchFamily="18" charset="0"/>
            </a:endParaRPr>
          </a:p>
        </p:txBody>
      </p:sp>
      <p:sp>
        <p:nvSpPr>
          <p:cNvPr id="5" name="Rectangle 4"/>
          <p:cNvSpPr/>
          <p:nvPr/>
        </p:nvSpPr>
        <p:spPr>
          <a:xfrm>
            <a:off x="432906" y="2948940"/>
            <a:ext cx="1929294" cy="1976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 y="3172837"/>
            <a:ext cx="1600200" cy="1477328"/>
          </a:xfrm>
          <a:prstGeom prst="rect">
            <a:avLst/>
          </a:prstGeom>
          <a:noFill/>
        </p:spPr>
        <p:txBody>
          <a:bodyPr wrap="square" rtlCol="0">
            <a:spAutoFit/>
          </a:bodyPr>
          <a:lstStyle/>
          <a:p>
            <a:pPr algn="ctr"/>
            <a:r>
              <a:rPr lang="en-US" b="1" dirty="0" smtClean="0">
                <a:solidFill>
                  <a:schemeClr val="bg1"/>
                </a:solidFill>
              </a:rPr>
              <a:t>DATA</a:t>
            </a:r>
          </a:p>
          <a:p>
            <a:pPr algn="ctr"/>
            <a:r>
              <a:rPr lang="en-US" dirty="0" smtClean="0">
                <a:solidFill>
                  <a:schemeClr val="bg1"/>
                </a:solidFill>
              </a:rPr>
              <a:t>App1 log</a:t>
            </a:r>
          </a:p>
          <a:p>
            <a:pPr algn="ctr"/>
            <a:r>
              <a:rPr lang="en-US" dirty="0" smtClean="0">
                <a:solidFill>
                  <a:schemeClr val="bg1"/>
                </a:solidFill>
              </a:rPr>
              <a:t>App2 log</a:t>
            </a:r>
          </a:p>
          <a:p>
            <a:pPr algn="ctr"/>
            <a:endParaRPr lang="en-US" dirty="0">
              <a:solidFill>
                <a:schemeClr val="bg1"/>
              </a:solidFill>
            </a:endParaRPr>
          </a:p>
          <a:p>
            <a:pPr algn="ctr"/>
            <a:r>
              <a:rPr lang="en-US" dirty="0" err="1" smtClean="0">
                <a:solidFill>
                  <a:schemeClr val="bg1"/>
                </a:solidFill>
              </a:rPr>
              <a:t>Appn</a:t>
            </a:r>
            <a:r>
              <a:rPr lang="en-US" dirty="0" smtClean="0">
                <a:solidFill>
                  <a:schemeClr val="bg1"/>
                </a:solidFill>
              </a:rPr>
              <a:t> log</a:t>
            </a:r>
          </a:p>
        </p:txBody>
      </p:sp>
      <p:cxnSp>
        <p:nvCxnSpPr>
          <p:cNvPr id="7" name="Straight Arrow Connector 6"/>
          <p:cNvCxnSpPr>
            <a:stCxn id="5" idx="3"/>
          </p:cNvCxnSpPr>
          <p:nvPr/>
        </p:nvCxnSpPr>
        <p:spPr>
          <a:xfrm flipV="1">
            <a:off x="2362200" y="3937188"/>
            <a:ext cx="1143000" cy="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362200" y="3401437"/>
            <a:ext cx="1143000" cy="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362200" y="4468236"/>
            <a:ext cx="1143000" cy="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505200" y="2944237"/>
            <a:ext cx="1929294" cy="1976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57600" y="3172837"/>
            <a:ext cx="1600200" cy="1477328"/>
          </a:xfrm>
          <a:prstGeom prst="rect">
            <a:avLst/>
          </a:prstGeom>
          <a:noFill/>
        </p:spPr>
        <p:txBody>
          <a:bodyPr wrap="square" rtlCol="0">
            <a:spAutoFit/>
          </a:bodyPr>
          <a:lstStyle/>
          <a:p>
            <a:pPr algn="ctr"/>
            <a:endParaRPr lang="en-US" b="1" dirty="0" smtClean="0">
              <a:solidFill>
                <a:schemeClr val="bg1"/>
              </a:solidFill>
            </a:endParaRPr>
          </a:p>
          <a:p>
            <a:pPr algn="ctr"/>
            <a:endParaRPr lang="en-US" b="1" dirty="0">
              <a:solidFill>
                <a:schemeClr val="bg1"/>
              </a:solidFill>
            </a:endParaRPr>
          </a:p>
          <a:p>
            <a:pPr algn="ctr"/>
            <a:r>
              <a:rPr lang="en-US" b="1" dirty="0" smtClean="0">
                <a:solidFill>
                  <a:schemeClr val="bg1"/>
                </a:solidFill>
              </a:rPr>
              <a:t>AGENTS</a:t>
            </a:r>
          </a:p>
          <a:p>
            <a:pPr algn="ctr"/>
            <a:endParaRPr lang="en-US" b="1" dirty="0">
              <a:solidFill>
                <a:schemeClr val="bg1"/>
              </a:solidFill>
            </a:endParaRPr>
          </a:p>
          <a:p>
            <a:pPr algn="ctr"/>
            <a:endParaRPr lang="en-US" b="1" dirty="0" smtClean="0">
              <a:solidFill>
                <a:schemeClr val="bg1"/>
              </a:solidFill>
            </a:endParaRPr>
          </a:p>
        </p:txBody>
      </p:sp>
      <p:cxnSp>
        <p:nvCxnSpPr>
          <p:cNvPr id="12" name="Straight Arrow Connector 11"/>
          <p:cNvCxnSpPr/>
          <p:nvPr/>
        </p:nvCxnSpPr>
        <p:spPr>
          <a:xfrm flipV="1">
            <a:off x="5410200" y="3934837"/>
            <a:ext cx="1143000" cy="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553200" y="3782437"/>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05600" y="3782437"/>
            <a:ext cx="1295400" cy="369332"/>
          </a:xfrm>
          <a:prstGeom prst="rect">
            <a:avLst/>
          </a:prstGeom>
          <a:noFill/>
        </p:spPr>
        <p:txBody>
          <a:bodyPr wrap="square" rtlCol="0">
            <a:spAutoFit/>
          </a:bodyPr>
          <a:lstStyle/>
          <a:p>
            <a:r>
              <a:rPr lang="en-US" b="1" dirty="0" smtClean="0">
                <a:solidFill>
                  <a:schemeClr val="bg1"/>
                </a:solidFill>
              </a:rPr>
              <a:t>COLLECTOR</a:t>
            </a:r>
            <a:endParaRPr lang="en-US" b="1" dirty="0">
              <a:solidFill>
                <a:schemeClr val="bg1"/>
              </a:solidFill>
            </a:endParaRPr>
          </a:p>
        </p:txBody>
      </p:sp>
      <p:cxnSp>
        <p:nvCxnSpPr>
          <p:cNvPr id="15" name="Straight Arrow Connector 14"/>
          <p:cNvCxnSpPr/>
          <p:nvPr/>
        </p:nvCxnSpPr>
        <p:spPr>
          <a:xfrm flipV="1">
            <a:off x="7315200" y="2742931"/>
            <a:ext cx="0" cy="103950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324600" y="685800"/>
            <a:ext cx="2029691" cy="256323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53200" y="2029837"/>
            <a:ext cx="1600200" cy="713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705600" y="2193905"/>
            <a:ext cx="1295400" cy="369332"/>
          </a:xfrm>
          <a:prstGeom prst="rect">
            <a:avLst/>
          </a:prstGeom>
          <a:noFill/>
        </p:spPr>
        <p:txBody>
          <a:bodyPr wrap="square" rtlCol="0">
            <a:spAutoFit/>
          </a:bodyPr>
          <a:lstStyle/>
          <a:p>
            <a:pPr algn="ctr"/>
            <a:r>
              <a:rPr lang="en-US" b="1" dirty="0" smtClean="0">
                <a:solidFill>
                  <a:schemeClr val="bg1"/>
                </a:solidFill>
              </a:rPr>
              <a:t>DATA SINK</a:t>
            </a:r>
            <a:endParaRPr lang="en-US" b="1" dirty="0">
              <a:solidFill>
                <a:schemeClr val="bg1"/>
              </a:solidFill>
            </a:endParaRPr>
          </a:p>
        </p:txBody>
      </p:sp>
      <p:cxnSp>
        <p:nvCxnSpPr>
          <p:cNvPr id="19" name="Straight Arrow Connector 18"/>
          <p:cNvCxnSpPr/>
          <p:nvPr/>
        </p:nvCxnSpPr>
        <p:spPr>
          <a:xfrm flipV="1">
            <a:off x="6858000" y="1267837"/>
            <a:ext cx="0" cy="73470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772400" y="1267837"/>
            <a:ext cx="0" cy="73470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77000" y="886837"/>
            <a:ext cx="838200" cy="381000"/>
          </a:xfrm>
          <a:prstGeom prst="rect">
            <a:avLst/>
          </a:prstGeom>
          <a:noFill/>
        </p:spPr>
        <p:txBody>
          <a:bodyPr wrap="square" rtlCol="0">
            <a:spAutoFit/>
          </a:bodyPr>
          <a:lstStyle/>
          <a:p>
            <a:pPr algn="ctr"/>
            <a:r>
              <a:rPr lang="en-US" b="1" dirty="0" smtClean="0"/>
              <a:t>HDFS</a:t>
            </a:r>
            <a:endParaRPr lang="en-US" b="1" dirty="0"/>
          </a:p>
        </p:txBody>
      </p:sp>
      <p:sp>
        <p:nvSpPr>
          <p:cNvPr id="22" name="TextBox 21"/>
          <p:cNvSpPr txBox="1"/>
          <p:nvPr/>
        </p:nvSpPr>
        <p:spPr>
          <a:xfrm>
            <a:off x="7190509" y="886837"/>
            <a:ext cx="1191491" cy="369332"/>
          </a:xfrm>
          <a:prstGeom prst="rect">
            <a:avLst/>
          </a:prstGeom>
          <a:noFill/>
        </p:spPr>
        <p:txBody>
          <a:bodyPr wrap="square" rtlCol="0">
            <a:spAutoFit/>
          </a:bodyPr>
          <a:lstStyle/>
          <a:p>
            <a:pPr algn="ctr"/>
            <a:r>
              <a:rPr lang="en-US" b="1" dirty="0" smtClean="0"/>
              <a:t>M/R jobs</a:t>
            </a:r>
            <a:endParaRPr lang="en-US" b="1" dirty="0"/>
          </a:p>
        </p:txBody>
      </p:sp>
    </p:spTree>
    <p:extLst>
      <p:ext uri="{BB962C8B-B14F-4D97-AF65-F5344CB8AC3E}">
        <p14:creationId xmlns:p14="http://schemas.microsoft.com/office/powerpoint/2010/main" val="76526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werPoint Questions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01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930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ctrTitle"/>
          </p:nvPr>
        </p:nvSpPr>
        <p:spPr>
          <a:xfrm>
            <a:off x="3925044" y="1779277"/>
            <a:ext cx="1293945" cy="923330"/>
          </a:xfrm>
          <a:noFill/>
        </p:spPr>
        <p:txBody>
          <a:bodyPr wrap="none" lIns="91440" tIns="45720" rIns="91440" bIns="45720">
            <a:spAutoFit/>
          </a:bodyPr>
          <a:lstStyle/>
          <a:p>
            <a:r>
              <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rPr>
              <a:t>PIG</a:t>
            </a:r>
            <a:endParaRPr lang="en-US" sz="5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mn-lt"/>
              <a:ea typeface="+mn-ea"/>
              <a:cs typeface="+mn-cs"/>
            </a:endParaRPr>
          </a:p>
        </p:txBody>
      </p:sp>
    </p:spTree>
    <p:extLst>
      <p:ext uri="{BB962C8B-B14F-4D97-AF65-F5344CB8AC3E}">
        <p14:creationId xmlns:p14="http://schemas.microsoft.com/office/powerpoint/2010/main" val="300063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73152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PIG</a:t>
            </a:r>
            <a:endParaRPr lang="en-US" sz="3200" b="1" dirty="0">
              <a:solidFill>
                <a:srgbClr val="0070C0"/>
              </a:solidFill>
              <a:latin typeface="Times New Roman" pitchFamily="18" charset="0"/>
              <a:cs typeface="Times New Roman" pitchFamily="18" charset="0"/>
            </a:endParaRPr>
          </a:p>
        </p:txBody>
      </p:sp>
      <p:sp>
        <p:nvSpPr>
          <p:cNvPr id="6" name="TextBox 5"/>
          <p:cNvSpPr txBox="1"/>
          <p:nvPr/>
        </p:nvSpPr>
        <p:spPr>
          <a:xfrm>
            <a:off x="914400" y="990600"/>
            <a:ext cx="7315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	Open source High </a:t>
            </a:r>
            <a:r>
              <a:rPr lang="en-US" dirty="0">
                <a:latin typeface="Times New Roman" pitchFamily="18" charset="0"/>
                <a:cs typeface="Times New Roman" pitchFamily="18" charset="0"/>
              </a:rPr>
              <a:t>Level </a:t>
            </a:r>
            <a:r>
              <a:rPr lang="en-US" dirty="0" smtClean="0">
                <a:latin typeface="Times New Roman" pitchFamily="18" charset="0"/>
                <a:cs typeface="Times New Roman" pitchFamily="18" charset="0"/>
              </a:rPr>
              <a:t>Dataflow system </a:t>
            </a:r>
            <a:r>
              <a:rPr lang="en-US" dirty="0">
                <a:latin typeface="Times New Roman" pitchFamily="18" charset="0"/>
                <a:cs typeface="Times New Roman" pitchFamily="18" charset="0"/>
              </a:rPr>
              <a:t>for data stored in HDFS</a:t>
            </a:r>
            <a:r>
              <a:rPr lang="en-US" dirty="0" smtClean="0">
                <a:latin typeface="Times New Roman" pitchFamily="18" charset="0"/>
                <a:cs typeface="Times New Roman" pitchFamily="18" charset="0"/>
              </a:rPr>
              <a:t>. It provides a simple language for queries and data manipulation.</a:t>
            </a:r>
            <a:endParaRPr lang="en-US" dirty="0">
              <a:latin typeface="Times New Roman" pitchFamily="18" charset="0"/>
              <a:cs typeface="Times New Roman" pitchFamily="18" charset="0"/>
            </a:endParaRPr>
          </a:p>
        </p:txBody>
      </p:sp>
      <p:sp>
        <p:nvSpPr>
          <p:cNvPr id="7" name="Title 1"/>
          <p:cNvSpPr txBox="1">
            <a:spLocks/>
          </p:cNvSpPr>
          <p:nvPr/>
        </p:nvSpPr>
        <p:spPr>
          <a:xfrm>
            <a:off x="914400" y="18288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a:t>PIG Background</a:t>
            </a:r>
          </a:p>
        </p:txBody>
      </p:sp>
      <p:sp>
        <p:nvSpPr>
          <p:cNvPr id="8" name="TextBox 7"/>
          <p:cNvSpPr txBox="1"/>
          <p:nvPr/>
        </p:nvSpPr>
        <p:spPr>
          <a:xfrm>
            <a:off x="914400" y="2286000"/>
            <a:ext cx="7315200" cy="1754326"/>
          </a:xfrm>
          <a:prstGeom prst="rect">
            <a:avLst/>
          </a:prstGeom>
          <a:noFill/>
        </p:spPr>
        <p:txBody>
          <a:bodyPr wrap="square" rtlCol="0">
            <a:spAutoFit/>
          </a:bodyPr>
          <a:lstStyle/>
          <a:p>
            <a:pPr marL="285750" indent="-285750">
              <a:buBlip>
                <a:blip r:embed="rId2"/>
              </a:buBlip>
            </a:pPr>
            <a:r>
              <a:rPr lang="en-US" dirty="0">
                <a:latin typeface="Times New Roman" pitchFamily="18" charset="0"/>
                <a:cs typeface="Times New Roman" pitchFamily="18" charset="0"/>
              </a:rPr>
              <a:t>Ease for developers.</a:t>
            </a:r>
          </a:p>
          <a:p>
            <a:pPr marL="285750" indent="-285750">
              <a:buBlip>
                <a:blip r:embed="rId2"/>
              </a:buBlip>
            </a:pPr>
            <a:r>
              <a:rPr lang="en-US" dirty="0">
                <a:latin typeface="Times New Roman" pitchFamily="18" charset="0"/>
                <a:cs typeface="Times New Roman" pitchFamily="18" charset="0"/>
              </a:rPr>
              <a:t>Developed by Yahoo Research Team.</a:t>
            </a:r>
          </a:p>
          <a:p>
            <a:pPr marL="285750" indent="-285750">
              <a:buBlip>
                <a:blip r:embed="rId2"/>
              </a:buBlip>
            </a:pPr>
            <a:r>
              <a:rPr lang="en-US" dirty="0">
                <a:latin typeface="Times New Roman" pitchFamily="18" charset="0"/>
                <a:cs typeface="Times New Roman" pitchFamily="18" charset="0"/>
              </a:rPr>
              <a:t>Work on any kind of data</a:t>
            </a:r>
          </a:p>
          <a:p>
            <a:pPr marL="285750" indent="-285750">
              <a:buBlip>
                <a:blip r:embed="rId2"/>
              </a:buBlip>
            </a:pPr>
            <a:r>
              <a:rPr lang="en-US" dirty="0">
                <a:latin typeface="Times New Roman" pitchFamily="18" charset="0"/>
                <a:cs typeface="Times New Roman" pitchFamily="18" charset="0"/>
              </a:rPr>
              <a:t>Subset of Map Reduce</a:t>
            </a:r>
          </a:p>
          <a:p>
            <a:pPr marL="285750" indent="-285750">
              <a:buBlip>
                <a:blip r:embed="rId2"/>
              </a:buBlip>
            </a:pPr>
            <a:r>
              <a:rPr lang="en-US" dirty="0">
                <a:latin typeface="Times New Roman" pitchFamily="18" charset="0"/>
                <a:cs typeface="Times New Roman" pitchFamily="18" charset="0"/>
              </a:rPr>
              <a:t>Base of Major programs at Yahoo</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0635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95413"/>
            <a:ext cx="87630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Comparative Analysis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51157087"/>
              </p:ext>
            </p:extLst>
          </p:nvPr>
        </p:nvGraphicFramePr>
        <p:xfrm>
          <a:off x="1066800" y="1219200"/>
          <a:ext cx="7391400" cy="4724400"/>
        </p:xfrm>
        <a:graphic>
          <a:graphicData uri="http://schemas.openxmlformats.org/presentationml/2006/ole">
            <mc:AlternateContent xmlns:mc="http://schemas.openxmlformats.org/markup-compatibility/2006">
              <mc:Choice xmlns:v="urn:schemas-microsoft-com:vml" Requires="v">
                <p:oleObj spid="_x0000_s2115" name="Worksheet" r:id="rId4" imgW="3629008" imgH="1924185" progId="Excel.Sheet.12">
                  <p:embed/>
                </p:oleObj>
              </mc:Choice>
              <mc:Fallback>
                <p:oleObj name="Worksheet" r:id="rId4" imgW="3629008" imgH="1924185" progId="Excel.Shee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192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659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914400"/>
            <a:ext cx="86868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Why PIG ?</a:t>
            </a:r>
            <a:endParaRPr lang="en-US" dirty="0"/>
          </a:p>
        </p:txBody>
      </p:sp>
    </p:spTree>
    <p:extLst>
      <p:ext uri="{BB962C8B-B14F-4D97-AF65-F5344CB8AC3E}">
        <p14:creationId xmlns:p14="http://schemas.microsoft.com/office/powerpoint/2010/main" val="347359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457200"/>
            <a:ext cx="8229600" cy="461665"/>
          </a:xfrm>
          <a:prstGeom prst="rect">
            <a:avLst/>
          </a:prstGeom>
          <a:noFill/>
        </p:spPr>
        <p:txBody>
          <a:bodyPr wrap="square" rtlCol="0">
            <a:spAutoFit/>
          </a:bodyPr>
          <a:lstStyle>
            <a:defPPr>
              <a:defRPr lang="en-US"/>
            </a:defPPr>
            <a:lvl1pPr>
              <a:defRPr sz="2400" b="1">
                <a:latin typeface="Times New Roman" pitchFamily="18" charset="0"/>
                <a:cs typeface="Times New Roman" pitchFamily="18" charset="0"/>
              </a:defRPr>
            </a:lvl1pPr>
          </a:lstStyle>
          <a:p>
            <a:r>
              <a:rPr lang="en-US" dirty="0" smtClean="0"/>
              <a:t>Use Cases where PIG is Used</a:t>
            </a:r>
            <a:endParaRPr lang="en-US" dirty="0"/>
          </a:p>
        </p:txBody>
      </p:sp>
      <p:sp>
        <p:nvSpPr>
          <p:cNvPr id="4" name="TextBox 3"/>
          <p:cNvSpPr txBox="1"/>
          <p:nvPr/>
        </p:nvSpPr>
        <p:spPr>
          <a:xfrm>
            <a:off x="841663" y="1120676"/>
            <a:ext cx="7460673" cy="2031325"/>
          </a:xfrm>
          <a:prstGeom prst="rect">
            <a:avLst/>
          </a:prstGeom>
          <a:noFill/>
        </p:spPr>
        <p:txBody>
          <a:bodyPr wrap="square" rtlCol="0">
            <a:spAutoFit/>
          </a:bodyPr>
          <a:lstStyle/>
          <a:p>
            <a:pPr marL="342900" indent="-342900">
              <a:buBlip>
                <a:blip r:embed="rId2"/>
              </a:buBlip>
            </a:pPr>
            <a:r>
              <a:rPr lang="en-US" dirty="0" smtClean="0">
                <a:latin typeface="Times New Roman" pitchFamily="18" charset="0"/>
                <a:cs typeface="Times New Roman" pitchFamily="18" charset="0"/>
              </a:rPr>
              <a:t>Processing of weblogs</a:t>
            </a:r>
          </a:p>
          <a:p>
            <a:pPr marL="342900" indent="-342900">
              <a:buBlip>
                <a:blip r:embed="rId2"/>
              </a:buBlip>
            </a:pPr>
            <a:endParaRPr lang="en-US" dirty="0">
              <a:latin typeface="Times New Roman" pitchFamily="18" charset="0"/>
              <a:cs typeface="Times New Roman" pitchFamily="18" charset="0"/>
            </a:endParaRPr>
          </a:p>
          <a:p>
            <a:pPr marL="342900" indent="-342900">
              <a:buBlip>
                <a:blip r:embed="rId2"/>
              </a:buBlip>
            </a:pPr>
            <a:r>
              <a:rPr lang="en-US" dirty="0" smtClean="0">
                <a:latin typeface="Times New Roman" pitchFamily="18" charset="0"/>
                <a:cs typeface="Times New Roman" pitchFamily="18" charset="0"/>
              </a:rPr>
              <a:t>Data processing for search platforms</a:t>
            </a:r>
          </a:p>
          <a:p>
            <a:pPr marL="342900" indent="-342900">
              <a:buBlip>
                <a:blip r:embed="rId2"/>
              </a:buBlip>
            </a:pPr>
            <a:endParaRPr lang="en-US" dirty="0">
              <a:latin typeface="Times New Roman" pitchFamily="18" charset="0"/>
              <a:cs typeface="Times New Roman" pitchFamily="18" charset="0"/>
            </a:endParaRPr>
          </a:p>
          <a:p>
            <a:pPr marL="342900" indent="-342900">
              <a:buBlip>
                <a:blip r:embed="rId2"/>
              </a:buBlip>
            </a:pPr>
            <a:r>
              <a:rPr lang="en-US" dirty="0" smtClean="0">
                <a:latin typeface="Times New Roman" pitchFamily="18" charset="0"/>
                <a:cs typeface="Times New Roman" pitchFamily="18" charset="0"/>
              </a:rPr>
              <a:t>Support for Ad Hoc queries across large data sets</a:t>
            </a:r>
          </a:p>
          <a:p>
            <a:pPr marL="342900" indent="-342900">
              <a:buBlip>
                <a:blip r:embed="rId2"/>
              </a:buBlip>
            </a:pPr>
            <a:endParaRPr lang="en-US" dirty="0">
              <a:latin typeface="Times New Roman" pitchFamily="18" charset="0"/>
              <a:cs typeface="Times New Roman" pitchFamily="18" charset="0"/>
            </a:endParaRPr>
          </a:p>
          <a:p>
            <a:pPr marL="342900" indent="-342900">
              <a:buBlip>
                <a:blip r:embed="rId2"/>
              </a:buBlip>
            </a:pPr>
            <a:r>
              <a:rPr lang="en-US" dirty="0" smtClean="0">
                <a:latin typeface="Times New Roman" pitchFamily="18" charset="0"/>
                <a:cs typeface="Times New Roman" pitchFamily="18" charset="0"/>
              </a:rPr>
              <a:t>Quick prototyping of algorithms for processing large datasets,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82734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1669</TotalTime>
  <Words>819</Words>
  <Application>Microsoft Office PowerPoint</Application>
  <PresentationFormat>On-screen Show (4:3)</PresentationFormat>
  <Paragraphs>253</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Equity</vt:lpstr>
      <vt:lpstr>Worksheet</vt:lpstr>
      <vt:lpstr>PowerPoint Presentation</vt:lpstr>
      <vt:lpstr>ETL on Hadoop</vt:lpstr>
      <vt:lpstr>PowerPoint Presentation</vt:lpstr>
      <vt:lpstr>PIG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HIVE</vt:lpstr>
      <vt:lpstr>PowerPoint Presentation</vt:lpstr>
      <vt:lpstr>PowerPoint Presentation</vt:lpstr>
      <vt:lpstr>PowerPoint Presentation</vt:lpstr>
      <vt:lpstr>PowerPoint Presentation</vt:lpstr>
      <vt:lpstr>PowerPoint Presentation</vt:lpstr>
      <vt:lpstr>PowerPoint Presentation</vt:lpstr>
      <vt:lpstr>SQOOP</vt:lpstr>
      <vt:lpstr>PowerPoint Presentation</vt:lpstr>
      <vt:lpstr>PowerPoint Presentation</vt:lpstr>
      <vt:lpstr>FLUME &amp; CHUKWA</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dc:creator>
  <cp:lastModifiedBy>Deep Pandey</cp:lastModifiedBy>
  <cp:revision>69</cp:revision>
  <dcterms:created xsi:type="dcterms:W3CDTF">2015-03-03T23:50:17Z</dcterms:created>
  <dcterms:modified xsi:type="dcterms:W3CDTF">2015-07-01T18:09:20Z</dcterms:modified>
</cp:coreProperties>
</file>