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7" r:id="rId11"/>
    <p:sldId id="271" r:id="rId12"/>
    <p:sldId id="268" r:id="rId13"/>
    <p:sldId id="269" r:id="rId14"/>
    <p:sldId id="270" r:id="rId15"/>
    <p:sldId id="264" r:id="rId16"/>
    <p:sldId id="266"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2b99e42e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2b99e42e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2b99e42e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2b99e42e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75fce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75fce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2b99e42e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2b99e42e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2b99e42e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2b99e42e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2b99e42e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2b99e42e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2c9f0bf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2c9f0bf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811400"/>
            <a:ext cx="5783400" cy="114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b="1" dirty="0">
                <a:latin typeface="Times New Roman"/>
                <a:ea typeface="Times New Roman"/>
                <a:cs typeface="Times New Roman"/>
                <a:sym typeface="Times New Roman"/>
              </a:rPr>
              <a:t>DAYANANDA SAGAR UNIVERSITY</a:t>
            </a:r>
            <a:r>
              <a:rPr lang="en" sz="2600" b="1" dirty="0"/>
              <a:t> </a:t>
            </a:r>
            <a:endParaRPr sz="2600" b="1" dirty="0"/>
          </a:p>
        </p:txBody>
      </p:sp>
      <p:sp>
        <p:nvSpPr>
          <p:cNvPr id="64" name="Google Shape;64;p13"/>
          <p:cNvSpPr txBox="1">
            <a:spLocks noGrp="1"/>
          </p:cNvSpPr>
          <p:nvPr>
            <p:ph type="subTitle" idx="1"/>
          </p:nvPr>
        </p:nvSpPr>
        <p:spPr>
          <a:xfrm>
            <a:off x="3532800" y="3264200"/>
            <a:ext cx="3672600" cy="7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u="sng" dirty="0">
                <a:latin typeface="Times New Roman"/>
                <a:ea typeface="Times New Roman"/>
                <a:cs typeface="Times New Roman"/>
                <a:sym typeface="Times New Roman"/>
              </a:rPr>
              <a:t>ADA  PROJECT</a:t>
            </a:r>
            <a:endParaRPr sz="2000" b="1" u="sng" dirty="0">
              <a:latin typeface="Times New Roman"/>
              <a:ea typeface="Times New Roman"/>
              <a:cs typeface="Times New Roman"/>
              <a:sym typeface="Times New Roman"/>
            </a:endParaRPr>
          </a:p>
        </p:txBody>
      </p:sp>
      <p:pic>
        <p:nvPicPr>
          <p:cNvPr id="65" name="Google Shape;65;p13"/>
          <p:cNvPicPr preferRelativeResize="0"/>
          <p:nvPr/>
        </p:nvPicPr>
        <p:blipFill>
          <a:blip r:embed="rId3">
            <a:alphaModFix/>
          </a:blip>
          <a:stretch>
            <a:fillRect/>
          </a:stretch>
        </p:blipFill>
        <p:spPr>
          <a:xfrm>
            <a:off x="3653913" y="2079550"/>
            <a:ext cx="1836175" cy="106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03AB-33E0-4B7B-86EF-D0F902870E80}"/>
              </a:ext>
            </a:extLst>
          </p:cNvPr>
          <p:cNvSpPr>
            <a:spLocks noGrp="1"/>
          </p:cNvSpPr>
          <p:nvPr>
            <p:ph type="title"/>
          </p:nvPr>
        </p:nvSpPr>
        <p:spPr/>
        <p:txBody>
          <a:bodyPr/>
          <a:lstStyle/>
          <a:p>
            <a:r>
              <a:rPr lang="en-US" dirty="0"/>
              <a:t>FUNCTIONS</a:t>
            </a:r>
            <a:endParaRPr lang="en-IN" dirty="0"/>
          </a:p>
        </p:txBody>
      </p:sp>
      <p:sp>
        <p:nvSpPr>
          <p:cNvPr id="3" name="Text Placeholder 2">
            <a:extLst>
              <a:ext uri="{FF2B5EF4-FFF2-40B4-BE49-F238E27FC236}">
                <a16:creationId xmlns:a16="http://schemas.microsoft.com/office/drawing/2014/main" id="{DAE56803-EA32-4C01-BE2C-B319CC2CB49B}"/>
              </a:ext>
            </a:extLst>
          </p:cNvPr>
          <p:cNvSpPr>
            <a:spLocks noGrp="1"/>
          </p:cNvSpPr>
          <p:nvPr>
            <p:ph type="body" idx="1"/>
          </p:nvPr>
        </p:nvSpPr>
        <p:spPr>
          <a:xfrm>
            <a:off x="387900" y="1277173"/>
            <a:ext cx="8368200" cy="3078900"/>
          </a:xfrm>
        </p:spPr>
        <p:txBody>
          <a:bodyPr/>
          <a:lstStyle/>
          <a:p>
            <a:endParaRPr lang="en-US" sz="1400" dirty="0"/>
          </a:p>
          <a:p>
            <a:pPr marL="285750" indent="-285750" defTabSz="360000">
              <a:lnSpc>
                <a:spcPct val="100000"/>
              </a:lnSpc>
              <a:spcAft>
                <a:spcPts val="600"/>
              </a:spcAft>
            </a:pPr>
            <a:r>
              <a:rPr lang="en-US" sz="1400" b="1" dirty="0"/>
              <a:t>void init(const char *s)</a:t>
            </a:r>
            <a:r>
              <a:rPr lang="en-US" sz="1400" dirty="0"/>
              <a:t> //count frequency for each character and completes the heap while merging node staring from the lower frequency nodes</a:t>
            </a:r>
          </a:p>
          <a:p>
            <a:pPr marL="0" indent="0" defTabSz="360000">
              <a:lnSpc>
                <a:spcPct val="100000"/>
              </a:lnSpc>
              <a:spcAft>
                <a:spcPts val="600"/>
              </a:spcAft>
              <a:buNone/>
            </a:pPr>
            <a:r>
              <a:rPr lang="en-US" sz="1400" dirty="0"/>
              <a:t> 	This is done in the following steps</a:t>
            </a:r>
          </a:p>
          <a:p>
            <a:pPr marL="0" indent="0" defTabSz="360000">
              <a:lnSpc>
                <a:spcPct val="100000"/>
              </a:lnSpc>
              <a:spcAft>
                <a:spcPts val="600"/>
              </a:spcAft>
              <a:buNone/>
            </a:pPr>
            <a:r>
              <a:rPr lang="en-US" sz="1400" dirty="0"/>
              <a:t>	(1) Remove top two nodes which have the highest priority (lowest frequency)</a:t>
            </a:r>
          </a:p>
          <a:p>
            <a:pPr marL="0" indent="0" defTabSz="360000">
              <a:lnSpc>
                <a:spcPct val="100000"/>
              </a:lnSpc>
              <a:spcAft>
                <a:spcPts val="600"/>
              </a:spcAft>
              <a:buNone/>
            </a:pPr>
            <a:r>
              <a:rPr lang="en-US" sz="1400" dirty="0"/>
              <a:t>	(2) Make a new one with the two removed nodes while adding the two frequency</a:t>
            </a:r>
          </a:p>
          <a:p>
            <a:pPr marL="0" indent="0" defTabSz="360000">
              <a:lnSpc>
                <a:spcPct val="100000"/>
              </a:lnSpc>
              <a:spcAft>
                <a:spcPts val="600"/>
              </a:spcAft>
              <a:buNone/>
            </a:pPr>
            <a:r>
              <a:rPr lang="en-US" sz="1400" dirty="0"/>
              <a:t>	(3) When we make the new node, it remembers its children as left/right nodes</a:t>
            </a:r>
          </a:p>
          <a:p>
            <a:pPr marL="0" indent="0" defTabSz="360000">
              <a:lnSpc>
                <a:spcPct val="100000"/>
              </a:lnSpc>
              <a:spcAft>
                <a:spcPts val="600"/>
              </a:spcAft>
              <a:buNone/>
            </a:pPr>
            <a:r>
              <a:rPr lang="en-US" sz="1400" dirty="0"/>
              <a:t>	(4) Keep merging the nodes until there is only one node left.</a:t>
            </a:r>
          </a:p>
          <a:p>
            <a:pPr marL="0" indent="0" defTabSz="360000">
              <a:lnSpc>
                <a:spcPct val="100000"/>
              </a:lnSpc>
              <a:spcAft>
                <a:spcPts val="600"/>
              </a:spcAft>
              <a:buNone/>
            </a:pPr>
            <a:endParaRPr lang="en-US" sz="1400" dirty="0"/>
          </a:p>
          <a:p>
            <a:r>
              <a:rPr lang="en-US" sz="1400" b="1" dirty="0"/>
              <a:t>void encode(const char *s, char *out); </a:t>
            </a:r>
            <a:r>
              <a:rPr lang="en-US" sz="1400" dirty="0"/>
              <a:t>// encodes the final binary codes of each character.</a:t>
            </a:r>
          </a:p>
          <a:p>
            <a:pPr marL="114300" indent="0">
              <a:buNone/>
            </a:pPr>
            <a:endParaRPr lang="en-US" sz="1400" dirty="0"/>
          </a:p>
          <a:p>
            <a:r>
              <a:rPr lang="fr-FR" sz="1400" b="1" dirty="0"/>
              <a:t>void decode(const char *s, node t); </a:t>
            </a:r>
            <a:r>
              <a:rPr lang="fr-FR" sz="1400" dirty="0"/>
              <a:t>// decodes the give binary code for the string and gives back the same string if the code is correct.</a:t>
            </a:r>
            <a:r>
              <a:rPr lang="en-US" sz="1400" dirty="0"/>
              <a:t> </a:t>
            </a:r>
          </a:p>
          <a:p>
            <a:endParaRPr lang="en-IN" sz="1400" dirty="0"/>
          </a:p>
        </p:txBody>
      </p:sp>
    </p:spTree>
    <p:extLst>
      <p:ext uri="{BB962C8B-B14F-4D97-AF65-F5344CB8AC3E}">
        <p14:creationId xmlns:p14="http://schemas.microsoft.com/office/powerpoint/2010/main" val="360958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3357-BABC-49C3-828F-08A4099EC8AA}"/>
              </a:ext>
            </a:extLst>
          </p:cNvPr>
          <p:cNvSpPr>
            <a:spLocks noGrp="1"/>
          </p:cNvSpPr>
          <p:nvPr>
            <p:ph type="title"/>
          </p:nvPr>
        </p:nvSpPr>
        <p:spPr>
          <a:xfrm>
            <a:off x="387900" y="847886"/>
            <a:ext cx="8368200" cy="498905"/>
          </a:xfrm>
        </p:spPr>
        <p:txBody>
          <a:bodyPr/>
          <a:lstStyle/>
          <a:p>
            <a:r>
              <a:rPr lang="en-IN" sz="1600" dirty="0">
                <a:latin typeface="Times New Roman" panose="02020603050405020304" pitchFamily="18" charset="0"/>
                <a:cs typeface="Times New Roman" panose="02020603050405020304" pitchFamily="18" charset="0"/>
              </a:rPr>
              <a:t>This is an example string “go go gophers” is encoded using ASCII and Huffman code.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The ASCII encoding(8 bits per character) takes 104bits whereas Huffman encoding is uses fewer bits.</a:t>
            </a:r>
          </a:p>
        </p:txBody>
      </p:sp>
      <p:pic>
        <p:nvPicPr>
          <p:cNvPr id="3" name="Picture 2">
            <a:extLst>
              <a:ext uri="{FF2B5EF4-FFF2-40B4-BE49-F238E27FC236}">
                <a16:creationId xmlns:a16="http://schemas.microsoft.com/office/drawing/2014/main" id="{84A618F3-6D0F-426C-B3AB-C11BFE6DAB60}"/>
              </a:ext>
            </a:extLst>
          </p:cNvPr>
          <p:cNvPicPr>
            <a:picLocks noChangeAspect="1"/>
          </p:cNvPicPr>
          <p:nvPr/>
        </p:nvPicPr>
        <p:blipFill>
          <a:blip r:embed="rId2"/>
          <a:stretch>
            <a:fillRect/>
          </a:stretch>
        </p:blipFill>
        <p:spPr>
          <a:xfrm>
            <a:off x="1539284" y="1817834"/>
            <a:ext cx="5810250" cy="3095625"/>
          </a:xfrm>
          <a:prstGeom prst="rect">
            <a:avLst/>
          </a:prstGeom>
        </p:spPr>
      </p:pic>
    </p:spTree>
    <p:extLst>
      <p:ext uri="{BB962C8B-B14F-4D97-AF65-F5344CB8AC3E}">
        <p14:creationId xmlns:p14="http://schemas.microsoft.com/office/powerpoint/2010/main" val="71507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B58C-0F6E-4143-A4E8-A75AD2CC5C47}"/>
              </a:ext>
            </a:extLst>
          </p:cNvPr>
          <p:cNvSpPr>
            <a:spLocks noGrp="1"/>
          </p:cNvSpPr>
          <p:nvPr>
            <p:ph type="title"/>
          </p:nvPr>
        </p:nvSpPr>
        <p:spPr>
          <a:xfrm>
            <a:off x="387900" y="217020"/>
            <a:ext cx="8368200" cy="686100"/>
          </a:xfrm>
        </p:spPr>
        <p:txBody>
          <a:bodyPr/>
          <a:lstStyle/>
          <a:p>
            <a:r>
              <a:rPr lang="en-US" dirty="0"/>
              <a:t>OUTPUT </a:t>
            </a:r>
            <a:endParaRPr lang="en-IN" dirty="0"/>
          </a:p>
        </p:txBody>
      </p:sp>
      <p:pic>
        <p:nvPicPr>
          <p:cNvPr id="1026" name="Picture 2">
            <a:extLst>
              <a:ext uri="{FF2B5EF4-FFF2-40B4-BE49-F238E27FC236}">
                <a16:creationId xmlns:a16="http://schemas.microsoft.com/office/drawing/2014/main" id="{4AB3F8BB-DE86-4DE4-BD16-5CE45FE9B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857" y="1086355"/>
            <a:ext cx="6001193" cy="405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9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A2FA86D-D94A-4717-A62B-A22D3EC15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95" y="300439"/>
            <a:ext cx="7084606" cy="454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36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0FB2A14-18FE-4DBE-B2C2-11F37403D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13" y="333750"/>
            <a:ext cx="7109636" cy="44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latin typeface=" Roboto slab"/>
                <a:ea typeface="Times New Roman"/>
                <a:cs typeface="Times New Roman"/>
                <a:sym typeface="Times New Roman"/>
              </a:rPr>
              <a:t>APPLICATIONS</a:t>
            </a:r>
            <a:endParaRPr sz="2800" dirty="0">
              <a:latin typeface=" Roboto slab"/>
              <a:ea typeface="Times New Roman"/>
              <a:cs typeface="Times New Roman"/>
              <a:sym typeface="Times New Roman"/>
            </a:endParaRPr>
          </a:p>
        </p:txBody>
      </p:sp>
      <p:sp>
        <p:nvSpPr>
          <p:cNvPr id="127" name="Google Shape;127;p21"/>
          <p:cNvSpPr txBox="1">
            <a:spLocks noGrp="1"/>
          </p:cNvSpPr>
          <p:nvPr>
            <p:ph type="body" idx="1"/>
          </p:nvPr>
        </p:nvSpPr>
        <p:spPr>
          <a:xfrm>
            <a:off x="387900" y="1277172"/>
            <a:ext cx="8368200" cy="3078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685800" lvl="0" indent="-304800" algn="l" rtl="0">
              <a:lnSpc>
                <a:spcPct val="150000"/>
              </a:lnSpc>
              <a:spcBef>
                <a:spcPts val="0"/>
              </a:spcBef>
              <a:spcAft>
                <a:spcPts val="0"/>
              </a:spcAft>
              <a:buClr>
                <a:srgbClr val="FFFFFF"/>
              </a:buClr>
              <a:buSzPts val="1200"/>
              <a:buFont typeface="Times New Roman"/>
              <a:buAutoNum type="arabicPeriod"/>
            </a:pPr>
            <a:r>
              <a:rPr lang="en" sz="1400" dirty="0">
                <a:solidFill>
                  <a:srgbClr val="FFFFFF"/>
                </a:solidFill>
                <a:latin typeface="Times New Roman"/>
                <a:ea typeface="Times New Roman"/>
                <a:cs typeface="Times New Roman"/>
                <a:sym typeface="Times New Roman"/>
              </a:rPr>
              <a:t>Both the .mp3 and .jpg file formats use Huffman coding at one stage of compression.</a:t>
            </a:r>
            <a:endParaRPr sz="1400" dirty="0">
              <a:solidFill>
                <a:srgbClr val="FFFFFF"/>
              </a:solidFill>
              <a:latin typeface="Times New Roman"/>
              <a:ea typeface="Times New Roman"/>
              <a:cs typeface="Times New Roman"/>
              <a:sym typeface="Times New Roman"/>
            </a:endParaRPr>
          </a:p>
          <a:p>
            <a:pPr marL="685800" lvl="0" indent="0" algn="l" rtl="0">
              <a:lnSpc>
                <a:spcPct val="150000"/>
              </a:lnSpc>
              <a:spcBef>
                <a:spcPts val="0"/>
              </a:spcBef>
              <a:spcAft>
                <a:spcPts val="0"/>
              </a:spcAft>
              <a:buNone/>
            </a:pPr>
            <a:endParaRPr sz="1400" dirty="0">
              <a:solidFill>
                <a:srgbClr val="FFFFFF"/>
              </a:solidFill>
              <a:latin typeface="Times New Roman"/>
              <a:ea typeface="Times New Roman"/>
              <a:cs typeface="Times New Roman"/>
              <a:sym typeface="Times New Roman"/>
            </a:endParaRPr>
          </a:p>
          <a:p>
            <a:pPr marL="685800" lvl="0" indent="-304800" algn="l" rtl="0">
              <a:lnSpc>
                <a:spcPct val="150000"/>
              </a:lnSpc>
              <a:spcBef>
                <a:spcPts val="0"/>
              </a:spcBef>
              <a:spcAft>
                <a:spcPts val="0"/>
              </a:spcAft>
              <a:buClr>
                <a:srgbClr val="FFFFFF"/>
              </a:buClr>
              <a:buSzPts val="1200"/>
              <a:buFont typeface="Times New Roman"/>
              <a:buAutoNum type="arabicPeriod"/>
            </a:pPr>
            <a:r>
              <a:rPr lang="en" sz="1400" dirty="0">
                <a:solidFill>
                  <a:srgbClr val="FFFFFF"/>
                </a:solidFill>
                <a:latin typeface="Times New Roman"/>
                <a:ea typeface="Times New Roman"/>
                <a:cs typeface="Times New Roman"/>
                <a:sym typeface="Times New Roman"/>
              </a:rPr>
              <a:t>Alternate method that achieves but is slower is patented by IB, making Huffman codes attractive.</a:t>
            </a:r>
            <a:endParaRPr sz="1400" dirty="0">
              <a:solidFill>
                <a:srgbClr val="FFFFFF"/>
              </a:solidFill>
              <a:latin typeface="Times New Roman"/>
              <a:ea typeface="Times New Roman"/>
              <a:cs typeface="Times New Roman"/>
              <a:sym typeface="Times New Roman"/>
            </a:endParaRPr>
          </a:p>
          <a:p>
            <a:pPr marL="685800" lvl="0" indent="0" algn="l" rtl="0">
              <a:lnSpc>
                <a:spcPct val="150000"/>
              </a:lnSpc>
              <a:spcBef>
                <a:spcPts val="0"/>
              </a:spcBef>
              <a:spcAft>
                <a:spcPts val="0"/>
              </a:spcAft>
              <a:buNone/>
            </a:pPr>
            <a:endParaRPr sz="1400" dirty="0">
              <a:solidFill>
                <a:srgbClr val="FFFFFF"/>
              </a:solidFill>
              <a:latin typeface="Times New Roman"/>
              <a:ea typeface="Times New Roman"/>
              <a:cs typeface="Times New Roman"/>
              <a:sym typeface="Times New Roman"/>
            </a:endParaRPr>
          </a:p>
          <a:p>
            <a:pPr marL="685800" lvl="0" indent="-304800" algn="l" rtl="0">
              <a:lnSpc>
                <a:spcPct val="150000"/>
              </a:lnSpc>
              <a:spcBef>
                <a:spcPts val="0"/>
              </a:spcBef>
              <a:spcAft>
                <a:spcPts val="0"/>
              </a:spcAft>
              <a:buClr>
                <a:srgbClr val="FFFFFF"/>
              </a:buClr>
              <a:buSzPts val="1200"/>
              <a:buFont typeface="Times New Roman"/>
              <a:buAutoNum type="arabicPeriod"/>
            </a:pPr>
            <a:r>
              <a:rPr lang="en" sz="1400" dirty="0">
                <a:solidFill>
                  <a:srgbClr val="FFFFFF"/>
                </a:solidFill>
                <a:latin typeface="Times New Roman"/>
                <a:ea typeface="Times New Roman"/>
                <a:cs typeface="Times New Roman"/>
                <a:sym typeface="Times New Roman"/>
              </a:rPr>
              <a:t> An application that uses several data structures.</a:t>
            </a:r>
            <a:endParaRPr sz="1400" dirty="0">
              <a:solidFill>
                <a:srgbClr val="FFFFFF"/>
              </a:solidFill>
              <a:latin typeface="Times New Roman"/>
              <a:ea typeface="Times New Roman"/>
              <a:cs typeface="Times New Roman"/>
              <a:sym typeface="Times New Roman"/>
            </a:endParaRPr>
          </a:p>
          <a:p>
            <a:pPr marL="685800" lvl="0" indent="0" algn="l" rtl="0">
              <a:lnSpc>
                <a:spcPct val="150000"/>
              </a:lnSpc>
              <a:spcBef>
                <a:spcPts val="0"/>
              </a:spcBef>
              <a:spcAft>
                <a:spcPts val="0"/>
              </a:spcAft>
              <a:buNone/>
            </a:pPr>
            <a:endParaRPr sz="1400" dirty="0">
              <a:solidFill>
                <a:srgbClr val="FFFFFF"/>
              </a:solidFill>
              <a:latin typeface="Times New Roman"/>
              <a:ea typeface="Times New Roman"/>
              <a:cs typeface="Times New Roman"/>
              <a:sym typeface="Times New Roman"/>
            </a:endParaRPr>
          </a:p>
          <a:p>
            <a:pPr marL="685800" lvl="0" indent="-304800" algn="l" rtl="0">
              <a:lnSpc>
                <a:spcPct val="150000"/>
              </a:lnSpc>
              <a:spcBef>
                <a:spcPts val="0"/>
              </a:spcBef>
              <a:spcAft>
                <a:spcPts val="0"/>
              </a:spcAft>
              <a:buClr>
                <a:srgbClr val="FFFFFF"/>
              </a:buClr>
              <a:buSzPts val="1200"/>
              <a:buFont typeface="Times New Roman"/>
              <a:buAutoNum type="arabicPeriod"/>
            </a:pPr>
            <a:r>
              <a:rPr lang="en" sz="1400" dirty="0">
                <a:solidFill>
                  <a:srgbClr val="FFFFFF"/>
                </a:solidFill>
                <a:latin typeface="Times New Roman"/>
                <a:ea typeface="Times New Roman"/>
                <a:cs typeface="Times New Roman"/>
                <a:sym typeface="Times New Roman"/>
              </a:rPr>
              <a:t>Huffman coding is still one of the best compression industries has the newer arithmetic and range coding schemes are avoided due to their parent issues.</a:t>
            </a:r>
            <a:endParaRPr sz="1400" dirty="0">
              <a:solidFill>
                <a:srgbClr val="FFFFFF"/>
              </a:solidFill>
              <a:latin typeface="Times New Roman"/>
              <a:ea typeface="Times New Roman"/>
              <a:cs typeface="Times New Roman"/>
              <a:sym typeface="Times New Roman"/>
            </a:endParaRPr>
          </a:p>
          <a:p>
            <a:pPr marL="685800" lvl="0" indent="-685800" algn="l" rtl="0">
              <a:lnSpc>
                <a:spcPct val="15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457200" lvl="0" indent="-457200" algn="l" rtl="0">
              <a:lnSpc>
                <a:spcPct val="15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SUBMITTED BY :</a:t>
            </a:r>
            <a:endParaRPr sz="1600" b="1">
              <a:latin typeface="Times New Roman"/>
              <a:ea typeface="Times New Roman"/>
              <a:cs typeface="Times New Roman"/>
              <a:sym typeface="Times New Roman"/>
            </a:endParaRPr>
          </a:p>
        </p:txBody>
      </p:sp>
      <p:sp>
        <p:nvSpPr>
          <p:cNvPr id="139" name="Google Shape;139;p23"/>
          <p:cNvSpPr txBox="1">
            <a:spLocks noGrp="1"/>
          </p:cNvSpPr>
          <p:nvPr>
            <p:ph type="body" idx="1"/>
          </p:nvPr>
        </p:nvSpPr>
        <p:spPr>
          <a:xfrm>
            <a:off x="387900" y="1567750"/>
            <a:ext cx="2808000" cy="2707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solidFill>
                  <a:srgbClr val="FFFFFF"/>
                </a:solidFill>
                <a:latin typeface="Times New Roman"/>
                <a:ea typeface="Times New Roman"/>
                <a:cs typeface="Times New Roman"/>
                <a:sym typeface="Times New Roman"/>
              </a:rPr>
              <a:t>SAHANA H P            ( ENG18CS0239)</a:t>
            </a:r>
            <a:endParaRPr>
              <a:solidFill>
                <a:srgbClr val="FFFFFF"/>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solidFill>
                  <a:srgbClr val="FFFFFF"/>
                </a:solidFill>
                <a:latin typeface="Times New Roman"/>
                <a:ea typeface="Times New Roman"/>
                <a:cs typeface="Times New Roman"/>
                <a:sym typeface="Times New Roman"/>
              </a:rPr>
              <a:t>SANJANA A G          ( ENG18CS0244)</a:t>
            </a:r>
            <a:endParaRPr>
              <a:solidFill>
                <a:srgbClr val="FFFFFF"/>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solidFill>
                  <a:srgbClr val="FFFFFF"/>
                </a:solidFill>
                <a:latin typeface="Times New Roman"/>
                <a:ea typeface="Times New Roman"/>
                <a:cs typeface="Times New Roman"/>
                <a:sym typeface="Times New Roman"/>
              </a:rPr>
              <a:t>RACHIT POTLURI    (ENG18CS0220)</a:t>
            </a:r>
            <a:endParaRPr>
              <a:solidFill>
                <a:srgbClr val="FFFFFF"/>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solidFill>
                  <a:srgbClr val="FFFFFF"/>
                </a:solidFill>
                <a:latin typeface="Times New Roman"/>
                <a:ea typeface="Times New Roman"/>
                <a:cs typeface="Times New Roman"/>
                <a:sym typeface="Times New Roman"/>
              </a:rPr>
              <a:t>SAHANA M                (ENG18CS0240)</a:t>
            </a:r>
            <a:endParaRPr>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None/>
            </a:pPr>
            <a:r>
              <a:rPr lang="en" sz="2000" dirty="0">
                <a:latin typeface="Times New Roman" panose="02020603050405020304" pitchFamily="18" charset="0"/>
                <a:cs typeface="Times New Roman" panose="02020603050405020304" pitchFamily="18" charset="0"/>
              </a:rPr>
              <a:t>TEXT COMPRESSION USING HUFFMAN CODING  </a:t>
            </a:r>
            <a:endParaRPr sz="2000" dirty="0">
              <a:latin typeface="Times New Roman" panose="02020603050405020304" pitchFamily="18" charset="0"/>
              <a:cs typeface="Times New Roman" panose="02020603050405020304" pitchFamily="18" charset="0"/>
            </a:endParaRPr>
          </a:p>
        </p:txBody>
      </p:sp>
      <p:sp>
        <p:nvSpPr>
          <p:cNvPr id="71" name="Google Shape;71;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a:ea typeface="Times New Roman"/>
                <a:cs typeface="Times New Roman"/>
                <a:sym typeface="Times New Roman"/>
              </a:rPr>
              <a:t>TOPIC</a:t>
            </a:r>
            <a:endParaRPr sz="24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latin typeface=" Roboto slab"/>
                <a:ea typeface="Times New Roman"/>
                <a:cs typeface="Times New Roman"/>
                <a:sym typeface="Times New Roman"/>
              </a:rPr>
              <a:t>INTRODUCTION</a:t>
            </a:r>
            <a:r>
              <a:rPr lang="en" b="1" dirty="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p:txBody>
      </p:sp>
      <p:cxnSp>
        <p:nvCxnSpPr>
          <p:cNvPr id="77" name="Google Shape;77;p15"/>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78" name="Google Shape;78;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08940" lvl="0" indent="-40894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       </a:t>
            </a:r>
            <a:r>
              <a:rPr lang="en" sz="1400" dirty="0">
                <a:solidFill>
                  <a:srgbClr val="FFFFFF"/>
                </a:solidFill>
                <a:latin typeface="Times New Roman"/>
                <a:ea typeface="Times New Roman"/>
                <a:cs typeface="Times New Roman"/>
                <a:sym typeface="Times New Roman"/>
              </a:rPr>
              <a:t>The human world is currently undergoing intense technological revolution. There is need for maintaining large volume of data or information and storing them. But maintaining such large data is not an easy task as the time and storage available is limited. Hence, storing and managing of the data has to be done in an efficient manner. Therefore, data compression is one of the techniques used to store data in a limited space. Hence, Data compression using Huffman compression is one of the techniques to tackle efficient storage management. </a:t>
            </a:r>
            <a:endParaRPr sz="1400" dirty="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dirty="0">
              <a:solidFill>
                <a:schemeClr val="accent5"/>
              </a:solidFill>
            </a:endParaRPr>
          </a:p>
        </p:txBody>
      </p:sp>
      <p:cxnSp>
        <p:nvCxnSpPr>
          <p:cNvPr id="79" name="Google Shape;79;p15"/>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2"/>
          </p:nvPr>
        </p:nvSpPr>
        <p:spPr>
          <a:xfrm>
            <a:off x="4833299" y="1199121"/>
            <a:ext cx="4045201" cy="3695100"/>
          </a:xfrm>
          <a:prstGeom prst="rect">
            <a:avLst/>
          </a:prstGeom>
        </p:spPr>
        <p:txBody>
          <a:bodyPr spcFirstLastPara="1" wrap="square" lIns="91425" tIns="91425" rIns="91425" bIns="91425" anchor="ctr" anchorCtr="0">
            <a:noAutofit/>
          </a:bodyPr>
          <a:lstStyle/>
          <a:p>
            <a:pPr marL="114300" indent="0">
              <a:buNone/>
            </a:pPr>
            <a:r>
              <a:rPr lang="en-US" sz="1400" dirty="0">
                <a:latin typeface="Times New Roman" panose="02020603050405020304" pitchFamily="18" charset="0"/>
                <a:cs typeface="Times New Roman" panose="02020603050405020304" pitchFamily="18" charset="0"/>
              </a:rPr>
              <a:t>The text compression problem using Huffman code aims to reduce the number of bits used by each character.</a:t>
            </a:r>
          </a:p>
          <a:p>
            <a:pPr marL="114300" indent="0">
              <a:buNone/>
            </a:pPr>
            <a:r>
              <a:rPr lang="en-US" sz="1400" dirty="0">
                <a:latin typeface="Times New Roman" panose="02020603050405020304" pitchFamily="18" charset="0"/>
                <a:cs typeface="Times New Roman" panose="02020603050405020304" pitchFamily="18" charset="0"/>
              </a:rPr>
              <a:t>Each character having ASCII value uses fixed 8 bits which is not very efficient hence the text has to be compressed in such a way that it uses fewer bits of data. This is achieved using Huffman codes obtained by prioritizing the characters based on  the occurrences of each character and encoding the character string which is compressed and gives the encoded compressed bits as an output.</a:t>
            </a:r>
          </a:p>
          <a:p>
            <a:pPr marL="114300" indent="0">
              <a:buNone/>
            </a:pPr>
            <a:br>
              <a:rPr lang="en-US" dirty="0">
                <a:latin typeface="Times New Roman" panose="02020603050405020304" pitchFamily="18" charset="0"/>
                <a:cs typeface="Times New Roman" panose="02020603050405020304" pitchFamily="18" charset="0"/>
              </a:rPr>
            </a:br>
            <a:endParaRPr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1600"/>
              </a:spcAft>
              <a:buNone/>
            </a:pPr>
            <a:endParaRPr dirty="0"/>
          </a:p>
        </p:txBody>
      </p:sp>
      <p:sp>
        <p:nvSpPr>
          <p:cNvPr id="85" name="Google Shape;85;p16"/>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 Roboto slab"/>
                <a:ea typeface="Times New Roman"/>
                <a:cs typeface="Times New Roman"/>
                <a:sym typeface="Times New Roman"/>
              </a:rPr>
              <a:t>PROBLEM STATEMENT </a:t>
            </a:r>
            <a:endParaRPr sz="2800" dirty="0">
              <a:latin typeface=" Roboto slab"/>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2725" y="535997"/>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latin typeface=" Roboto slab"/>
                <a:ea typeface="Times New Roman"/>
                <a:cs typeface="Times New Roman"/>
                <a:sym typeface="Times New Roman"/>
              </a:rPr>
              <a:t>OBJECTIVES </a:t>
            </a:r>
            <a:endParaRPr sz="2800" b="1" dirty="0">
              <a:latin typeface=" Roboto slab"/>
              <a:ea typeface="Times New Roman"/>
              <a:cs typeface="Times New Roman"/>
              <a:sym typeface="Times New Roman"/>
            </a:endParaRPr>
          </a:p>
        </p:txBody>
      </p:sp>
      <p:sp>
        <p:nvSpPr>
          <p:cNvPr id="91" name="Google Shape;91;p17"/>
          <p:cNvSpPr txBox="1">
            <a:spLocks noGrp="1"/>
          </p:cNvSpPr>
          <p:nvPr>
            <p:ph type="body" idx="1"/>
          </p:nvPr>
        </p:nvSpPr>
        <p:spPr>
          <a:xfrm>
            <a:off x="312725" y="1436124"/>
            <a:ext cx="8368200"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Huffman coding is extensively used to compress bit strings representing text and it also plays an important role in compressing audio and image files.</a:t>
            </a:r>
            <a:endParaRPr sz="1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Huffman coding,</a:t>
            </a:r>
            <a:r>
              <a:rPr lang="en" sz="1400" dirty="0">
                <a:solidFill>
                  <a:srgbClr val="FFFFFF"/>
                </a:solidFill>
                <a:latin typeface="Times New Roman" panose="02020603050405020304" pitchFamily="18" charset="0"/>
                <a:ea typeface="Arial"/>
                <a:cs typeface="Times New Roman" panose="02020603050405020304" pitchFamily="18" charset="0"/>
                <a:sym typeface="Arial"/>
              </a:rPr>
              <a:t> an algorithm for the </a:t>
            </a:r>
            <a:r>
              <a:rPr lang="en" sz="1400" b="1" dirty="0">
                <a:solidFill>
                  <a:srgbClr val="FFFFFF"/>
                </a:solidFill>
                <a:latin typeface="Times New Roman" panose="02020603050405020304" pitchFamily="18" charset="0"/>
                <a:ea typeface="Arial"/>
                <a:cs typeface="Times New Roman" panose="02020603050405020304" pitchFamily="18" charset="0"/>
                <a:sym typeface="Arial"/>
              </a:rPr>
              <a:t>lossless</a:t>
            </a:r>
            <a:r>
              <a:rPr lang="en" sz="1400" dirty="0">
                <a:solidFill>
                  <a:srgbClr val="FFFFFF"/>
                </a:solidFill>
                <a:latin typeface="Times New Roman" panose="02020603050405020304" pitchFamily="18" charset="0"/>
                <a:ea typeface="Arial"/>
                <a:cs typeface="Times New Roman" panose="02020603050405020304" pitchFamily="18" charset="0"/>
                <a:sym typeface="Arial"/>
              </a:rPr>
              <a:t> compression of files based on the frequency of occurrence of a symbol in the file that is being compressed.</a:t>
            </a:r>
            <a:endParaRPr sz="1400" dirty="0">
              <a:solidFill>
                <a:srgbClr val="FFFFFF"/>
              </a:solidFill>
              <a:latin typeface="Times New Roman" panose="02020603050405020304" pitchFamily="18" charset="0"/>
              <a:ea typeface="Arial"/>
              <a:cs typeface="Times New Roman" panose="02020603050405020304" pitchFamily="18" charset="0"/>
              <a:sym typeface="Arial"/>
            </a:endParaRPr>
          </a:p>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 Huffman coding assigns codes to characters such that the length of the code depends on the relative frequency or weight of the corresponding character. Huffman codes are of variable-length, and prefix-free (no code is prefix of any other).</a:t>
            </a:r>
            <a:endParaRPr sz="1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 Based on the symbols and their frequencies, the </a:t>
            </a:r>
            <a:r>
              <a:rPr lang="en" sz="1400" b="1" dirty="0">
                <a:solidFill>
                  <a:srgbClr val="FFFFFF"/>
                </a:solidFill>
                <a:latin typeface="Times New Roman" panose="02020603050405020304" pitchFamily="18" charset="0"/>
                <a:ea typeface="Times New Roman"/>
                <a:cs typeface="Times New Roman" panose="02020603050405020304" pitchFamily="18" charset="0"/>
                <a:sym typeface="Times New Roman"/>
              </a:rPr>
              <a:t>goal</a:t>
            </a: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 is to construct a rooted binary </a:t>
            </a:r>
            <a:r>
              <a:rPr lang="en" sz="1400" b="1" dirty="0">
                <a:solidFill>
                  <a:srgbClr val="FFFFFF"/>
                </a:solidFill>
                <a:latin typeface="Times New Roman" panose="02020603050405020304" pitchFamily="18" charset="0"/>
                <a:ea typeface="Times New Roman"/>
                <a:cs typeface="Times New Roman" panose="02020603050405020304" pitchFamily="18" charset="0"/>
                <a:sym typeface="Times New Roman"/>
              </a:rPr>
              <a:t>tree</a:t>
            </a: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 where the symbols are the labels of the leaves.</a:t>
            </a:r>
            <a:endParaRPr sz="1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The principle is to use a lower number of bits to encode the </a:t>
            </a:r>
            <a:r>
              <a:rPr lang="en" sz="1400" b="1" dirty="0">
                <a:solidFill>
                  <a:srgbClr val="FFFFFF"/>
                </a:solidFill>
                <a:latin typeface="Times New Roman" panose="02020603050405020304" pitchFamily="18" charset="0"/>
                <a:ea typeface="Times New Roman"/>
                <a:cs typeface="Times New Roman" panose="02020603050405020304" pitchFamily="18" charset="0"/>
                <a:sym typeface="Times New Roman"/>
              </a:rPr>
              <a:t>data</a:t>
            </a:r>
            <a:r>
              <a:rPr lang="en" sz="1400" dirty="0">
                <a:solidFill>
                  <a:srgbClr val="FFFFFF"/>
                </a:solidFill>
                <a:latin typeface="Times New Roman" panose="02020603050405020304" pitchFamily="18" charset="0"/>
                <a:ea typeface="Times New Roman"/>
                <a:cs typeface="Times New Roman" panose="02020603050405020304" pitchFamily="18" charset="0"/>
                <a:sym typeface="Times New Roman"/>
              </a:rPr>
              <a:t> that occurs more frequently.</a:t>
            </a:r>
            <a:endParaRPr sz="1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457200" lvl="0" indent="0" algn="l" rtl="0">
              <a:spcBef>
                <a:spcPts val="1600"/>
              </a:spcBef>
              <a:spcAft>
                <a:spcPts val="1600"/>
              </a:spcAft>
              <a:buNone/>
            </a:pPr>
            <a:endParaRPr sz="14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latin typeface=" Roboto slab"/>
                <a:ea typeface="Times New Roman"/>
                <a:cs typeface="Times New Roman"/>
                <a:sym typeface="Times New Roman"/>
              </a:rPr>
              <a:t>PROJECT REQUIREMENTS </a:t>
            </a:r>
            <a:endParaRPr sz="2800" b="1" dirty="0">
              <a:latin typeface=" Roboto slab"/>
              <a:ea typeface="Times New Roman"/>
              <a:cs typeface="Times New Roman"/>
              <a:sym typeface="Times New Roman"/>
            </a:endParaRPr>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rgbClr val="FFFFFF"/>
              </a:buClr>
              <a:buSzPts val="1400"/>
              <a:buFont typeface="Noto Sans Symbols"/>
              <a:buChar char="●"/>
            </a:pPr>
            <a:r>
              <a:rPr lang="en" sz="1400">
                <a:solidFill>
                  <a:srgbClr val="FFFFFF"/>
                </a:solidFill>
                <a:latin typeface="Times New Roman"/>
                <a:ea typeface="Times New Roman"/>
                <a:cs typeface="Times New Roman"/>
                <a:sym typeface="Times New Roman"/>
              </a:rPr>
              <a:t>HARDWARE REQUIREMENTS</a:t>
            </a:r>
            <a:endParaRPr sz="1400">
              <a:solidFill>
                <a:srgbClr val="FFFFFF"/>
              </a:solidFill>
              <a:latin typeface="Times New Roman"/>
              <a:ea typeface="Times New Roman"/>
              <a:cs typeface="Times New Roman"/>
              <a:sym typeface="Times New Roman"/>
            </a:endParaRPr>
          </a:p>
          <a:p>
            <a:pPr marL="685800" lvl="0" indent="-304800" algn="just" rtl="0">
              <a:lnSpc>
                <a:spcPct val="150000"/>
              </a:lnSpc>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Processor: intel(R)Core (TM) i5-8250U</a:t>
            </a:r>
            <a:endParaRPr sz="1200">
              <a:solidFill>
                <a:srgbClr val="FFFFFF"/>
              </a:solidFill>
              <a:latin typeface="Times New Roman"/>
              <a:ea typeface="Times New Roman"/>
              <a:cs typeface="Times New Roman"/>
              <a:sym typeface="Times New Roman"/>
            </a:endParaRPr>
          </a:p>
          <a:p>
            <a:pPr marL="685800" lvl="0" indent="-304800" algn="just" rtl="0">
              <a:lnSpc>
                <a:spcPct val="150000"/>
              </a:lnSpc>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RAM: 8.00GB</a:t>
            </a:r>
            <a:endParaRPr sz="1200">
              <a:solidFill>
                <a:srgbClr val="FFFFFF"/>
              </a:solidFill>
              <a:latin typeface="Times New Roman"/>
              <a:ea typeface="Times New Roman"/>
              <a:cs typeface="Times New Roman"/>
              <a:sym typeface="Times New Roman"/>
            </a:endParaRPr>
          </a:p>
          <a:p>
            <a:pPr marL="457200" lvl="0" indent="-457200" algn="just" rtl="0">
              <a:lnSpc>
                <a:spcPct val="150000"/>
              </a:lnSpc>
              <a:spcBef>
                <a:spcPts val="0"/>
              </a:spcBef>
              <a:spcAft>
                <a:spcPts val="0"/>
              </a:spcAft>
              <a:buNone/>
            </a:pPr>
            <a:endParaRPr sz="1200">
              <a:solidFill>
                <a:srgbClr val="FFFFFF"/>
              </a:solidFill>
              <a:latin typeface="Times New Roman"/>
              <a:ea typeface="Times New Roman"/>
              <a:cs typeface="Times New Roman"/>
              <a:sym typeface="Times New Roman"/>
            </a:endParaRPr>
          </a:p>
          <a:p>
            <a:pPr marL="457200" lvl="0" indent="-457200" algn="just" rtl="0">
              <a:lnSpc>
                <a:spcPct val="150000"/>
              </a:lnSpc>
              <a:spcBef>
                <a:spcPts val="0"/>
              </a:spcBef>
              <a:spcAft>
                <a:spcPts val="0"/>
              </a:spcAft>
              <a:buNone/>
            </a:pPr>
            <a:endParaRPr sz="1200">
              <a:solidFill>
                <a:srgbClr val="FFFFFF"/>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FFFFFF"/>
              </a:buClr>
              <a:buSzPts val="1400"/>
              <a:buFont typeface="Noto Sans Symbols"/>
              <a:buChar char="●"/>
            </a:pPr>
            <a:r>
              <a:rPr lang="en" sz="1400">
                <a:solidFill>
                  <a:srgbClr val="FFFFFF"/>
                </a:solidFill>
                <a:latin typeface="Times New Roman"/>
                <a:ea typeface="Times New Roman"/>
                <a:cs typeface="Times New Roman"/>
                <a:sym typeface="Times New Roman"/>
              </a:rPr>
              <a:t>SOFTWARE REQUIREMENTS</a:t>
            </a:r>
            <a:endParaRPr sz="1400">
              <a:solidFill>
                <a:srgbClr val="FFFFFF"/>
              </a:solidFill>
              <a:latin typeface="Times New Roman"/>
              <a:ea typeface="Times New Roman"/>
              <a:cs typeface="Times New Roman"/>
              <a:sym typeface="Times New Roman"/>
            </a:endParaRPr>
          </a:p>
          <a:p>
            <a:pPr marL="685800" lvl="0" indent="-304800" algn="just" rtl="0">
              <a:lnSpc>
                <a:spcPct val="150000"/>
              </a:lnSpc>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Programming language: C programming </a:t>
            </a:r>
            <a:endParaRPr sz="1200">
              <a:solidFill>
                <a:srgbClr val="FFFFFF"/>
              </a:solidFill>
              <a:latin typeface="Times New Roman"/>
              <a:ea typeface="Times New Roman"/>
              <a:cs typeface="Times New Roman"/>
              <a:sym typeface="Times New Roman"/>
            </a:endParaRPr>
          </a:p>
          <a:p>
            <a:pPr marL="685800" lvl="0" indent="-304800" algn="just" rtl="0">
              <a:lnSpc>
                <a:spcPct val="150000"/>
              </a:lnSpc>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Operating system: Windows 10/Ubuntu</a:t>
            </a:r>
            <a:endParaRPr sz="1200">
              <a:solidFill>
                <a:srgbClr val="FFFFFF"/>
              </a:solidFill>
              <a:latin typeface="Times New Roman"/>
              <a:ea typeface="Times New Roman"/>
              <a:cs typeface="Times New Roman"/>
              <a:sym typeface="Times New Roman"/>
            </a:endParaRPr>
          </a:p>
          <a:p>
            <a:pPr marL="685800" lvl="0" indent="-304800" algn="just" rtl="0">
              <a:lnSpc>
                <a:spcPct val="150000"/>
              </a:lnSpc>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Compiler used: GNU-GCC COMPILER</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a:latin typeface=" Roboto slab"/>
                <a:ea typeface="Times New Roman"/>
                <a:cs typeface="Times New Roman"/>
                <a:sym typeface="Times New Roman"/>
              </a:rPr>
              <a:t>FLOWCHART</a:t>
            </a:r>
            <a:endParaRPr sz="2800" b="1" dirty="0">
              <a:latin typeface=" Roboto slab"/>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p:nvPr/>
        </p:nvSpPr>
        <p:spPr>
          <a:xfrm>
            <a:off x="4177200" y="65100"/>
            <a:ext cx="751500" cy="28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START                               </a:t>
            </a:r>
            <a:endParaRPr sz="1000" b="1">
              <a:latin typeface="Times New Roman"/>
              <a:ea typeface="Times New Roman"/>
              <a:cs typeface="Times New Roman"/>
              <a:sym typeface="Times New Roman"/>
            </a:endParaRPr>
          </a:p>
        </p:txBody>
      </p:sp>
      <p:sp>
        <p:nvSpPr>
          <p:cNvPr id="108" name="Google Shape;108;p20"/>
          <p:cNvSpPr/>
          <p:nvPr/>
        </p:nvSpPr>
        <p:spPr>
          <a:xfrm>
            <a:off x="2405325" y="528000"/>
            <a:ext cx="3897900" cy="414600"/>
          </a:xfrm>
          <a:prstGeom prst="flowChartInputOutpu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INPUT DATA WITH FREQUENCY</a:t>
            </a:r>
            <a:endParaRPr sz="1000" b="1">
              <a:latin typeface="Times New Roman"/>
              <a:ea typeface="Times New Roman"/>
              <a:cs typeface="Times New Roman"/>
              <a:sym typeface="Times New Roman"/>
            </a:endParaRPr>
          </a:p>
        </p:txBody>
      </p:sp>
      <p:sp>
        <p:nvSpPr>
          <p:cNvPr id="109" name="Google Shape;109;p20"/>
          <p:cNvSpPr/>
          <p:nvPr/>
        </p:nvSpPr>
        <p:spPr>
          <a:xfrm>
            <a:off x="1846925" y="1121148"/>
            <a:ext cx="5293800" cy="510000"/>
          </a:xfrm>
          <a:prstGeom prst="parallelogram">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FORM A MINIMUM PRIORITY QUEUE FOR THE FREQUENCIES </a:t>
            </a:r>
            <a:endParaRPr sz="1000" b="1">
              <a:latin typeface="Times New Roman"/>
              <a:ea typeface="Times New Roman"/>
              <a:cs typeface="Times New Roman"/>
              <a:sym typeface="Times New Roman"/>
            </a:endParaRPr>
          </a:p>
        </p:txBody>
      </p:sp>
      <p:sp>
        <p:nvSpPr>
          <p:cNvPr id="110" name="Google Shape;110;p20"/>
          <p:cNvSpPr/>
          <p:nvPr/>
        </p:nvSpPr>
        <p:spPr>
          <a:xfrm>
            <a:off x="4464750" y="354300"/>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11" name="Google Shape;111;p20"/>
          <p:cNvSpPr/>
          <p:nvPr/>
        </p:nvSpPr>
        <p:spPr>
          <a:xfrm>
            <a:off x="3068025" y="1801325"/>
            <a:ext cx="3038850" cy="6294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WHILE LENGTH OF PRIORITY QUEUE&gt;1</a:t>
            </a:r>
            <a:endParaRPr sz="1000" b="1">
              <a:latin typeface="Times New Roman"/>
              <a:ea typeface="Times New Roman"/>
              <a:cs typeface="Times New Roman"/>
              <a:sym typeface="Times New Roman"/>
            </a:endParaRPr>
          </a:p>
        </p:txBody>
      </p:sp>
      <p:sp>
        <p:nvSpPr>
          <p:cNvPr id="112" name="Google Shape;112;p20"/>
          <p:cNvSpPr/>
          <p:nvPr/>
        </p:nvSpPr>
        <p:spPr>
          <a:xfrm>
            <a:off x="1361400" y="2600900"/>
            <a:ext cx="6421200" cy="414600"/>
          </a:xfrm>
          <a:prstGeom prst="parallelogram">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Times New Roman"/>
                <a:ea typeface="Times New Roman"/>
                <a:cs typeface="Times New Roman"/>
                <a:sym typeface="Times New Roman"/>
              </a:rPr>
              <a:t>TAKE THE 1ST TWO ELEMENTS A</a:t>
            </a:r>
            <a:r>
              <a:rPr lang="en-IN" sz="1000" b="1" dirty="0">
                <a:latin typeface="Times New Roman"/>
                <a:ea typeface="Times New Roman"/>
                <a:cs typeface="Times New Roman"/>
                <a:sym typeface="Times New Roman"/>
              </a:rPr>
              <a:t>ND START BUILDING THE</a:t>
            </a:r>
            <a:r>
              <a:rPr lang="en" sz="1000" b="1" dirty="0">
                <a:latin typeface="Times New Roman"/>
                <a:ea typeface="Times New Roman"/>
                <a:cs typeface="Times New Roman"/>
                <a:sym typeface="Times New Roman"/>
              </a:rPr>
              <a:t> TREE AND RETURN ROOT </a:t>
            </a:r>
            <a:endParaRPr sz="1000" b="1" dirty="0">
              <a:latin typeface="Times New Roman"/>
              <a:ea typeface="Times New Roman"/>
              <a:cs typeface="Times New Roman"/>
              <a:sym typeface="Times New Roman"/>
            </a:endParaRPr>
          </a:p>
        </p:txBody>
      </p:sp>
      <p:sp>
        <p:nvSpPr>
          <p:cNvPr id="113" name="Google Shape;113;p20"/>
          <p:cNvSpPr/>
          <p:nvPr/>
        </p:nvSpPr>
        <p:spPr>
          <a:xfrm>
            <a:off x="2405325" y="3912975"/>
            <a:ext cx="4353300" cy="414600"/>
          </a:xfrm>
          <a:prstGeom prst="parallelogram">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Times New Roman"/>
                <a:ea typeface="Times New Roman"/>
                <a:cs typeface="Times New Roman"/>
                <a:sym typeface="Times New Roman"/>
              </a:rPr>
              <a:t>TRACE FROM EACH LEAF NODE &amp; FIND BINARY CODE </a:t>
            </a:r>
            <a:r>
              <a:rPr lang="en-IN" sz="1000" b="1" dirty="0">
                <a:latin typeface="Times New Roman"/>
                <a:ea typeface="Times New Roman"/>
                <a:cs typeface="Times New Roman"/>
                <a:sym typeface="Times New Roman"/>
              </a:rPr>
              <a:t>OF EACH CHARACTER</a:t>
            </a:r>
            <a:endParaRPr sz="1000" b="1" dirty="0">
              <a:latin typeface="Times New Roman"/>
              <a:ea typeface="Times New Roman"/>
              <a:cs typeface="Times New Roman"/>
              <a:sym typeface="Times New Roman"/>
            </a:endParaRPr>
          </a:p>
        </p:txBody>
      </p:sp>
      <p:sp>
        <p:nvSpPr>
          <p:cNvPr id="114" name="Google Shape;114;p20"/>
          <p:cNvSpPr/>
          <p:nvPr/>
        </p:nvSpPr>
        <p:spPr>
          <a:xfrm>
            <a:off x="1283225" y="3209225"/>
            <a:ext cx="6421200" cy="510000"/>
          </a:xfrm>
          <a:prstGeom prst="parallelogram">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latin typeface="Times New Roman"/>
                <a:ea typeface="Times New Roman"/>
                <a:cs typeface="Times New Roman"/>
                <a:sym typeface="Times New Roman"/>
              </a:rPr>
              <a:t>IN THE FORMED BINARY TREE ASSIGN VALUES 1 TO </a:t>
            </a:r>
            <a:r>
              <a:rPr lang="en-IN" sz="1000" b="1" dirty="0">
                <a:latin typeface="Times New Roman"/>
                <a:ea typeface="Times New Roman"/>
                <a:cs typeface="Times New Roman"/>
                <a:sym typeface="Times New Roman"/>
              </a:rPr>
              <a:t>EVERY</a:t>
            </a:r>
            <a:r>
              <a:rPr lang="en" sz="1000" b="1" dirty="0">
                <a:latin typeface="Times New Roman"/>
                <a:ea typeface="Times New Roman"/>
                <a:cs typeface="Times New Roman"/>
                <a:sym typeface="Times New Roman"/>
              </a:rPr>
              <a:t> L</a:t>
            </a:r>
            <a:r>
              <a:rPr lang="en-IN" sz="1000" b="1" dirty="0">
                <a:latin typeface="Times New Roman"/>
                <a:ea typeface="Times New Roman"/>
                <a:cs typeface="Times New Roman"/>
                <a:sym typeface="Times New Roman"/>
              </a:rPr>
              <a:t>EFT NODE</a:t>
            </a:r>
            <a:r>
              <a:rPr lang="en" sz="1000" b="1" dirty="0">
                <a:latin typeface="Times New Roman"/>
                <a:ea typeface="Times New Roman"/>
                <a:cs typeface="Times New Roman"/>
                <a:sym typeface="Times New Roman"/>
              </a:rPr>
              <a:t> &amp; 0 TO </a:t>
            </a:r>
            <a:r>
              <a:rPr lang="en-IN" sz="1000" b="1" dirty="0">
                <a:latin typeface="Times New Roman"/>
                <a:ea typeface="Times New Roman"/>
                <a:cs typeface="Times New Roman"/>
                <a:sym typeface="Times New Roman"/>
              </a:rPr>
              <a:t>EVERY </a:t>
            </a:r>
            <a:r>
              <a:rPr lang="en" sz="1000" b="1" dirty="0">
                <a:latin typeface="Times New Roman"/>
                <a:ea typeface="Times New Roman"/>
                <a:cs typeface="Times New Roman"/>
                <a:sym typeface="Times New Roman"/>
              </a:rPr>
              <a:t>RIGHT NODE </a:t>
            </a:r>
            <a:r>
              <a:rPr lang="en-IN" sz="1000" b="1" dirty="0">
                <a:latin typeface="Times New Roman"/>
                <a:ea typeface="Times New Roman"/>
                <a:cs typeface="Times New Roman"/>
                <a:sym typeface="Times New Roman"/>
              </a:rPr>
              <a:t>RESPECTIVELY</a:t>
            </a:r>
            <a:endParaRPr sz="1000" b="1" dirty="0">
              <a:latin typeface="Times New Roman"/>
              <a:ea typeface="Times New Roman"/>
              <a:cs typeface="Times New Roman"/>
              <a:sym typeface="Times New Roman"/>
            </a:endParaRPr>
          </a:p>
        </p:txBody>
      </p:sp>
      <p:sp>
        <p:nvSpPr>
          <p:cNvPr id="115" name="Google Shape;115;p20"/>
          <p:cNvSpPr/>
          <p:nvPr/>
        </p:nvSpPr>
        <p:spPr>
          <a:xfrm>
            <a:off x="4230775" y="4521325"/>
            <a:ext cx="751500" cy="28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STOP                              </a:t>
            </a:r>
            <a:endParaRPr sz="1000" b="1">
              <a:latin typeface="Times New Roman"/>
              <a:ea typeface="Times New Roman"/>
              <a:cs typeface="Times New Roman"/>
              <a:sym typeface="Times New Roman"/>
            </a:endParaRPr>
          </a:p>
        </p:txBody>
      </p:sp>
      <p:sp>
        <p:nvSpPr>
          <p:cNvPr id="116" name="Google Shape;116;p20"/>
          <p:cNvSpPr/>
          <p:nvPr/>
        </p:nvSpPr>
        <p:spPr>
          <a:xfrm>
            <a:off x="4464750" y="942600"/>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17" name="Google Shape;117;p20"/>
          <p:cNvSpPr/>
          <p:nvPr/>
        </p:nvSpPr>
        <p:spPr>
          <a:xfrm>
            <a:off x="4480200" y="1631150"/>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18" name="Google Shape;118;p20"/>
          <p:cNvSpPr/>
          <p:nvPr/>
        </p:nvSpPr>
        <p:spPr>
          <a:xfrm>
            <a:off x="4499275" y="2420188"/>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19" name="Google Shape;119;p20"/>
          <p:cNvSpPr/>
          <p:nvPr/>
        </p:nvSpPr>
        <p:spPr>
          <a:xfrm>
            <a:off x="4480188" y="3730150"/>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20" name="Google Shape;120;p20"/>
          <p:cNvSpPr/>
          <p:nvPr/>
        </p:nvSpPr>
        <p:spPr>
          <a:xfrm>
            <a:off x="4480188" y="4340850"/>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21" name="Google Shape;121;p20"/>
          <p:cNvSpPr/>
          <p:nvPr/>
        </p:nvSpPr>
        <p:spPr>
          <a:xfrm>
            <a:off x="4464750" y="3015500"/>
            <a:ext cx="214500" cy="171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87899" y="542289"/>
            <a:ext cx="8368200" cy="54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latin typeface=" Roboto slab"/>
                <a:cs typeface="Times New Roman" panose="02020603050405020304" pitchFamily="18" charset="0"/>
              </a:rPr>
              <a:t>FUNCTIONS</a:t>
            </a:r>
            <a:endParaRPr sz="2800" dirty="0">
              <a:latin typeface=" Roboto slab"/>
              <a:cs typeface="Times New Roman" panose="02020603050405020304" pitchFamily="18" charset="0"/>
            </a:endParaRPr>
          </a:p>
        </p:txBody>
      </p:sp>
      <p:sp>
        <p:nvSpPr>
          <p:cNvPr id="133" name="Google Shape;133;p22"/>
          <p:cNvSpPr txBox="1">
            <a:spLocks noGrp="1"/>
          </p:cNvSpPr>
          <p:nvPr>
            <p:ph type="body" idx="1"/>
          </p:nvPr>
        </p:nvSpPr>
        <p:spPr>
          <a:xfrm>
            <a:off x="148855" y="1570961"/>
            <a:ext cx="8995145" cy="3650511"/>
          </a:xfrm>
          <a:prstGeom prst="rect">
            <a:avLst/>
          </a:prstGeom>
        </p:spPr>
        <p:txBody>
          <a:bodyPr spcFirstLastPara="1" wrap="square" lIns="91425" tIns="91425" rIns="91425" bIns="91425" anchor="t" anchorCtr="0">
            <a:noAutofit/>
          </a:bodyPr>
          <a:lstStyle/>
          <a:p>
            <a:pPr marL="285750" indent="-285750" defTabSz="360000">
              <a:lnSpc>
                <a:spcPct val="100000"/>
              </a:lnSpc>
            </a:pPr>
            <a:r>
              <a:rPr lang="en-IN" sz="1400" b="1" dirty="0"/>
              <a:t>node </a:t>
            </a:r>
            <a:r>
              <a:rPr lang="en-IN" sz="1400" b="1" dirty="0" err="1"/>
              <a:t>new_node</a:t>
            </a:r>
            <a:r>
              <a:rPr lang="en-IN" sz="1400" b="1" dirty="0"/>
              <a:t>(int </a:t>
            </a:r>
            <a:r>
              <a:rPr lang="en-IN" sz="1400" b="1" dirty="0" err="1"/>
              <a:t>freq</a:t>
            </a:r>
            <a:r>
              <a:rPr lang="en-IN" sz="1400" b="1" dirty="0"/>
              <a:t>, char c, node a, node b)  </a:t>
            </a:r>
            <a:r>
              <a:rPr lang="en-IN" sz="1400" dirty="0"/>
              <a:t>// Reads through the given input and forms list of characters and frequency.</a:t>
            </a:r>
          </a:p>
          <a:p>
            <a:pPr marL="285750" indent="-285750" defTabSz="360000">
              <a:lnSpc>
                <a:spcPct val="100000"/>
              </a:lnSpc>
            </a:pPr>
            <a:endParaRPr lang="en-IN" sz="1400" dirty="0"/>
          </a:p>
          <a:p>
            <a:pPr marL="285750" indent="-285750" defTabSz="360000">
              <a:lnSpc>
                <a:spcPct val="100000"/>
              </a:lnSpc>
            </a:pPr>
            <a:r>
              <a:rPr lang="en-IN" sz="1400" b="1" dirty="0"/>
              <a:t>void qinsert(node n);  //</a:t>
            </a:r>
            <a:r>
              <a:rPr lang="en-IN" sz="1400" dirty="0"/>
              <a:t>This function creates a priority queue.</a:t>
            </a:r>
            <a:r>
              <a:rPr lang="en-US" sz="1400" dirty="0"/>
              <a:t> </a:t>
            </a:r>
          </a:p>
          <a:p>
            <a:pPr marL="0" indent="0" defTabSz="360000">
              <a:lnSpc>
                <a:spcPct val="100000"/>
              </a:lnSpc>
              <a:buNone/>
            </a:pPr>
            <a:r>
              <a:rPr lang="en-US" sz="1400" dirty="0"/>
              <a:t>	Higher frequency has lower priority move up lower frequency.</a:t>
            </a:r>
          </a:p>
          <a:p>
            <a:pPr marL="0" indent="0" defTabSz="360000">
              <a:lnSpc>
                <a:spcPct val="100000"/>
              </a:lnSpc>
              <a:buNone/>
            </a:pPr>
            <a:r>
              <a:rPr lang="en-US" sz="1400" dirty="0"/>
              <a:t>	Compare frequency of the new node with the parent's frequency.</a:t>
            </a:r>
          </a:p>
          <a:p>
            <a:pPr marL="285750" indent="-285750" defTabSz="360000">
              <a:lnSpc>
                <a:spcPct val="100000"/>
              </a:lnSpc>
            </a:pPr>
            <a:endParaRPr lang="en-US" sz="1400" dirty="0"/>
          </a:p>
          <a:p>
            <a:pPr marL="285750" indent="-285750" defTabSz="360000">
              <a:lnSpc>
                <a:spcPct val="100000"/>
              </a:lnSpc>
            </a:pPr>
            <a:r>
              <a:rPr lang="en-IN" sz="1400" b="1" dirty="0"/>
              <a:t>node qremove();  </a:t>
            </a:r>
            <a:r>
              <a:rPr lang="en-IN" sz="1400" dirty="0"/>
              <a:t>//</a:t>
            </a:r>
            <a:r>
              <a:rPr lang="en-US" sz="1400" dirty="0"/>
              <a:t>Remove the top element and moving up other elements.</a:t>
            </a:r>
            <a:br>
              <a:rPr lang="en-US" sz="1400" dirty="0"/>
            </a:br>
            <a:r>
              <a:rPr lang="en-US" sz="1400" dirty="0"/>
              <a:t>void build_code(node n, char *s, int len) // This function traverses the tree and assign 0’s to right nodes and 1’s to the left nodes.</a:t>
            </a:r>
          </a:p>
          <a:p>
            <a:pPr marL="0" indent="0" defTabSz="360000">
              <a:lnSpc>
                <a:spcPct val="100000"/>
              </a:lnSpc>
              <a:buNone/>
            </a:pPr>
            <a:endParaRPr lang="en-US" sz="1400" dirty="0"/>
          </a:p>
          <a:p>
            <a:pPr marL="285750" indent="-285750" defTabSz="360000">
              <a:lnSpc>
                <a:spcPct val="100000"/>
              </a:lnSpc>
            </a:pPr>
            <a:r>
              <a:rPr lang="en-US" sz="1400" b="1" dirty="0"/>
              <a:t>void </a:t>
            </a:r>
            <a:r>
              <a:rPr lang="en-US" sz="1400" b="1" dirty="0" err="1"/>
              <a:t>build_code</a:t>
            </a:r>
            <a:r>
              <a:rPr lang="en-US" sz="1400" b="1" dirty="0"/>
              <a:t>(node n, char *s, int </a:t>
            </a:r>
            <a:r>
              <a:rPr lang="en-US" sz="1400" b="1" dirty="0" err="1"/>
              <a:t>len</a:t>
            </a:r>
            <a:r>
              <a:rPr lang="en-US" sz="1400" b="1" dirty="0"/>
              <a:t>); //</a:t>
            </a:r>
            <a:r>
              <a:rPr lang="en-US" sz="1400" dirty="0"/>
              <a:t> This function traverses the tree and assigns the accumulates as 0’s to right nodes and 1’s to the left nodes vice versa also works well. </a:t>
            </a:r>
          </a:p>
          <a:p>
            <a:pPr marL="285750" indent="-285750" defTabSz="360000">
              <a:lnSpc>
                <a:spcPct val="100000"/>
              </a:lnSpc>
            </a:pPr>
            <a:endParaRPr lang="en-US" sz="1400" dirty="0"/>
          </a:p>
          <a:p>
            <a:pPr marL="0" indent="0" defTabSz="360000">
              <a:lnSpc>
                <a:spcPct val="100000"/>
              </a:lnSpc>
              <a:buNone/>
            </a:pPr>
            <a:endParaRPr lang="en-US" sz="1400" dirty="0"/>
          </a:p>
          <a:p>
            <a:pPr marL="0" indent="0" defTabSz="360000">
              <a:lnSpc>
                <a:spcPct val="100000"/>
              </a:lnSpc>
              <a:spcAft>
                <a:spcPts val="600"/>
              </a:spcAft>
              <a:buNone/>
            </a:pPr>
            <a:endParaRPr lang="en-IN" sz="1400" dirty="0"/>
          </a:p>
          <a:p>
            <a:pPr marL="457200" lvl="1" indent="0" defTabSz="360000">
              <a:lnSpc>
                <a:spcPct val="100000"/>
              </a:lnSpc>
              <a:spcAft>
                <a:spcPts val="600"/>
              </a:spcAft>
              <a:buNone/>
            </a:pPr>
            <a:endParaRPr lang="en-IN" sz="1000" dirty="0"/>
          </a:p>
          <a:p>
            <a:pPr marL="742950" indent="-285750" defTabSz="360000">
              <a:lnSpc>
                <a:spcPct val="100000"/>
              </a:lnSpc>
              <a:spcAft>
                <a:spcPts val="1600"/>
              </a:spcAft>
            </a:pPr>
            <a:endParaRPr lang="en-IN" sz="1400" dirty="0"/>
          </a:p>
          <a:p>
            <a:pPr lvl="0" indent="0" defTabSz="360000">
              <a:spcBef>
                <a:spcPts val="1600"/>
              </a:spcBef>
              <a:spcAft>
                <a:spcPts val="1600"/>
              </a:spcAft>
              <a:buNone/>
            </a:pPr>
            <a:endParaRPr lang="en-IN" sz="1400" dirty="0"/>
          </a:p>
          <a:p>
            <a:pPr lvl="0" indent="0" defTabSz="360000">
              <a:lnSpc>
                <a:spcPct val="100000"/>
              </a:lnSpc>
              <a:spcBef>
                <a:spcPts val="1600"/>
              </a:spcBef>
              <a:spcAft>
                <a:spcPts val="1600"/>
              </a:spcAft>
              <a:buNone/>
            </a:pPr>
            <a:endParaRPr sz="1400"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907</Words>
  <Application>Microsoft Office PowerPoint</Application>
  <PresentationFormat>On-screen Show (16:9)</PresentationFormat>
  <Paragraphs>81</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 Slab</vt:lpstr>
      <vt:lpstr>Arial</vt:lpstr>
      <vt:lpstr> Roboto slab</vt:lpstr>
      <vt:lpstr>Roboto</vt:lpstr>
      <vt:lpstr>Times New Roman</vt:lpstr>
      <vt:lpstr>Noto Sans Symbols</vt:lpstr>
      <vt:lpstr>Marina</vt:lpstr>
      <vt:lpstr>DAYANANDA SAGAR UNIVERSITY </vt:lpstr>
      <vt:lpstr>TOPIC</vt:lpstr>
      <vt:lpstr>INTRODUCTION </vt:lpstr>
      <vt:lpstr>PROBLEM STATEMENT  </vt:lpstr>
      <vt:lpstr>OBJECTIVES </vt:lpstr>
      <vt:lpstr>PROJECT REQUIREMENTS </vt:lpstr>
      <vt:lpstr>FLOWCHART</vt:lpstr>
      <vt:lpstr>PowerPoint Presentation</vt:lpstr>
      <vt:lpstr>FUNCTIONS</vt:lpstr>
      <vt:lpstr>FUNCTIONS</vt:lpstr>
      <vt:lpstr>This is an example string “go go gophers” is encoded using ASCII and Huffman code.  The ASCII encoding(8 bits per character) takes 104bits whereas Huffman encoding is uses fewer bits.</vt:lpstr>
      <vt:lpstr>OUTPUT </vt:lpstr>
      <vt:lpstr>PowerPoint Presentation</vt:lpstr>
      <vt:lpstr>PowerPoint Presentation</vt:lpstr>
      <vt:lpstr>APPLICATIONS</vt:lpstr>
      <vt:lpstr>SUBMITTED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UNIVERSITY</dc:title>
  <dc:creator>Sahana M</dc:creator>
  <cp:lastModifiedBy>sahana mohan</cp:lastModifiedBy>
  <cp:revision>16</cp:revision>
  <dcterms:modified xsi:type="dcterms:W3CDTF">2020-05-15T06:48:17Z</dcterms:modified>
</cp:coreProperties>
</file>