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3" r:id="rId6"/>
    <p:sldId id="271" r:id="rId7"/>
    <p:sldId id="272" r:id="rId8"/>
    <p:sldId id="274" r:id="rId9"/>
    <p:sldId id="269" r:id="rId10"/>
    <p:sldId id="273" r:id="rId11"/>
    <p:sldId id="275" r:id="rId12"/>
    <p:sldId id="276" r:id="rId13"/>
    <p:sldId id="277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02C"/>
    <a:srgbClr val="AFAAB9"/>
    <a:srgbClr val="71758A"/>
    <a:srgbClr val="D4EBD8"/>
    <a:srgbClr val="3B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C2544A3-15A8-6276-0EF4-834C72E5CD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A9CB-EA19-2393-BF51-26E7F235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29783-5D87-872F-CAFD-AB55F875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5066-0C5F-10FD-4732-99040837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018-9FCD-4D25-B6CE-F2EE6554B94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B538-C4AD-1054-4F47-764801D0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17CC-9EF1-8073-3DEB-C5C7EA4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55309-23B4-3FB1-A899-9932B621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846A-535B-C8A0-F5CA-2FAC0413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6679-D4C2-F46B-DCF3-2251FEF1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018-9FCD-4D25-B6CE-F2EE6554B94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B2AE-FB27-C6BC-15F6-84B10699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5CC4-38E9-98A1-F885-2B6A6D4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96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5E8AA0-71CA-8ABC-3158-C76E10F8B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194" cy="6856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65F77D-830B-4587-6179-EAEFDB59DA9F}"/>
              </a:ext>
            </a:extLst>
          </p:cNvPr>
          <p:cNvGrpSpPr/>
          <p:nvPr userDrawn="1"/>
        </p:nvGrpSpPr>
        <p:grpSpPr>
          <a:xfrm>
            <a:off x="9865635" y="6420365"/>
            <a:ext cx="2243886" cy="375289"/>
            <a:chOff x="10212759" y="6518571"/>
            <a:chExt cx="1842973" cy="3133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F7F4F5-4091-F7DF-B5D7-27F2CF09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D479FE-F2A7-1259-E9F7-5B06988F5483}"/>
                </a:ext>
              </a:extLst>
            </p:cNvPr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Helvetica" panose="020B0604020202030204" pitchFamily="34" charset="0"/>
                  <a:cs typeface="Segoe UI" panose="020B0502040204020203" pitchFamily="34" charset="0"/>
                </a:rPr>
                <a:t>www.collaberadigital.com</a:t>
              </a:r>
              <a:endParaRPr lang="en-IN" sz="1400" dirty="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D3E0E5C-9845-273F-56DA-9B3EDBB349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63"/>
          <a:stretch/>
        </p:blipFill>
        <p:spPr>
          <a:xfrm>
            <a:off x="1524" y="0"/>
            <a:ext cx="12188951" cy="1504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26341B-E791-8397-013A-AE21E4F2BB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54" y="53050"/>
            <a:ext cx="1534767" cy="7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3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F81F2-6943-BD2A-4FF4-E7B5E1C4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7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4">
            <a:extLst>
              <a:ext uri="{FF2B5EF4-FFF2-40B4-BE49-F238E27FC236}">
                <a16:creationId xmlns:a16="http://schemas.microsoft.com/office/drawing/2014/main" id="{2E4B68A4-8690-EBA2-0E25-8D52163C0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2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674B4E-3A36-AE80-F596-88EAFA8D9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628D0-6D27-3A22-3CBC-5435A86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48BE-D040-3D21-3A61-EE22584B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1DDF-7CC1-D788-F48E-8EBA8012A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2018-9FCD-4D25-B6CE-F2EE6554B948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D2C6-7BBE-418E-D4F1-DD5A8D5A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D678-3C77-7F4A-530D-35BE9C7A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hanaHosamani16/-CAPSTONE_COGNIXIA_SELENIUM_API/tree/main/com.capstone" TargetMode="External"/><Relationship Id="rId5" Type="http://schemas.openxmlformats.org/officeDocument/2006/relationships/hyperlink" Target="https://ecommerce-playground.lambdatest.io/index.php?route=account/login" TargetMode="Externa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ABB8D-A9B1-BF5E-8E51-DAC64CE57FBB}"/>
              </a:ext>
            </a:extLst>
          </p:cNvPr>
          <p:cNvSpPr txBox="1"/>
          <p:nvPr/>
        </p:nvSpPr>
        <p:spPr>
          <a:xfrm>
            <a:off x="3367314" y="1995047"/>
            <a:ext cx="54573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Capstone</a:t>
            </a:r>
            <a:br>
              <a:rPr lang="en-US" sz="60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</a:br>
            <a:r>
              <a:rPr lang="en-US" sz="60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Project</a:t>
            </a:r>
            <a:endParaRPr lang="en-GB" sz="6000" b="1" dirty="0">
              <a:latin typeface="Neue Machina" panose="00000500000000000000" pitchFamily="50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8FE0234-23EC-7806-340E-632A55BD40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401383" cy="9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87AD7-8747-6DEE-2034-37CD96324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1012068F-4F63-2C18-A6B3-490E34507A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3730E0-FFEC-82FC-4B77-179FC893FB5C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A45C18-3113-EC5D-51B8-8E6613EE15C2}"/>
              </a:ext>
            </a:extLst>
          </p:cNvPr>
          <p:cNvSpPr txBox="1"/>
          <p:nvPr/>
        </p:nvSpPr>
        <p:spPr>
          <a:xfrm>
            <a:off x="629920" y="2032000"/>
            <a:ext cx="400304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Scrolls the webpage to bring the mega menu element into view using JavaScript.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Actions class to hover over the mega menu to reveal the submenu.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Finds and clicks the Apple link within the submenu.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B4560-ED32-D138-0403-A88D99176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280" y="1352550"/>
            <a:ext cx="6786880" cy="5393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6AC55C-7EFB-C0B0-B26D-7CF2A142C64E}"/>
              </a:ext>
            </a:extLst>
          </p:cNvPr>
          <p:cNvSpPr txBox="1"/>
          <p:nvPr/>
        </p:nvSpPr>
        <p:spPr>
          <a:xfrm>
            <a:off x="629920" y="902226"/>
            <a:ext cx="363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Areas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71882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D47C0-48B1-5480-F876-CB8E311E4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7F75AC-4A6B-6358-65DA-2C501EAD6E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43A89-FA1B-0DEA-4995-5F17D6875D9E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eue Machina" panose="00000500000000000000" pitchFamily="50" charset="0"/>
                <a:ea typeface="Calibri" panose="020F0502020204030204" pitchFamily="34" charset="0"/>
              </a:rPr>
              <a:t> API Testing using Postman and Newman CLI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D0A6BE-1527-D0CD-ED4A-6C425D2BE0A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30DB50-E80A-BFBD-BEBD-416015C51317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845C8A7-B7DB-4438-558F-9852B4BBDBE3}"/>
              </a:ext>
            </a:extLst>
          </p:cNvPr>
          <p:cNvSpPr txBox="1"/>
          <p:nvPr/>
        </p:nvSpPr>
        <p:spPr>
          <a:xfrm>
            <a:off x="1320800" y="1730821"/>
            <a:ext cx="597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sampleApi: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</a:rPr>
              <a:t>https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://jsonplaceholder.typicode.com</a:t>
            </a:r>
            <a:r>
              <a:rPr lang="en-US" sz="2000" dirty="0"/>
              <a:t>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DA690-D5CC-0915-68F6-B80613FB2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1" y="2316479"/>
            <a:ext cx="5831839" cy="4328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AB0EE8-39A1-D9F3-1D46-91C162038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082" y="2308508"/>
            <a:ext cx="6146798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67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AA5CC-3CDC-7034-3351-E2B98FE65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F8D9FA-4505-B2E7-B370-7D6C016080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EB6417-7C04-4176-764B-2B14094210DF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eue Machina" panose="00000500000000000000" pitchFamily="50" charset="0"/>
                <a:ea typeface="Calibri" panose="020F0502020204030204" pitchFamily="34" charset="0"/>
              </a:rPr>
              <a:t> API Testing using Postman and Newman CLI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346FBB-9E97-AA5F-155E-C4FF40B4D7D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CB6621-CD4F-01B4-64DD-14502EAB1621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233553-52DA-F61A-4378-33B6B9D208D1}"/>
              </a:ext>
            </a:extLst>
          </p:cNvPr>
          <p:cNvSpPr txBox="1"/>
          <p:nvPr/>
        </p:nvSpPr>
        <p:spPr>
          <a:xfrm>
            <a:off x="1320800" y="1730821"/>
            <a:ext cx="597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5FA31-C865-2264-850E-A888C9ACD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1" y="1774226"/>
            <a:ext cx="5760720" cy="4862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01246A-6EE4-1EF0-90F8-9BD928C0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682" y="1680601"/>
            <a:ext cx="6258558" cy="486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4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F4D5B-846A-5740-71C0-877C68686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7533E-F26D-2BC6-F43E-FD4BFBE85C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A6962-DAF4-0614-7AB5-24CB5F4686DE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bg1"/>
                </a:solidFill>
                <a:latin typeface="Neue Machina" panose="00000500000000000000" pitchFamily="50" charset="0"/>
                <a:ea typeface="Calibri" panose="020F0502020204030204" pitchFamily="34" charset="0"/>
              </a:rPr>
              <a:t>Jmeter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E557264-CB1A-E791-31C5-EAFA7770DD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F57062-FEDA-6E8D-BEBC-E4A29F822A34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80CB60-EFEB-D3A7-26D1-C2D572D4664A}"/>
              </a:ext>
            </a:extLst>
          </p:cNvPr>
          <p:cNvSpPr txBox="1"/>
          <p:nvPr/>
        </p:nvSpPr>
        <p:spPr>
          <a:xfrm>
            <a:off x="1320800" y="1730821"/>
            <a:ext cx="5974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/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BCDCE-AFEA-08CC-9C60-DDD9838DD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1" y="1869199"/>
            <a:ext cx="5476240" cy="4673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95740-5356-8134-F298-5983BF413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720" y="1869198"/>
            <a:ext cx="5974080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7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B1590-8954-6EF1-A6C9-785B3FD805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8D6ED-DD80-8D48-2960-9D0F1FF02C71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Conclusion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8AA73DC-DF05-BBA1-E636-5FF6B7C59E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947997-3F77-2664-A078-8CEB6B267A95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4CB1EC-82B6-2C27-A6B5-09CC2C6199FD}"/>
              </a:ext>
            </a:extLst>
          </p:cNvPr>
          <p:cNvSpPr txBox="1"/>
          <p:nvPr/>
        </p:nvSpPr>
        <p:spPr>
          <a:xfrm>
            <a:off x="670560" y="1889760"/>
            <a:ext cx="779272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Gained strong foundations in manual, automation, mobile, API, performance, and security testing using  tools like Selenium, JMeter, Postman, and Appium.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Acquired practical skills in CI/CD workflows, Jenkins, Git, and Jira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Developed and executed automation frameworks using Java, Python, and Selenium with real-time test scenarios.</a:t>
            </a:r>
          </a:p>
        </p:txBody>
      </p:sp>
    </p:spTree>
    <p:extLst>
      <p:ext uri="{BB962C8B-B14F-4D97-AF65-F5344CB8AC3E}">
        <p14:creationId xmlns:p14="http://schemas.microsoft.com/office/powerpoint/2010/main" val="195221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03A12-0AA4-00C6-4CFD-58A6489D245B}"/>
              </a:ext>
            </a:extLst>
          </p:cNvPr>
          <p:cNvSpPr txBox="1"/>
          <p:nvPr/>
        </p:nvSpPr>
        <p:spPr>
          <a:xfrm>
            <a:off x="1" y="2028617"/>
            <a:ext cx="55054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8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Thank You</a:t>
            </a:r>
            <a:endParaRPr lang="en-GB" sz="115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F09ED73-5AFE-1A76-96F6-922011A6242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0623" y="0"/>
            <a:ext cx="2401377" cy="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DA6FF-6F44-C06C-54EB-E08AF6143311}"/>
              </a:ext>
            </a:extLst>
          </p:cNvPr>
          <p:cNvSpPr txBox="1"/>
          <p:nvPr/>
        </p:nvSpPr>
        <p:spPr>
          <a:xfrm>
            <a:off x="323850" y="465316"/>
            <a:ext cx="4880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Personal BACKGROUND</a:t>
            </a:r>
            <a:endParaRPr lang="en-GB" sz="2400" b="1" dirty="0">
              <a:latin typeface="Neue Machina" panose="000005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74569-3E72-209E-3294-60EB4C694B43}"/>
              </a:ext>
            </a:extLst>
          </p:cNvPr>
          <p:cNvSpPr txBox="1"/>
          <p:nvPr/>
        </p:nvSpPr>
        <p:spPr>
          <a:xfrm>
            <a:off x="323850" y="940013"/>
            <a:ext cx="7865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(Name, Past Experience, Qualification, Career Summary)</a:t>
            </a:r>
            <a:endParaRPr lang="en-GB" dirty="0">
              <a:latin typeface="Neue Machina" panose="000005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A408B-108E-8EA9-DA0A-9F0FA1CD9B17}"/>
              </a:ext>
            </a:extLst>
          </p:cNvPr>
          <p:cNvSpPr txBox="1"/>
          <p:nvPr/>
        </p:nvSpPr>
        <p:spPr>
          <a:xfrm>
            <a:off x="373574" y="1765524"/>
            <a:ext cx="3751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Name :Sahana Hosamani</a:t>
            </a:r>
            <a:endParaRPr lang="en-GB" b="1" dirty="0">
              <a:latin typeface="Neue Machina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3C17-90A3-F93F-5D84-D3D378E1ACB2}"/>
              </a:ext>
            </a:extLst>
          </p:cNvPr>
          <p:cNvSpPr txBox="1"/>
          <p:nvPr/>
        </p:nvSpPr>
        <p:spPr>
          <a:xfrm>
            <a:off x="373574" y="2606592"/>
            <a:ext cx="587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Past Experience :</a:t>
            </a:r>
            <a:r>
              <a:rPr lang="en-US" sz="1800" b="1" dirty="0" err="1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React,springboot,LLM,Mangodb,FastAPI</a:t>
            </a:r>
            <a:endParaRPr lang="en-GB" b="1" dirty="0">
              <a:latin typeface="Neue Machina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AE72A-AEC0-D00B-117C-50F93D7FACDF}"/>
              </a:ext>
            </a:extLst>
          </p:cNvPr>
          <p:cNvSpPr txBox="1"/>
          <p:nvPr/>
        </p:nvSpPr>
        <p:spPr>
          <a:xfrm>
            <a:off x="373574" y="3447660"/>
            <a:ext cx="587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Qualification :</a:t>
            </a:r>
            <a:r>
              <a:rPr lang="en-US" dirty="0" err="1"/>
              <a:t>B.Tech</a:t>
            </a:r>
            <a:r>
              <a:rPr lang="en-US" dirty="0"/>
              <a:t> in Computer Science Engineering (CSE)</a:t>
            </a:r>
            <a:endParaRPr lang="en-GB" b="1" dirty="0">
              <a:latin typeface="Neue Machina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1C4D-84C8-31FA-3922-10AC6E28778E}"/>
              </a:ext>
            </a:extLst>
          </p:cNvPr>
          <p:cNvSpPr txBox="1"/>
          <p:nvPr/>
        </p:nvSpPr>
        <p:spPr>
          <a:xfrm>
            <a:off x="383734" y="4309048"/>
            <a:ext cx="6860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Career Summary :</a:t>
            </a:r>
            <a:r>
              <a:rPr lang="en-US" dirty="0"/>
              <a:t>hands-on training in </a:t>
            </a:r>
            <a:r>
              <a:rPr lang="en-US" b="1" dirty="0"/>
              <a:t>React, Spring Boot, </a:t>
            </a:r>
            <a:r>
              <a:rPr lang="en-US" b="1" dirty="0" err="1"/>
              <a:t>FastAPI</a:t>
            </a:r>
            <a:r>
              <a:rPr lang="en-US" b="1" dirty="0"/>
              <a:t>, LLMs, RAG, MongoDB, Selenium, JMeter, Jira, Jenkins, and Mobile Testing</a:t>
            </a:r>
            <a:r>
              <a:rPr lang="en-US" dirty="0"/>
              <a:t>. Skilled in both front-end and back-end development, as well as automated and performance testing.</a:t>
            </a:r>
            <a:endParaRPr lang="en-GB" b="1" dirty="0">
              <a:latin typeface="Neue Machina" panose="00000500000000000000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BA3E50-760C-4B48-105E-E945156BB4B8}"/>
              </a:ext>
            </a:extLst>
          </p:cNvPr>
          <p:cNvGrpSpPr/>
          <p:nvPr/>
        </p:nvGrpSpPr>
        <p:grpSpPr>
          <a:xfrm>
            <a:off x="9574540" y="6420365"/>
            <a:ext cx="2243886" cy="375289"/>
            <a:chOff x="10212759" y="6518571"/>
            <a:chExt cx="1842973" cy="3133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71206E-49DD-6821-C349-BF92F187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F6DD2B-5B85-359C-4FBD-B253EDD278C8}"/>
                </a:ext>
              </a:extLst>
            </p:cNvPr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Helvetica" panose="020B0604020202030204" pitchFamily="34" charset="0"/>
                  <a:cs typeface="Segoe UI" panose="020B0502040204020203" pitchFamily="34" charset="0"/>
                </a:rPr>
                <a:t>www.collaberadigital.com</a:t>
              </a:r>
              <a:endParaRPr lang="en-IN" sz="1400" dirty="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pic>
        <p:nvPicPr>
          <p:cNvPr id="11" name="Content Placeholder 7" descr="A shadow of a person holding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DC448513-01ED-D953-1310-6C67CD5329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854" r="21746"/>
          <a:stretch/>
        </p:blipFill>
        <p:spPr>
          <a:xfrm>
            <a:off x="7556763" y="0"/>
            <a:ext cx="4635237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E060AA3-7941-8126-2364-D4ADA04CFD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623" y="0"/>
            <a:ext cx="2401377" cy="90222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3E662-DEF3-AC26-DAC6-B46F4CFDCDCC}"/>
              </a:ext>
            </a:extLst>
          </p:cNvPr>
          <p:cNvSpPr/>
          <p:nvPr/>
        </p:nvSpPr>
        <p:spPr>
          <a:xfrm>
            <a:off x="4740604" y="-930885"/>
            <a:ext cx="513567" cy="513567"/>
          </a:xfrm>
          <a:prstGeom prst="rect">
            <a:avLst/>
          </a:prstGeom>
          <a:solidFill>
            <a:srgbClr val="7175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7653B8-8986-53CB-65C9-A4869AC37323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 descr="A picture containing grate&#10;&#10;Description automatically generated">
            <a:extLst>
              <a:ext uri="{FF2B5EF4-FFF2-40B4-BE49-F238E27FC236}">
                <a16:creationId xmlns:a16="http://schemas.microsoft.com/office/drawing/2014/main" id="{37D42EBD-34CB-B25E-42E2-257C43629C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30" r="16904"/>
          <a:stretch/>
        </p:blipFill>
        <p:spPr>
          <a:xfrm>
            <a:off x="7695292" y="0"/>
            <a:ext cx="4496708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FC0F81-B480-D9C4-934C-7D63DE92E0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30E22-84C3-33DE-6F74-CB73EF6B951D}"/>
              </a:ext>
            </a:extLst>
          </p:cNvPr>
          <p:cNvSpPr txBox="1"/>
          <p:nvPr/>
        </p:nvSpPr>
        <p:spPr>
          <a:xfrm>
            <a:off x="330200" y="898276"/>
            <a:ext cx="703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Key Takeaways/Learnings from the Program (HTD)</a:t>
            </a:r>
            <a:endParaRPr lang="en-GB" sz="1800" b="1" dirty="0">
              <a:latin typeface="Neue Machina" panose="00000500000000000000" pitchFamily="50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F4FCA6-FB82-1914-FF20-DF179A378A62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42053EB-4296-C7DA-B400-78D88F9BE2F1}"/>
              </a:ext>
            </a:extLst>
          </p:cNvPr>
          <p:cNvSpPr txBox="1"/>
          <p:nvPr/>
        </p:nvSpPr>
        <p:spPr>
          <a:xfrm>
            <a:off x="330200" y="1612315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Hands-on experience with Selenium (Java &amp; Python), Appium, Postman, Git, Jira, and CI/CD tools like Jenkins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Build  automation frameworks using Page Object Model, TestNG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Handling </a:t>
            </a:r>
            <a:r>
              <a:rPr lang="en-US" dirty="0" err="1"/>
              <a:t>Alerts,iframe,cantrollers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Mobile test automation fundamentals with Appium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testing using </a:t>
            </a:r>
            <a:r>
              <a:rPr lang="en-US" dirty="0" err="1"/>
              <a:t>Jmeter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10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5063D-F1F4-B0DA-30AC-5261138A1501}"/>
              </a:ext>
            </a:extLst>
          </p:cNvPr>
          <p:cNvSpPr txBox="1"/>
          <p:nvPr/>
        </p:nvSpPr>
        <p:spPr>
          <a:xfrm>
            <a:off x="323850" y="902226"/>
            <a:ext cx="567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Neue Machina" panose="00000500000000000000" pitchFamily="50" charset="0"/>
                <a:ea typeface="Calibri" panose="020F0502020204030204" pitchFamily="34" charset="0"/>
                <a:cs typeface="Segoe UI" panose="020B0502040204020203" pitchFamily="34" charset="0"/>
              </a:rPr>
              <a:t>Problem Statement of the Capstone Project</a:t>
            </a:r>
            <a:endParaRPr lang="en-GB" b="1" dirty="0">
              <a:latin typeface="Neue Machina" panose="00000500000000000000" pitchFamily="50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BCFCB1-DC7D-6574-5BB6-98A1F9330D8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5" name="Content Placeholder 10" descr="A picture containing outdoor, jumping, air&#10;&#10;Description automatically generated">
            <a:extLst>
              <a:ext uri="{FF2B5EF4-FFF2-40B4-BE49-F238E27FC236}">
                <a16:creationId xmlns:a16="http://schemas.microsoft.com/office/drawing/2014/main" id="{14B84D51-9BF9-004F-8C43-384ACE5D68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r="17942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91974B-0397-ACC8-37B6-992E943C7B33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D11132-DD90-2543-4FE5-4E05A283CB14}"/>
              </a:ext>
            </a:extLst>
          </p:cNvPr>
          <p:cNvSpPr txBox="1"/>
          <p:nvPr/>
        </p:nvSpPr>
        <p:spPr>
          <a:xfrm>
            <a:off x="323850" y="158663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Capstone Project aimed to automate a real-world ecommerce-lambda Application focusing on functionalities like Login with invalid and valid credentials, </a:t>
            </a:r>
            <a:r>
              <a:rPr lang="en-US" dirty="0" err="1"/>
              <a:t>Menupage</a:t>
            </a:r>
            <a:r>
              <a:rPr lang="en-US" dirty="0"/>
              <a:t>, and </a:t>
            </a:r>
            <a:r>
              <a:rPr lang="en-US" dirty="0" err="1"/>
              <a:t>Searchpage</a:t>
            </a:r>
            <a:r>
              <a:rPr lang="en-US" dirty="0"/>
              <a:t>. The challenge was to build a scalable, maintainable, and fully functional test automation framework using Selenium, Java, TestNG, and </a:t>
            </a:r>
            <a:r>
              <a:rPr lang="en-US" dirty="0" err="1"/>
              <a:t>Maven.API</a:t>
            </a:r>
            <a:r>
              <a:rPr lang="en-US" dirty="0"/>
              <a:t> testing using Postman and Newman CLI to test GET and POST method and also performed the performance testing on same </a:t>
            </a:r>
            <a:r>
              <a:rPr lang="en-US" dirty="0" err="1"/>
              <a:t>api</a:t>
            </a:r>
            <a:r>
              <a:rPr lang="en-US" dirty="0"/>
              <a:t> using </a:t>
            </a:r>
            <a:r>
              <a:rPr lang="en-US" dirty="0" err="1"/>
              <a:t>Jmeter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8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74AF3-B960-23E5-3A1F-92B53A264E17}"/>
              </a:ext>
            </a:extLst>
          </p:cNvPr>
          <p:cNvSpPr/>
          <p:nvPr/>
        </p:nvSpPr>
        <p:spPr>
          <a:xfrm>
            <a:off x="0" y="32658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0FD24-3DA2-C5E6-0DF3-C35FEC9F1972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eue Machina" panose="00000500000000000000" pitchFamily="50" charset="0"/>
                <a:ea typeface="Calibri" panose="020F0502020204030204" pitchFamily="34" charset="0"/>
              </a:rPr>
              <a:t>Jira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E1F97-8995-CCFD-FAAB-FE16935CBD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ABCFC-AEA4-FCA7-62F5-F1204AFD904C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8D33CF-A246-AF46-C16A-8B208649C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0" y="2509201"/>
            <a:ext cx="9337040" cy="3942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6F0889-291F-AC72-A1DC-F96CCC231CB7}"/>
              </a:ext>
            </a:extLst>
          </p:cNvPr>
          <p:cNvSpPr txBox="1"/>
          <p:nvPr/>
        </p:nvSpPr>
        <p:spPr>
          <a:xfrm>
            <a:off x="1320800" y="1730821"/>
            <a:ext cx="515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Url:https</a:t>
            </a:r>
            <a:r>
              <a:rPr lang="en-US" sz="2000" dirty="0">
                <a:solidFill>
                  <a:schemeClr val="accent1"/>
                </a:solidFill>
              </a:rPr>
              <a:t>:https://learningsample.atlassian.net/</a:t>
            </a:r>
          </a:p>
          <a:p>
            <a:r>
              <a:rPr lang="en-US" sz="2000" dirty="0">
                <a:solidFill>
                  <a:schemeClr val="bg1"/>
                </a:solidFill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21279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C0783-0C9F-5659-21FB-D8FABC81B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FCD465-8BF6-2E54-0FBC-6ECD4448F7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E296F-04E6-E649-70E0-A8D48718BEC1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Important areas of the Project with screenshots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EAA6E31-9322-07D4-CF49-7FBCA13FDB4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261F9C-2B0F-4364-95B5-B113F2CF361B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D323EE-2504-A12E-70D0-E806A080F558}"/>
              </a:ext>
            </a:extLst>
          </p:cNvPr>
          <p:cNvSpPr txBox="1"/>
          <p:nvPr/>
        </p:nvSpPr>
        <p:spPr>
          <a:xfrm>
            <a:off x="1320800" y="1730821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Test case execution using X-ray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5DA112-5121-1E10-236C-CFBAE7F26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2305684"/>
            <a:ext cx="8930640" cy="39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5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577DC-588B-9E71-3F5C-A8C40CD7A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51E2E5-676D-0EF2-20B8-5819000A2800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BFB3A-411D-FBAA-158C-91A1EF76424F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Important areas of the Project with screenshots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3600ECA-06C2-CD0A-F60D-B17E8B55460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577998-1354-AB69-D258-6E721D7DA6F7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0498BC-1B15-F2A1-E4D0-4DF1E718C829}"/>
              </a:ext>
            </a:extLst>
          </p:cNvPr>
          <p:cNvSpPr txBox="1"/>
          <p:nvPr/>
        </p:nvSpPr>
        <p:spPr>
          <a:xfrm>
            <a:off x="1320800" y="1730821"/>
            <a:ext cx="3931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B18E53-3159-DDDA-8571-193B02DD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0" y="2205664"/>
            <a:ext cx="8859520" cy="422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5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4DE76-2213-B077-0208-C0302658F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F41C76-CB95-025F-8C54-62B33D2CC3FF}"/>
              </a:ext>
            </a:extLst>
          </p:cNvPr>
          <p:cNvSpPr/>
          <p:nvPr/>
        </p:nvSpPr>
        <p:spPr>
          <a:xfrm>
            <a:off x="0" y="1016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FDCD0-DCC2-EC24-853E-466B99CD76BD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Neue Machina" panose="00000500000000000000" pitchFamily="50" charset="0"/>
                <a:ea typeface="Calibri" panose="020F0502020204030204" pitchFamily="34" charset="0"/>
              </a:rPr>
              <a:t>Selenium WEB UI testing</a:t>
            </a:r>
            <a:endParaRPr lang="en-GB" sz="24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26BD2EB-CACF-C444-0D8D-914F0BA09A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E5BBD1-8E3E-D3FA-030C-8B9BEFCFF5B6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B4412E-DEC4-50A1-6B6E-84F76795B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39" y="1496809"/>
            <a:ext cx="6808641" cy="51893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B4B5B7-8AC6-3B74-7516-5C1353218585}"/>
              </a:ext>
            </a:extLst>
          </p:cNvPr>
          <p:cNvSpPr txBox="1"/>
          <p:nvPr/>
        </p:nvSpPr>
        <p:spPr>
          <a:xfrm>
            <a:off x="7305040" y="1584960"/>
            <a:ext cx="4511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Application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url</a:t>
            </a:r>
            <a:r>
              <a:rPr lang="en-US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:https://ecommerce-playground.lambdatest.io/index.php?route=account/login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Git url:</a:t>
            </a:r>
            <a:r>
              <a:rPr lang="en-US" dirty="0">
                <a:hlinkClick r:id="rId6"/>
              </a:rPr>
              <a:t>-CAPSTONE_COGNIXIA_SELENIUM_API/com.capstone at main · SahanaHosamani16/-CAPSTONE_COGNIXIA_SELENIUM_API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TestCase1: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Verify Invalid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TestCase2: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Verify Valid Credentials and 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TestCase3: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Verify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Menupage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select the specified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TestCase4: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Verify Search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769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11DE55D0-5426-03C8-6785-3FDD8DF702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ADE854-0644-F543-CEE1-77FCBDE8E201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D68D2B5-2CBE-07EB-35B2-FA96E42B7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90" y="1006350"/>
            <a:ext cx="6305550" cy="57094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1C8153-8ACB-08A5-2D27-84DD7CB66C2C}"/>
              </a:ext>
            </a:extLst>
          </p:cNvPr>
          <p:cNvSpPr txBox="1"/>
          <p:nvPr/>
        </p:nvSpPr>
        <p:spPr>
          <a:xfrm>
            <a:off x="629920" y="2032000"/>
            <a:ext cx="400304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VerifyvalidCredentials</a:t>
            </a:r>
            <a:r>
              <a:rPr lang="en-US" dirty="0"/>
              <a:t> method reads username and password from a properties file, logs the actions, and enters the credentials into the login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clickLogin</a:t>
            </a:r>
            <a:r>
              <a:rPr lang="en-US" dirty="0"/>
              <a:t> method logs and clicks the login button to submit the form.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logoutbtn</a:t>
            </a:r>
            <a:r>
              <a:rPr lang="en-US" dirty="0"/>
              <a:t> method logs out by clicking a logout link, then logs the page title and URL after logout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0E8EB-993C-763C-ABE8-2B95BE4C0867}"/>
              </a:ext>
            </a:extLst>
          </p:cNvPr>
          <p:cNvSpPr txBox="1"/>
          <p:nvPr/>
        </p:nvSpPr>
        <p:spPr>
          <a:xfrm>
            <a:off x="426720" y="954654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Areas of  the Project</a:t>
            </a:r>
          </a:p>
        </p:txBody>
      </p:sp>
    </p:spTree>
    <p:extLst>
      <p:ext uri="{BB962C8B-B14F-4D97-AF65-F5344CB8AC3E}">
        <p14:creationId xmlns:p14="http://schemas.microsoft.com/office/powerpoint/2010/main" val="353370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546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Neue Machina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Sahana Hosamani</cp:lastModifiedBy>
  <cp:revision>37</cp:revision>
  <dcterms:created xsi:type="dcterms:W3CDTF">2023-02-09T10:19:33Z</dcterms:created>
  <dcterms:modified xsi:type="dcterms:W3CDTF">2025-05-26T07:19:03Z</dcterms:modified>
</cp:coreProperties>
</file>