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Old Standard TT"/>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Hyunseok L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ldStandardTT-regular.fntdata"/><Relationship Id="rId10" Type="http://schemas.openxmlformats.org/officeDocument/2006/relationships/slide" Target="slides/slide4.xml"/><Relationship Id="rId13" Type="http://schemas.openxmlformats.org/officeDocument/2006/relationships/font" Target="fonts/OldStandardTT-italic.fntdata"/><Relationship Id="rId12"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28T21:15:46.810">
    <p:pos x="6000" y="0"/>
    <p:text>present scientific problems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1-28T21:17:05.540">
    <p:pos x="6000" y="0"/>
    <p:text>present each df cols + EDA methods + correlation plots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2-02T18:35:42.109">
    <p:pos x="6000" y="0"/>
    <p:text>explain why we chose these models(all of variables are numeric), one by one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Problem ; Cancer mortality continues to pose a significant public health challenge despite advancements in medical treatments. This study aims to investigate how socioeconomic factors (such as median income and poverty rates), healthcare coverage types, and demographic characteristics influence the target death rate due to cancer across different regions.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analyzing comprehensive demographic and health-related datasets, we seek to identify key determinants of cancer mortality to inform targeted interventions and policy decisions for improving health outcomes.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5879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Mapping Mortality: Predicting Cancer Death rates across America</a:t>
            </a:r>
            <a:endParaRPr sz="35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Sahana Krishna Murthy</a:t>
            </a:r>
            <a:endParaRPr sz="2000"/>
          </a:p>
          <a:p>
            <a:pPr indent="0" lvl="0" marL="0" rtl="0" algn="l">
              <a:spcBef>
                <a:spcPts val="0"/>
              </a:spcBef>
              <a:spcAft>
                <a:spcPts val="0"/>
              </a:spcAft>
              <a:buNone/>
            </a:pPr>
            <a:r>
              <a:rPr lang="en" sz="2000"/>
              <a:t>Hyunseok Lee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92725"/>
            <a:ext cx="34719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Data Processing &amp; EDA</a:t>
            </a:r>
            <a:endParaRPr sz="2300"/>
          </a:p>
        </p:txBody>
      </p:sp>
      <p:sp>
        <p:nvSpPr>
          <p:cNvPr id="66" name="Google Shape;66;p14"/>
          <p:cNvSpPr txBox="1"/>
          <p:nvPr>
            <p:ph idx="1" type="body"/>
          </p:nvPr>
        </p:nvSpPr>
        <p:spPr>
          <a:xfrm>
            <a:off x="311700" y="685800"/>
            <a:ext cx="4200000" cy="3883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Data size :  Cancer_data : 3047 x 33</a:t>
            </a:r>
            <a:endParaRPr/>
          </a:p>
          <a:p>
            <a:pPr indent="0" lvl="0" marL="0" rtl="0" algn="l">
              <a:lnSpc>
                <a:spcPct val="100000"/>
              </a:lnSpc>
              <a:spcBef>
                <a:spcPts val="0"/>
              </a:spcBef>
              <a:spcAft>
                <a:spcPts val="0"/>
              </a:spcAft>
              <a:buNone/>
            </a:pPr>
            <a:r>
              <a:rPr lang="en"/>
              <a:t>		Household_data : 3220 x 4</a:t>
            </a:r>
            <a:endParaRPr/>
          </a:p>
          <a:p>
            <a:pPr indent="0" lvl="0" marL="0" rtl="0" algn="l">
              <a:spcBef>
                <a:spcPts val="0"/>
              </a:spcBef>
              <a:spcAft>
                <a:spcPts val="0"/>
              </a:spcAft>
              <a:buNone/>
            </a:pPr>
            <a:r>
              <a:rPr lang="en"/>
              <a:t>		Merge_data : 3047 x 39</a:t>
            </a:r>
            <a:endParaRPr/>
          </a:p>
          <a:p>
            <a:pPr indent="-317500" lvl="0" marL="457200" rtl="0" algn="l">
              <a:spcBef>
                <a:spcPts val="0"/>
              </a:spcBef>
              <a:spcAft>
                <a:spcPts val="0"/>
              </a:spcAft>
              <a:buSzPts val="1400"/>
              <a:buChar char="-"/>
            </a:pPr>
            <a:r>
              <a:rPr lang="en"/>
              <a:t>target_deathrate</a:t>
            </a:r>
            <a:endParaRPr/>
          </a:p>
          <a:p>
            <a:pPr indent="-317500" lvl="0" marL="457200" rtl="0" algn="l">
              <a:spcBef>
                <a:spcPts val="0"/>
              </a:spcBef>
              <a:spcAft>
                <a:spcPts val="0"/>
              </a:spcAft>
              <a:buSzPts val="1400"/>
              <a:buChar char="-"/>
            </a:pPr>
            <a:r>
              <a:rPr lang="en"/>
              <a:t>Avganncount and avgdeathsperyear</a:t>
            </a:r>
            <a:endParaRPr/>
          </a:p>
          <a:p>
            <a:pPr indent="-317500" lvl="0" marL="457200" rtl="0" algn="l">
              <a:spcBef>
                <a:spcPts val="0"/>
              </a:spcBef>
              <a:spcAft>
                <a:spcPts val="0"/>
              </a:spcAft>
              <a:buSzPts val="1400"/>
              <a:buChar char="-"/>
            </a:pPr>
            <a:r>
              <a:rPr lang="en"/>
              <a:t>Incidence Rate</a:t>
            </a:r>
            <a:endParaRPr/>
          </a:p>
          <a:p>
            <a:pPr indent="-317500" lvl="0" marL="457200" rtl="0" algn="l">
              <a:spcBef>
                <a:spcPts val="0"/>
              </a:spcBef>
              <a:spcAft>
                <a:spcPts val="0"/>
              </a:spcAft>
              <a:buSzPts val="1400"/>
              <a:buChar char="-"/>
            </a:pPr>
            <a:r>
              <a:rPr lang="en"/>
              <a:t>Demographics</a:t>
            </a:r>
            <a:endParaRPr/>
          </a:p>
          <a:p>
            <a:pPr indent="-317500" lvl="0" marL="457200" rtl="0" algn="l">
              <a:spcBef>
                <a:spcPts val="0"/>
              </a:spcBef>
              <a:spcAft>
                <a:spcPts val="0"/>
              </a:spcAft>
              <a:buSzPts val="1400"/>
              <a:buChar char="-"/>
            </a:pPr>
            <a:r>
              <a:rPr lang="en"/>
              <a:t>Insurance and Employment</a:t>
            </a:r>
            <a:endParaRPr/>
          </a:p>
          <a:p>
            <a:pPr indent="-317500" lvl="0" marL="457200" rtl="0" algn="l">
              <a:spcBef>
                <a:spcPts val="0"/>
              </a:spcBef>
              <a:spcAft>
                <a:spcPts val="0"/>
              </a:spcAft>
              <a:buSzPts val="1400"/>
              <a:buChar char="-"/>
            </a:pPr>
            <a:r>
              <a:rPr lang="en"/>
              <a:t>Race and Ethnicity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‘Geography’ - applied Label Encoding</a:t>
            </a:r>
            <a:endParaRPr/>
          </a:p>
          <a:p>
            <a:pPr indent="-317500" lvl="0" marL="457200" rtl="0" algn="l">
              <a:spcBef>
                <a:spcPts val="0"/>
              </a:spcBef>
              <a:spcAft>
                <a:spcPts val="0"/>
              </a:spcAft>
              <a:buSzPts val="1400"/>
              <a:buChar char="●"/>
            </a:pPr>
            <a:r>
              <a:rPr lang="en"/>
              <a:t>Detect Outlier with Boxplots </a:t>
            </a:r>
            <a:r>
              <a:rPr lang="en">
                <a:latin typeface="Arial"/>
                <a:ea typeface="Arial"/>
                <a:cs typeface="Arial"/>
                <a:sym typeface="Arial"/>
              </a:rPr>
              <a:t>-&gt; </a:t>
            </a:r>
            <a:endParaRPr>
              <a:latin typeface="Arial"/>
              <a:ea typeface="Arial"/>
              <a:cs typeface="Arial"/>
              <a:sym typeface="Arial"/>
            </a:endParaRPr>
          </a:p>
          <a:p>
            <a:pPr indent="0" lvl="0" marL="457200" rtl="0" algn="l">
              <a:spcBef>
                <a:spcPts val="0"/>
              </a:spcBef>
              <a:spcAft>
                <a:spcPts val="0"/>
              </a:spcAft>
              <a:buNone/>
            </a:pPr>
            <a:r>
              <a:rPr lang="en"/>
              <a:t>Applied IQR method; numeric -Mean   non-numeric-Mode</a:t>
            </a:r>
            <a:endParaRPr/>
          </a:p>
          <a:p>
            <a:pPr indent="-317500" lvl="0" marL="457200" rtl="0" algn="l">
              <a:spcBef>
                <a:spcPts val="0"/>
              </a:spcBef>
              <a:spcAft>
                <a:spcPts val="0"/>
              </a:spcAft>
              <a:buSzPts val="1400"/>
              <a:buChar char="●"/>
            </a:pPr>
            <a:r>
              <a:rPr lang="en"/>
              <a:t>Find high Correlation with threshold(0.3)</a:t>
            </a:r>
            <a:endParaRPr/>
          </a:p>
          <a:p>
            <a:pPr indent="-317500" lvl="0" marL="457200" rtl="0" algn="l">
              <a:spcBef>
                <a:spcPts val="0"/>
              </a:spcBef>
              <a:spcAft>
                <a:spcPts val="0"/>
              </a:spcAft>
              <a:buSzPts val="1400"/>
              <a:buChar char="●"/>
            </a:pPr>
            <a:r>
              <a:rPr lang="en"/>
              <a:t>Top 10 features relates to response</a:t>
            </a:r>
            <a:endParaRPr/>
          </a:p>
        </p:txBody>
      </p:sp>
      <p:pic>
        <p:nvPicPr>
          <p:cNvPr id="67" name="Google Shape;67;p14"/>
          <p:cNvPicPr preferRelativeResize="0"/>
          <p:nvPr/>
        </p:nvPicPr>
        <p:blipFill>
          <a:blip r:embed="rId4">
            <a:alphaModFix/>
          </a:blip>
          <a:stretch>
            <a:fillRect/>
          </a:stretch>
        </p:blipFill>
        <p:spPr>
          <a:xfrm>
            <a:off x="5110625" y="152400"/>
            <a:ext cx="3880976" cy="2212675"/>
          </a:xfrm>
          <a:prstGeom prst="rect">
            <a:avLst/>
          </a:prstGeom>
          <a:noFill/>
          <a:ln>
            <a:noFill/>
          </a:ln>
        </p:spPr>
      </p:pic>
      <p:pic>
        <p:nvPicPr>
          <p:cNvPr id="68" name="Google Shape;68;p14"/>
          <p:cNvPicPr preferRelativeResize="0"/>
          <p:nvPr/>
        </p:nvPicPr>
        <p:blipFill>
          <a:blip r:embed="rId5">
            <a:alphaModFix/>
          </a:blip>
          <a:stretch>
            <a:fillRect/>
          </a:stretch>
        </p:blipFill>
        <p:spPr>
          <a:xfrm>
            <a:off x="5110625" y="2501275"/>
            <a:ext cx="3880976" cy="2473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11700" y="78415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variable : Target_deathrate ; </a:t>
            </a:r>
            <a:r>
              <a:rPr lang="en"/>
              <a:t>continuous</a:t>
            </a:r>
            <a:endParaRPr/>
          </a:p>
          <a:p>
            <a:pPr indent="0" lvl="0" marL="0" rtl="0" algn="l">
              <a:spcBef>
                <a:spcPts val="0"/>
              </a:spcBef>
              <a:spcAft>
                <a:spcPts val="0"/>
              </a:spcAft>
              <a:buNone/>
            </a:pPr>
            <a:r>
              <a:rPr lang="en"/>
              <a:t> -Train &amp; test data : 8 : 2 ratio w/ scaled</a:t>
            </a:r>
            <a:endParaRPr/>
          </a:p>
          <a:p>
            <a:pPr indent="0" lvl="0" marL="0" rtl="0" algn="l">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Linear regression</a:t>
            </a:r>
            <a:endParaRPr/>
          </a:p>
          <a:p>
            <a:pPr indent="-317500" lvl="0" marL="457200" rtl="0" algn="l">
              <a:lnSpc>
                <a:spcPct val="115000"/>
              </a:lnSpc>
              <a:spcBef>
                <a:spcPts val="0"/>
              </a:spcBef>
              <a:spcAft>
                <a:spcPts val="0"/>
              </a:spcAft>
              <a:buSzPts val="1400"/>
              <a:buChar char="●"/>
            </a:pPr>
            <a:r>
              <a:rPr lang="en"/>
              <a:t>Lasso regression</a:t>
            </a:r>
            <a:endParaRPr/>
          </a:p>
          <a:p>
            <a:pPr indent="-317500" lvl="0" marL="457200" rtl="0" algn="l">
              <a:lnSpc>
                <a:spcPct val="115000"/>
              </a:lnSpc>
              <a:spcBef>
                <a:spcPts val="0"/>
              </a:spcBef>
              <a:spcAft>
                <a:spcPts val="0"/>
              </a:spcAft>
              <a:buSzPts val="1400"/>
              <a:buChar char="●"/>
            </a:pPr>
            <a:r>
              <a:rPr lang="en"/>
              <a:t>Ridge regression</a:t>
            </a:r>
            <a:endParaRPr/>
          </a:p>
          <a:p>
            <a:pPr indent="-317500" lvl="0" marL="457200" rtl="0" algn="l">
              <a:lnSpc>
                <a:spcPct val="115000"/>
              </a:lnSpc>
              <a:spcBef>
                <a:spcPts val="0"/>
              </a:spcBef>
              <a:spcAft>
                <a:spcPts val="0"/>
              </a:spcAft>
              <a:buSzPts val="1400"/>
              <a:buChar char="●"/>
            </a:pPr>
            <a:r>
              <a:rPr lang="en"/>
              <a:t>Regression Tree</a:t>
            </a:r>
            <a:endParaRPr/>
          </a:p>
          <a:p>
            <a:pPr indent="-317500" lvl="0" marL="457200" rtl="0" algn="l">
              <a:lnSpc>
                <a:spcPct val="115000"/>
              </a:lnSpc>
              <a:spcBef>
                <a:spcPts val="0"/>
              </a:spcBef>
              <a:spcAft>
                <a:spcPts val="0"/>
              </a:spcAft>
              <a:buSzPts val="1400"/>
              <a:buChar char="●"/>
            </a:pPr>
            <a:r>
              <a:rPr lang="en"/>
              <a:t>Random Forest</a:t>
            </a:r>
            <a:endParaRPr/>
          </a:p>
          <a:p>
            <a:pPr indent="-317500" lvl="0" marL="457200" rtl="0" algn="l">
              <a:lnSpc>
                <a:spcPct val="115000"/>
              </a:lnSpc>
              <a:spcBef>
                <a:spcPts val="0"/>
              </a:spcBef>
              <a:spcAft>
                <a:spcPts val="0"/>
              </a:spcAft>
              <a:buSzPts val="1400"/>
              <a:buChar char="●"/>
            </a:pPr>
            <a:r>
              <a:rPr lang="en"/>
              <a:t>PLS</a:t>
            </a:r>
            <a:endParaRPr/>
          </a:p>
          <a:p>
            <a:pPr indent="-317500" lvl="0" marL="457200" rtl="0" algn="l">
              <a:lnSpc>
                <a:spcPct val="115000"/>
              </a:lnSpc>
              <a:spcBef>
                <a:spcPts val="0"/>
              </a:spcBef>
              <a:spcAft>
                <a:spcPts val="0"/>
              </a:spcAft>
              <a:buSzPts val="1400"/>
              <a:buChar char="●"/>
            </a:pPr>
            <a:r>
              <a:rPr lang="en"/>
              <a:t>XGBoost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GridsearchCV &amp; </a:t>
            </a:r>
            <a:endParaRPr/>
          </a:p>
          <a:p>
            <a:pPr indent="0" lvl="0" marL="0" rtl="0" algn="l">
              <a:lnSpc>
                <a:spcPct val="115000"/>
              </a:lnSpc>
              <a:spcBef>
                <a:spcPts val="0"/>
              </a:spcBef>
              <a:spcAft>
                <a:spcPts val="0"/>
              </a:spcAft>
              <a:buNone/>
            </a:pPr>
            <a:r>
              <a:rPr lang="en"/>
              <a:t>RandomizedsearchCV</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Compare RMSE &amp; </a:t>
            </a:r>
            <a:r>
              <a:rPr i="1" lang="en" sz="1200">
                <a:solidFill>
                  <a:srgbClr val="202122"/>
                </a:solidFill>
                <a:highlight>
                  <a:srgbClr val="FFFFFF"/>
                </a:highlight>
                <a:latin typeface="Arial"/>
                <a:ea typeface="Arial"/>
                <a:cs typeface="Arial"/>
                <a:sym typeface="Arial"/>
              </a:rPr>
              <a:t>R</a:t>
            </a:r>
            <a:r>
              <a:rPr baseline="30000" lang="en" sz="1600">
                <a:solidFill>
                  <a:srgbClr val="202122"/>
                </a:solidFill>
                <a:highlight>
                  <a:srgbClr val="FFFFFF"/>
                </a:highlight>
                <a:latin typeface="Arial"/>
                <a:ea typeface="Arial"/>
                <a:cs typeface="Arial"/>
                <a:sym typeface="Arial"/>
              </a:rPr>
              <a:t>2</a:t>
            </a:r>
            <a:endParaRPr/>
          </a:p>
        </p:txBody>
      </p:sp>
      <p:sp>
        <p:nvSpPr>
          <p:cNvPr id="74" name="Google Shape;74;p15"/>
          <p:cNvSpPr txBox="1"/>
          <p:nvPr>
            <p:ph type="title"/>
          </p:nvPr>
        </p:nvSpPr>
        <p:spPr>
          <a:xfrm>
            <a:off x="311700" y="1162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pic>
        <p:nvPicPr>
          <p:cNvPr id="75" name="Google Shape;75;p15"/>
          <p:cNvPicPr preferRelativeResize="0"/>
          <p:nvPr/>
        </p:nvPicPr>
        <p:blipFill>
          <a:blip r:embed="rId4">
            <a:alphaModFix/>
          </a:blip>
          <a:stretch>
            <a:fillRect/>
          </a:stretch>
        </p:blipFill>
        <p:spPr>
          <a:xfrm>
            <a:off x="2730375" y="1630750"/>
            <a:ext cx="6413626" cy="292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64725" y="1749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1" name="Google Shape;81;p16"/>
          <p:cNvSpPr txBox="1"/>
          <p:nvPr>
            <p:ph idx="1" type="body"/>
          </p:nvPr>
        </p:nvSpPr>
        <p:spPr>
          <a:xfrm>
            <a:off x="311700" y="788150"/>
            <a:ext cx="4047300" cy="43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Best Model : RandomForest</a:t>
            </a:r>
            <a:br>
              <a:rPr lang="en" sz="1200"/>
            </a:br>
            <a:r>
              <a:rPr lang="en" sz="900"/>
              <a:t> parameters: {'n_estimators': 100, 'min_samples_split': 5, 'min_samples_leaf': 2, 'max_depth': 20}</a:t>
            </a:r>
            <a:endParaRPr sz="9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Top Features</a:t>
            </a:r>
            <a:endParaRPr sz="1200"/>
          </a:p>
          <a:p>
            <a:pPr indent="-304800" lvl="0" marL="457200" rtl="0" algn="l">
              <a:spcBef>
                <a:spcPts val="0"/>
              </a:spcBef>
              <a:spcAft>
                <a:spcPts val="0"/>
              </a:spcAft>
              <a:buSzPts val="1200"/>
              <a:buAutoNum type="arabicPeriod"/>
            </a:pPr>
            <a:r>
              <a:rPr lang="en" sz="1200"/>
              <a:t>Percentage of population with a bachelor's degree or higher</a:t>
            </a:r>
            <a:endParaRPr sz="1200"/>
          </a:p>
          <a:p>
            <a:pPr indent="-304800" lvl="0" marL="457200" rtl="0" algn="l">
              <a:spcBef>
                <a:spcPts val="0"/>
              </a:spcBef>
              <a:spcAft>
                <a:spcPts val="0"/>
              </a:spcAft>
              <a:buSzPts val="1200"/>
              <a:buAutoNum type="arabicPeriod"/>
            </a:pPr>
            <a:r>
              <a:rPr lang="en" sz="1200"/>
              <a:t>Cancer incidence rate</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Interpretation:</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The Random Forest model places greater importance on education and incidence-related features, which suggests that improving education levels and reducing incidence rates could have the strongest impact on reducing cancer-related deaths.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Lessons Learned</a:t>
            </a:r>
            <a:endParaRPr sz="1200"/>
          </a:p>
          <a:p>
            <a:pPr indent="-311150" lvl="0" marL="457200" rtl="0" algn="l">
              <a:spcBef>
                <a:spcPts val="0"/>
              </a:spcBef>
              <a:spcAft>
                <a:spcPts val="0"/>
              </a:spcAft>
              <a:buSzPts val="1300"/>
              <a:buChar char="●"/>
            </a:pPr>
            <a:r>
              <a:rPr lang="en" sz="1000"/>
              <a:t>Since </a:t>
            </a:r>
            <a:r>
              <a:rPr i="1" lang="en" sz="900">
                <a:solidFill>
                  <a:srgbClr val="202122"/>
                </a:solidFill>
                <a:highlight>
                  <a:srgbClr val="FFFFFF"/>
                </a:highlight>
                <a:latin typeface="Arial"/>
                <a:ea typeface="Arial"/>
                <a:cs typeface="Arial"/>
                <a:sym typeface="Arial"/>
              </a:rPr>
              <a:t>R</a:t>
            </a:r>
            <a:r>
              <a:rPr baseline="30000" lang="en" sz="1300">
                <a:solidFill>
                  <a:srgbClr val="202122"/>
                </a:solidFill>
                <a:highlight>
                  <a:srgbClr val="FFFFFF"/>
                </a:highlight>
                <a:latin typeface="Arial"/>
                <a:ea typeface="Arial"/>
                <a:cs typeface="Arial"/>
                <a:sym typeface="Arial"/>
              </a:rPr>
              <a:t>2 </a:t>
            </a:r>
            <a:r>
              <a:rPr lang="en" sz="1000"/>
              <a:t>only present 52% variation,  still need more Data</a:t>
            </a:r>
            <a:endParaRPr sz="1000"/>
          </a:p>
          <a:p>
            <a:pPr indent="-292100" lvl="0" marL="457200" rtl="0" algn="l">
              <a:spcBef>
                <a:spcPts val="0"/>
              </a:spcBef>
              <a:spcAft>
                <a:spcPts val="0"/>
              </a:spcAft>
              <a:buSzPts val="1000"/>
              <a:buChar char="●"/>
            </a:pPr>
            <a:r>
              <a:rPr lang="en" sz="1000"/>
              <a:t>Geographically doesn’t </a:t>
            </a:r>
            <a:r>
              <a:rPr lang="en" sz="1000"/>
              <a:t>related + Data skewed(race, etc.)</a:t>
            </a:r>
            <a:endParaRPr sz="10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pic>
        <p:nvPicPr>
          <p:cNvPr id="82" name="Google Shape;82;p16"/>
          <p:cNvPicPr preferRelativeResize="0"/>
          <p:nvPr/>
        </p:nvPicPr>
        <p:blipFill>
          <a:blip r:embed="rId3">
            <a:alphaModFix/>
          </a:blip>
          <a:stretch>
            <a:fillRect/>
          </a:stretch>
        </p:blipFill>
        <p:spPr>
          <a:xfrm>
            <a:off x="4359000" y="1932950"/>
            <a:ext cx="4784999" cy="3069650"/>
          </a:xfrm>
          <a:prstGeom prst="rect">
            <a:avLst/>
          </a:prstGeom>
          <a:noFill/>
          <a:ln>
            <a:noFill/>
          </a:ln>
        </p:spPr>
      </p:pic>
      <p:pic>
        <p:nvPicPr>
          <p:cNvPr id="83" name="Google Shape;83;p16"/>
          <p:cNvPicPr preferRelativeResize="0"/>
          <p:nvPr/>
        </p:nvPicPr>
        <p:blipFill>
          <a:blip r:embed="rId4">
            <a:alphaModFix/>
          </a:blip>
          <a:stretch>
            <a:fillRect/>
          </a:stretch>
        </p:blipFill>
        <p:spPr>
          <a:xfrm>
            <a:off x="6813375" y="0"/>
            <a:ext cx="2260176" cy="1932950"/>
          </a:xfrm>
          <a:prstGeom prst="rect">
            <a:avLst/>
          </a:prstGeom>
          <a:noFill/>
          <a:ln>
            <a:noFill/>
          </a:ln>
        </p:spPr>
      </p:pic>
      <p:pic>
        <p:nvPicPr>
          <p:cNvPr id="84" name="Google Shape;84;p16"/>
          <p:cNvPicPr preferRelativeResize="0"/>
          <p:nvPr/>
        </p:nvPicPr>
        <p:blipFill>
          <a:blip r:embed="rId5">
            <a:alphaModFix/>
          </a:blip>
          <a:stretch>
            <a:fillRect/>
          </a:stretch>
        </p:blipFill>
        <p:spPr>
          <a:xfrm>
            <a:off x="4359000" y="0"/>
            <a:ext cx="2454375" cy="193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