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68C2"/>
    <a:srgbClr val="7682F6"/>
    <a:srgbClr val="B747B4"/>
    <a:srgbClr val="0000FF"/>
    <a:srgbClr val="CD7DCB"/>
    <a:srgbClr val="F38181"/>
    <a:srgbClr val="91B1F9"/>
    <a:srgbClr val="FF6565"/>
    <a:srgbClr val="F7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9" d="100"/>
          <a:sy n="79" d="100"/>
        </p:scale>
        <p:origin x="6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33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8" y="3270528"/>
            <a:ext cx="7477601" cy="1666399"/>
          </a:xfrm>
          <a:prstGeom prst="rect">
            <a:avLst/>
          </a:prstGeom>
          <a:noFill/>
          <a:ln/>
        </p:spPr>
        <p:txBody>
          <a:bodyPr wrap="square" rtlCol="0" anchor="t"/>
          <a:lstStyle/>
          <a:p>
            <a:pPr marL="0" indent="0" algn="ctr">
              <a:lnSpc>
                <a:spcPts val="6561"/>
              </a:lnSpc>
              <a:buNone/>
            </a:pPr>
            <a:r>
              <a:rPr lang="en-US" sz="5249"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E-commerce</a:t>
            </a:r>
            <a:r>
              <a:rPr lang="en-US" sz="5249" dirty="0">
                <a:gradFill flip="none" rotWithShape="1">
                  <a:gsLst>
                    <a:gs pos="0">
                      <a:srgbClr val="91B1F9"/>
                    </a:gs>
                    <a:gs pos="99000">
                      <a:srgbClr val="F38181"/>
                    </a:gs>
                  </a:gsLst>
                  <a:lin ang="13500000" scaled="1"/>
                  <a:tileRect/>
                </a:gradFill>
                <a:latin typeface="Lora" pitchFamily="34" charset="0"/>
                <a:ea typeface="Lora" pitchFamily="34" charset="-122"/>
                <a:cs typeface="Lora" pitchFamily="34" charset="-120"/>
              </a:rPr>
              <a:t> Project Overview</a:t>
            </a:r>
            <a:endParaRPr lang="en-US" sz="5249" dirty="0">
              <a:gradFill flip="none" rotWithShape="1">
                <a:gsLst>
                  <a:gs pos="0">
                    <a:srgbClr val="91B1F9"/>
                  </a:gs>
                  <a:gs pos="99000">
                    <a:srgbClr val="F38181"/>
                  </a:gs>
                </a:gsLst>
                <a:lin ang="13500000" scaled="1"/>
                <a:tileRect/>
              </a:gradFill>
            </a:endParaRPr>
          </a:p>
        </p:txBody>
      </p:sp>
      <p:sp>
        <p:nvSpPr>
          <p:cNvPr id="6" name="Text 3"/>
          <p:cNvSpPr/>
          <p:nvPr/>
        </p:nvSpPr>
        <p:spPr>
          <a:xfrm>
            <a:off x="6319599" y="4936927"/>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873940"/>
            <a:ext cx="9306401" cy="1479807"/>
          </a:xfrm>
          <a:prstGeom prst="rect">
            <a:avLst/>
          </a:prstGeom>
          <a:noFill/>
          <a:ln/>
        </p:spPr>
        <p:txBody>
          <a:bodyPr wrap="square" rtlCol="0" anchor="t"/>
          <a:lstStyle/>
          <a:p>
            <a:pPr marL="0" indent="0" algn="ctr">
              <a:lnSpc>
                <a:spcPts val="5468"/>
              </a:lnSpc>
              <a:buNone/>
            </a:pPr>
            <a:r>
              <a:rPr lang="en-US" sz="400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Deployment: User Interactive Web App</a:t>
            </a:r>
            <a:endParaRPr lang="en-US" sz="4374" dirty="0"/>
          </a:p>
        </p:txBody>
      </p:sp>
      <p:pic>
        <p:nvPicPr>
          <p:cNvPr id="6" name="Image 1" descr="preencoded.png"/>
          <p:cNvPicPr>
            <a:picLocks noChangeAspect="1"/>
          </p:cNvPicPr>
          <p:nvPr/>
        </p:nvPicPr>
        <p:blipFill>
          <a:blip r:embed="rId4"/>
          <a:stretch>
            <a:fillRect/>
          </a:stretch>
        </p:blipFill>
        <p:spPr>
          <a:xfrm>
            <a:off x="4490799" y="3198257"/>
            <a:ext cx="1110972" cy="1777484"/>
          </a:xfrm>
          <a:prstGeom prst="rect">
            <a:avLst/>
          </a:prstGeom>
        </p:spPr>
      </p:pic>
      <p:sp>
        <p:nvSpPr>
          <p:cNvPr id="7" name="Text 3"/>
          <p:cNvSpPr/>
          <p:nvPr/>
        </p:nvSpPr>
        <p:spPr>
          <a:xfrm>
            <a:off x="5935028" y="3420428"/>
            <a:ext cx="3665339" cy="347186"/>
          </a:xfrm>
          <a:prstGeom prst="rect">
            <a:avLst/>
          </a:prstGeom>
          <a:noFill/>
          <a:ln/>
        </p:spPr>
        <p:txBody>
          <a:bodyPr wrap="none" rtlCol="0" anchor="t"/>
          <a:lstStyle/>
          <a:p>
            <a:pPr marL="0" indent="0" algn="l">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Pickle for Model Persistence</a:t>
            </a:r>
            <a:endParaRPr lang="en-US" sz="2187" dirty="0"/>
          </a:p>
        </p:txBody>
      </p:sp>
      <p:sp>
        <p:nvSpPr>
          <p:cNvPr id="8" name="Text 4"/>
          <p:cNvSpPr/>
          <p:nvPr/>
        </p:nvSpPr>
        <p:spPr>
          <a:xfrm>
            <a:off x="5935028" y="3900845"/>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pickle for model serialization, ensuring the trained model's persistent storage and retrieval for seamless deployment.</a:t>
            </a:r>
            <a:endParaRPr lang="en-US" sz="1750" dirty="0"/>
          </a:p>
        </p:txBody>
      </p:sp>
      <p:pic>
        <p:nvPicPr>
          <p:cNvPr id="9" name="Image 2" descr="preencoded.png"/>
          <p:cNvPicPr>
            <a:picLocks noChangeAspect="1"/>
          </p:cNvPicPr>
          <p:nvPr/>
        </p:nvPicPr>
        <p:blipFill>
          <a:blip r:embed="rId5"/>
          <a:stretch>
            <a:fillRect/>
          </a:stretch>
        </p:blipFill>
        <p:spPr>
          <a:xfrm>
            <a:off x="4490799" y="4975741"/>
            <a:ext cx="1110972" cy="1777484"/>
          </a:xfrm>
          <a:prstGeom prst="rect">
            <a:avLst/>
          </a:prstGeom>
        </p:spPr>
      </p:pic>
      <p:sp>
        <p:nvSpPr>
          <p:cNvPr id="10" name="Text 5"/>
          <p:cNvSpPr/>
          <p:nvPr/>
        </p:nvSpPr>
        <p:spPr>
          <a:xfrm>
            <a:off x="5935028" y="5197912"/>
            <a:ext cx="2836069" cy="347186"/>
          </a:xfrm>
          <a:prstGeom prst="rect">
            <a:avLst/>
          </a:prstGeom>
          <a:noFill/>
          <a:ln/>
        </p:spPr>
        <p:txBody>
          <a:bodyPr wrap="none" rtlCol="0" anchor="t"/>
          <a:lstStyle/>
          <a:p>
            <a:pPr marL="0" indent="0" algn="l">
              <a:lnSpc>
                <a:spcPts val="2734"/>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Streamlit</a:t>
            </a: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 Web Application</a:t>
            </a:r>
            <a:endParaRPr lang="en-US" sz="2187" dirty="0"/>
          </a:p>
        </p:txBody>
      </p:sp>
      <p:sp>
        <p:nvSpPr>
          <p:cNvPr id="11" name="Text 6"/>
          <p:cNvSpPr/>
          <p:nvPr/>
        </p:nvSpPr>
        <p:spPr>
          <a:xfrm>
            <a:off x="5935028" y="5678329"/>
            <a:ext cx="7862173" cy="1256545"/>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Leveraged </a:t>
            </a:r>
            <a:r>
              <a:rPr lang="en-US" sz="1750" dirty="0" err="1">
                <a:solidFill>
                  <a:srgbClr val="D6E5EF"/>
                </a:solidFill>
                <a:latin typeface="Source Sans Pro" pitchFamily="34" charset="0"/>
                <a:ea typeface="Source Sans Pro" pitchFamily="34" charset="-122"/>
                <a:cs typeface="Source Sans Pro" pitchFamily="34" charset="-120"/>
              </a:rPr>
              <a:t>streamlit</a:t>
            </a:r>
            <a:r>
              <a:rPr lang="en-US" sz="1750" dirty="0">
                <a:solidFill>
                  <a:srgbClr val="D6E5EF"/>
                </a:solidFill>
                <a:latin typeface="Source Sans Pro" pitchFamily="34" charset="0"/>
                <a:ea typeface="Source Sans Pro" pitchFamily="34" charset="-122"/>
                <a:cs typeface="Source Sans Pro" pitchFamily="34" charset="-120"/>
              </a:rPr>
              <a:t> to develop a user interactive web application, enabling users to predict the Yearly Amount Spent based on the deployed machine learning model.</a:t>
            </a:r>
            <a:endParaRPr lang="en-US" sz="1750" dirty="0"/>
          </a:p>
        </p:txBody>
      </p:sp>
      <p:sp>
        <p:nvSpPr>
          <p:cNvPr id="12" name="Text 6">
            <a:extLst>
              <a:ext uri="{FF2B5EF4-FFF2-40B4-BE49-F238E27FC236}">
                <a16:creationId xmlns:a16="http://schemas.microsoft.com/office/drawing/2014/main" id="{E5506457-D508-F1D9-C808-2C2C3B3E46DD}"/>
              </a:ext>
            </a:extLst>
          </p:cNvPr>
          <p:cNvSpPr/>
          <p:nvPr/>
        </p:nvSpPr>
        <p:spPr>
          <a:xfrm>
            <a:off x="4943476" y="3893523"/>
            <a:ext cx="203200" cy="438765"/>
          </a:xfrm>
          <a:prstGeom prst="rect">
            <a:avLst/>
          </a:prstGeom>
          <a:noFill/>
          <a:ln/>
        </p:spPr>
        <p:txBody>
          <a:bodyPr wrap="none" rtlCol="0" anchor="t"/>
          <a:lstStyle/>
          <a:p>
            <a:pPr marL="0" indent="0" algn="ctr">
              <a:lnSpc>
                <a:spcPts val="3122"/>
              </a:lnSpc>
              <a:buNone/>
            </a:pPr>
            <a:r>
              <a:rPr lang="en-US" sz="29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900" dirty="0"/>
          </a:p>
        </p:txBody>
      </p:sp>
      <p:sp>
        <p:nvSpPr>
          <p:cNvPr id="13" name="Text 11">
            <a:extLst>
              <a:ext uri="{FF2B5EF4-FFF2-40B4-BE49-F238E27FC236}">
                <a16:creationId xmlns:a16="http://schemas.microsoft.com/office/drawing/2014/main" id="{66C8ACAC-42AC-78D5-7B95-39C0B847571D}"/>
              </a:ext>
            </a:extLst>
          </p:cNvPr>
          <p:cNvSpPr/>
          <p:nvPr/>
        </p:nvSpPr>
        <p:spPr>
          <a:xfrm>
            <a:off x="4962245" y="5652952"/>
            <a:ext cx="170378"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49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962953"/>
            <a:ext cx="9933503" cy="1622014"/>
          </a:xfrm>
          <a:prstGeom prst="rect">
            <a:avLst/>
          </a:prstGeom>
          <a:noFill/>
          <a:ln/>
        </p:spPr>
        <p:txBody>
          <a:bodyPr wrap="squar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Comprehensive Statistical Analysis Overview</a:t>
            </a:r>
            <a:endParaRPr lang="en-US" sz="4374" dirty="0"/>
          </a:p>
        </p:txBody>
      </p:sp>
      <p:sp>
        <p:nvSpPr>
          <p:cNvPr id="7" name="Shape 4"/>
          <p:cNvSpPr/>
          <p:nvPr/>
        </p:nvSpPr>
        <p:spPr>
          <a:xfrm>
            <a:off x="2348389" y="2918221"/>
            <a:ext cx="3163014" cy="4558819"/>
          </a:xfrm>
          <a:prstGeom prst="roundRect">
            <a:avLst>
              <a:gd name="adj" fmla="val 2107"/>
            </a:avLst>
          </a:prstGeom>
          <a:solidFill>
            <a:srgbClr val="363A4A"/>
          </a:solidFill>
          <a:ln/>
        </p:spPr>
      </p:sp>
      <p:sp>
        <p:nvSpPr>
          <p:cNvPr id="8" name="Text 5"/>
          <p:cNvSpPr/>
          <p:nvPr/>
        </p:nvSpPr>
        <p:spPr>
          <a:xfrm>
            <a:off x="2570559" y="3140393"/>
            <a:ext cx="2718673" cy="694373"/>
          </a:xfrm>
          <a:prstGeom prst="rect">
            <a:avLst/>
          </a:prstGeom>
          <a:noFill/>
          <a:ln/>
        </p:spPr>
        <p:txBody>
          <a:bodyPr wrap="squar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Data Preparation &amp; EDA</a:t>
            </a:r>
            <a:endParaRPr lang="en-US" sz="2187" dirty="0"/>
          </a:p>
        </p:txBody>
      </p:sp>
      <p:sp>
        <p:nvSpPr>
          <p:cNvPr id="9" name="Text 6"/>
          <p:cNvSpPr/>
          <p:nvPr/>
        </p:nvSpPr>
        <p:spPr>
          <a:xfrm>
            <a:off x="2570559" y="3967996"/>
            <a:ext cx="2718673" cy="284321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initial phases of the project involved meticulous data preparation, validation, and detailed exploratory data analysis, laying the groundwork for the subsequent modeling and deployment stages.</a:t>
            </a:r>
            <a:endParaRPr lang="en-US" sz="1750" dirty="0"/>
          </a:p>
        </p:txBody>
      </p:sp>
      <p:sp>
        <p:nvSpPr>
          <p:cNvPr id="10" name="Shape 7"/>
          <p:cNvSpPr/>
          <p:nvPr/>
        </p:nvSpPr>
        <p:spPr>
          <a:xfrm>
            <a:off x="5733574" y="2918222"/>
            <a:ext cx="3163014" cy="4558818"/>
          </a:xfrm>
          <a:prstGeom prst="roundRect">
            <a:avLst>
              <a:gd name="adj" fmla="val 2107"/>
            </a:avLst>
          </a:prstGeom>
          <a:solidFill>
            <a:srgbClr val="363A4A"/>
          </a:solidFill>
          <a:ln/>
        </p:spPr>
      </p:sp>
      <p:sp>
        <p:nvSpPr>
          <p:cNvPr id="11" name="Text 8"/>
          <p:cNvSpPr/>
          <p:nvPr/>
        </p:nvSpPr>
        <p:spPr>
          <a:xfrm>
            <a:off x="5955744" y="3140393"/>
            <a:ext cx="2718673" cy="694373"/>
          </a:xfrm>
          <a:prstGeom prst="rect">
            <a:avLst/>
          </a:prstGeom>
          <a:noFill/>
          <a:ln/>
        </p:spPr>
        <p:txBody>
          <a:bodyPr wrap="squar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Modeling &amp; Evaluation</a:t>
            </a:r>
            <a:endParaRPr lang="en-US" sz="2187" dirty="0"/>
          </a:p>
        </p:txBody>
      </p:sp>
      <p:sp>
        <p:nvSpPr>
          <p:cNvPr id="12" name="Text 9"/>
          <p:cNvSpPr/>
          <p:nvPr/>
        </p:nvSpPr>
        <p:spPr>
          <a:xfrm>
            <a:off x="5955744" y="3967996"/>
            <a:ext cx="2718673" cy="2487811"/>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Implemented a wide array of machine learning techniques, both automated and manual, followed by rigorous evaluation to select the most optimal models for deployment.</a:t>
            </a:r>
            <a:endParaRPr lang="en-US" sz="1750" dirty="0"/>
          </a:p>
        </p:txBody>
      </p:sp>
      <p:sp>
        <p:nvSpPr>
          <p:cNvPr id="13" name="Shape 10"/>
          <p:cNvSpPr/>
          <p:nvPr/>
        </p:nvSpPr>
        <p:spPr>
          <a:xfrm>
            <a:off x="9118759" y="2918222"/>
            <a:ext cx="3163014" cy="4558818"/>
          </a:xfrm>
          <a:prstGeom prst="roundRect">
            <a:avLst>
              <a:gd name="adj" fmla="val 2107"/>
            </a:avLst>
          </a:prstGeom>
          <a:solidFill>
            <a:srgbClr val="363A4A"/>
          </a:solidFill>
          <a:ln/>
        </p:spPr>
      </p:sp>
      <p:sp>
        <p:nvSpPr>
          <p:cNvPr id="14" name="Text 11"/>
          <p:cNvSpPr/>
          <p:nvPr/>
        </p:nvSpPr>
        <p:spPr>
          <a:xfrm>
            <a:off x="9340929" y="3140393"/>
            <a:ext cx="2718673" cy="694373"/>
          </a:xfrm>
          <a:prstGeom prst="rect">
            <a:avLst/>
          </a:prstGeom>
          <a:noFill/>
          <a:ln/>
        </p:spPr>
        <p:txBody>
          <a:bodyPr wrap="squar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Interactive Web App Deployment</a:t>
            </a:r>
            <a:endParaRPr lang="en-US" sz="2187" dirty="0"/>
          </a:p>
        </p:txBody>
      </p:sp>
      <p:sp>
        <p:nvSpPr>
          <p:cNvPr id="15" name="Text 12"/>
          <p:cNvSpPr/>
          <p:nvPr/>
        </p:nvSpPr>
        <p:spPr>
          <a:xfrm>
            <a:off x="9340929" y="3967996"/>
            <a:ext cx="2718673" cy="275648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final phase included the deployment of an interactive web application using </a:t>
            </a:r>
            <a:r>
              <a:rPr lang="en-US" sz="1750" dirty="0" err="1">
                <a:solidFill>
                  <a:srgbClr val="D6E5EF"/>
                </a:solidFill>
                <a:latin typeface="Source Sans Pro" pitchFamily="34" charset="0"/>
                <a:ea typeface="Source Sans Pro" pitchFamily="34" charset="-122"/>
                <a:cs typeface="Source Sans Pro" pitchFamily="34" charset="-120"/>
              </a:rPr>
              <a:t>streamlit</a:t>
            </a:r>
            <a:r>
              <a:rPr lang="en-US" sz="1750" dirty="0">
                <a:solidFill>
                  <a:srgbClr val="D6E5EF"/>
                </a:solidFill>
                <a:latin typeface="Source Sans Pro" pitchFamily="34" charset="0"/>
                <a:ea typeface="Source Sans Pro" pitchFamily="34" charset="-122"/>
                <a:cs typeface="Source Sans Pro" pitchFamily="34" charset="-120"/>
              </a:rPr>
              <a:t>, providing users with a seamless experience for predicting the target variable.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0" y="1072797"/>
            <a:ext cx="14630400" cy="974488"/>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Final Insights and Conclusions</a:t>
            </a:r>
            <a:endParaRPr lang="en-US" sz="4374" dirty="0"/>
          </a:p>
        </p:txBody>
      </p:sp>
      <p:sp>
        <p:nvSpPr>
          <p:cNvPr id="16" name="Shape 4">
            <a:extLst>
              <a:ext uri="{FF2B5EF4-FFF2-40B4-BE49-F238E27FC236}">
                <a16:creationId xmlns:a16="http://schemas.microsoft.com/office/drawing/2014/main" id="{275E115A-20B9-0F19-A26F-712AEAFE23BA}"/>
              </a:ext>
            </a:extLst>
          </p:cNvPr>
          <p:cNvSpPr/>
          <p:nvPr/>
        </p:nvSpPr>
        <p:spPr>
          <a:xfrm>
            <a:off x="1290680" y="3016003"/>
            <a:ext cx="12049040" cy="4366256"/>
          </a:xfrm>
          <a:prstGeom prst="roundRect">
            <a:avLst>
              <a:gd name="adj" fmla="val 2107"/>
            </a:avLst>
          </a:prstGeom>
          <a:solidFill>
            <a:srgbClr val="363A4A"/>
          </a:solidFill>
          <a:ln/>
        </p:spPr>
        <p:txBody>
          <a:bodyPr/>
          <a:lstStyle/>
          <a:p>
            <a:endParaRPr lang="en-IN" dirty="0"/>
          </a:p>
        </p:txBody>
      </p:sp>
      <p:sp>
        <p:nvSpPr>
          <p:cNvPr id="15" name="Text 4">
            <a:extLst>
              <a:ext uri="{FF2B5EF4-FFF2-40B4-BE49-F238E27FC236}">
                <a16:creationId xmlns:a16="http://schemas.microsoft.com/office/drawing/2014/main" id="{21164C60-B9CC-7155-9229-14E4CF1D3FAA}"/>
              </a:ext>
            </a:extLst>
          </p:cNvPr>
          <p:cNvSpPr/>
          <p:nvPr/>
        </p:nvSpPr>
        <p:spPr>
          <a:xfrm>
            <a:off x="1986594" y="3382470"/>
            <a:ext cx="10657211" cy="3633323"/>
          </a:xfrm>
          <a:prstGeom prst="rect">
            <a:avLst/>
          </a:prstGeom>
          <a:noFill/>
          <a:ln/>
        </p:spPr>
        <p:txBody>
          <a:bodyPr wrap="square" rtlCol="0" anchor="t"/>
          <a:lstStyle/>
          <a:p>
            <a:pPr marL="0" indent="0">
              <a:buNone/>
            </a:pPr>
            <a:r>
              <a:rPr lang="en-US" dirty="0">
                <a:solidFill>
                  <a:srgbClr val="D6E5EF"/>
                </a:solidFill>
                <a:latin typeface="Source Sans Pro" pitchFamily="34" charset="0"/>
                <a:ea typeface="Source Sans Pro" pitchFamily="34" charset="-122"/>
                <a:cs typeface="Source Sans Pro" pitchFamily="34" charset="-120"/>
              </a:rPr>
              <a:t>In summary, our analysis revealed crucial predictors affecting yearly customer spending, emphasizing the significance of session length, time on app, time on website, and membership duration. The developed multiple linear regression models demonstrated satisfactory accuracy, as measured by MSE and R-squared, offering valuable predictive insights for decision-making.</a:t>
            </a:r>
          </a:p>
          <a:p>
            <a:pPr marL="0" indent="0">
              <a:buNone/>
            </a:pPr>
            <a:endParaRPr lang="en-US" dirty="0">
              <a:solidFill>
                <a:srgbClr val="D6E5EF"/>
              </a:solidFill>
              <a:latin typeface="Source Sans Pro" pitchFamily="34" charset="0"/>
              <a:ea typeface="Source Sans Pro" pitchFamily="34" charset="-122"/>
              <a:cs typeface="Source Sans Pro" pitchFamily="34" charset="-120"/>
            </a:endParaRPr>
          </a:p>
          <a:p>
            <a:pPr marL="0" indent="0">
              <a:buNone/>
            </a:pPr>
            <a:r>
              <a:rPr lang="en-US" dirty="0">
                <a:solidFill>
                  <a:srgbClr val="D6E5EF"/>
                </a:solidFill>
                <a:latin typeface="Source Sans Pro" pitchFamily="34" charset="0"/>
                <a:ea typeface="Source Sans Pro" pitchFamily="34" charset="-122"/>
                <a:cs typeface="Source Sans Pro" pitchFamily="34" charset="-120"/>
              </a:rPr>
              <a:t>The findings underscore the importance of enhancing user engagement, both on the app and website, as a strategic approach to positively influence customer spending. Notably, a positive correlation was identified between membership duration and spending, suggesting the potential benefits of encouraging longer memberships to foster loyalty.</a:t>
            </a:r>
          </a:p>
          <a:p>
            <a:pPr marL="0" indent="0">
              <a:buNone/>
            </a:pPr>
            <a:endParaRPr lang="en-US" dirty="0">
              <a:solidFill>
                <a:srgbClr val="D6E5EF"/>
              </a:solidFill>
              <a:latin typeface="Source Sans Pro" pitchFamily="34" charset="0"/>
              <a:ea typeface="Source Sans Pro" pitchFamily="34" charset="-122"/>
              <a:cs typeface="Source Sans Pro" pitchFamily="34" charset="-120"/>
            </a:endParaRPr>
          </a:p>
          <a:p>
            <a:pPr marL="0" indent="0">
              <a:buNone/>
            </a:pPr>
            <a:r>
              <a:rPr lang="en-US" dirty="0">
                <a:solidFill>
                  <a:srgbClr val="D6E5EF"/>
                </a:solidFill>
                <a:latin typeface="Source Sans Pro" pitchFamily="34" charset="0"/>
                <a:ea typeface="Source Sans Pro" pitchFamily="34" charset="-122"/>
                <a:cs typeface="Source Sans Pro" pitchFamily="34" charset="-120"/>
              </a:rPr>
              <a:t>In conclusion, this project contributes to a deeper understanding of customer behavior for the Ecommerce company, providing actionable insights. Future recommendations include refining models, incorporating additional features, and exploring advanced techniques to further enhance predictive capabilities.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9763"/>
            <a:ext cx="14630400" cy="8229600"/>
          </a:xfrm>
          <a:prstGeom prst="rect">
            <a:avLst/>
          </a:prstGeom>
          <a:solidFill>
            <a:srgbClr val="252833"/>
          </a:solidFill>
          <a:ln/>
        </p:spPr>
      </p:sp>
      <p:sp>
        <p:nvSpPr>
          <p:cNvPr id="7" name="Shape 4">
            <a:extLst>
              <a:ext uri="{FF2B5EF4-FFF2-40B4-BE49-F238E27FC236}">
                <a16:creationId xmlns:a16="http://schemas.microsoft.com/office/drawing/2014/main" id="{FF2E5058-B4C9-B952-7C54-01A5CE1E6CCB}"/>
              </a:ext>
            </a:extLst>
          </p:cNvPr>
          <p:cNvSpPr/>
          <p:nvPr/>
        </p:nvSpPr>
        <p:spPr>
          <a:xfrm>
            <a:off x="535285" y="1053700"/>
            <a:ext cx="4186139" cy="6567369"/>
          </a:xfrm>
          <a:prstGeom prst="roundRect">
            <a:avLst>
              <a:gd name="adj" fmla="val 2107"/>
            </a:avLst>
          </a:prstGeom>
          <a:solidFill>
            <a:srgbClr val="363A4A"/>
          </a:solidFill>
          <a:ln/>
        </p:spPr>
      </p:sp>
      <p:sp>
        <p:nvSpPr>
          <p:cNvPr id="8" name="Shape 4">
            <a:extLst>
              <a:ext uri="{FF2B5EF4-FFF2-40B4-BE49-F238E27FC236}">
                <a16:creationId xmlns:a16="http://schemas.microsoft.com/office/drawing/2014/main" id="{CA56528A-D2E3-3A6A-6520-A0D53E1A4C41}"/>
              </a:ext>
            </a:extLst>
          </p:cNvPr>
          <p:cNvSpPr/>
          <p:nvPr/>
        </p:nvSpPr>
        <p:spPr>
          <a:xfrm>
            <a:off x="5257800" y="1053701"/>
            <a:ext cx="4267200" cy="6567368"/>
          </a:xfrm>
          <a:prstGeom prst="roundRect">
            <a:avLst>
              <a:gd name="adj" fmla="val 2107"/>
            </a:avLst>
          </a:prstGeom>
          <a:solidFill>
            <a:srgbClr val="363A4A"/>
          </a:solidFill>
          <a:ln/>
        </p:spPr>
      </p:sp>
      <p:sp>
        <p:nvSpPr>
          <p:cNvPr id="9" name="Text 3">
            <a:extLst>
              <a:ext uri="{FF2B5EF4-FFF2-40B4-BE49-F238E27FC236}">
                <a16:creationId xmlns:a16="http://schemas.microsoft.com/office/drawing/2014/main" id="{CC6984C4-6621-E1C4-2EF3-EFA85D6D4841}"/>
              </a:ext>
            </a:extLst>
          </p:cNvPr>
          <p:cNvSpPr/>
          <p:nvPr/>
        </p:nvSpPr>
        <p:spPr>
          <a:xfrm>
            <a:off x="5282547" y="1211580"/>
            <a:ext cx="4186139" cy="6347460"/>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2" charset="0"/>
                <a:ea typeface="Lora" pitchFamily="34" charset="-122"/>
                <a:cs typeface="Lora" pitchFamily="34" charset="-120"/>
              </a:rPr>
              <a:t>Dataset Details</a:t>
            </a:r>
            <a:endParaRPr lang="en-US" sz="2400" dirty="0">
              <a:solidFill>
                <a:srgbClr val="D6E5EF"/>
              </a:solidFill>
              <a:latin typeface="Lora" pitchFamily="2"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dataset features numerical columns: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Avg. Session Length: Represents the average duration of in-store style advice sessions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Time on App: Signifies the average time spent on the mobile app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Time on Website: Indicates the average time spent on the website (in minutes).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Length of Membership: Reflects the customer's membership duration in years.</a:t>
            </a:r>
          </a:p>
          <a:p>
            <a:pPr marL="285750" indent="-285750">
              <a:lnSpc>
                <a:spcPts val="2799"/>
              </a:lnSpc>
              <a:buFont typeface="Arial" panose="020B0604020202020204" pitchFamily="34" charset="0"/>
              <a:buChar char="•"/>
            </a:pPr>
            <a:r>
              <a:rPr lang="en-US" sz="1750" dirty="0">
                <a:solidFill>
                  <a:srgbClr val="D6E5EF"/>
                </a:solidFill>
                <a:latin typeface="Source Sans Pro" pitchFamily="34" charset="0"/>
                <a:ea typeface="Source Sans Pro" pitchFamily="34" charset="-122"/>
                <a:cs typeface="Source Sans Pro" pitchFamily="34" charset="-120"/>
              </a:rPr>
              <a:t>Yearly Amount Spent: Denotes the total annual spending by the customer in dollars.</a:t>
            </a:r>
          </a:p>
        </p:txBody>
      </p:sp>
      <p:sp>
        <p:nvSpPr>
          <p:cNvPr id="5" name="Text 3"/>
          <p:cNvSpPr/>
          <p:nvPr/>
        </p:nvSpPr>
        <p:spPr>
          <a:xfrm>
            <a:off x="632458" y="1211580"/>
            <a:ext cx="3992882" cy="6347459"/>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Problem Statement</a:t>
            </a:r>
            <a:endParaRPr lang="en-US" sz="2400" dirty="0">
              <a:solidFill>
                <a:srgbClr val="D6E5EF"/>
              </a:solidFill>
              <a:latin typeface="Lora" pitchFamily="2"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leading Ecommerce company specializes in online clothing sales and offers in-store style and clothing advice sessions. Customers engage in personalized sessions with a stylist at the physical store, followed by the option to place orders through either the mobile app or the website. The company faces a strategic dilemma, pondering whether to optimize the mobile app or the website to enhance customer engagement and drive sales. Our mission is to assist them in making an informed decision.</a:t>
            </a:r>
            <a:endParaRPr lang="en-US" sz="1750" dirty="0"/>
          </a:p>
        </p:txBody>
      </p:sp>
      <p:sp>
        <p:nvSpPr>
          <p:cNvPr id="10" name="Shape 4">
            <a:extLst>
              <a:ext uri="{FF2B5EF4-FFF2-40B4-BE49-F238E27FC236}">
                <a16:creationId xmlns:a16="http://schemas.microsoft.com/office/drawing/2014/main" id="{1C290477-17CA-F109-F803-ED1EFD2F4F46}"/>
              </a:ext>
            </a:extLst>
          </p:cNvPr>
          <p:cNvSpPr/>
          <p:nvPr/>
        </p:nvSpPr>
        <p:spPr>
          <a:xfrm>
            <a:off x="9907885" y="1053699"/>
            <a:ext cx="4186141" cy="6567369"/>
          </a:xfrm>
          <a:prstGeom prst="roundRect">
            <a:avLst>
              <a:gd name="adj" fmla="val 2107"/>
            </a:avLst>
          </a:prstGeom>
          <a:solidFill>
            <a:srgbClr val="363A4A"/>
          </a:solidFill>
          <a:ln/>
        </p:spPr>
      </p:sp>
      <p:sp>
        <p:nvSpPr>
          <p:cNvPr id="11" name="Text 3">
            <a:extLst>
              <a:ext uri="{FF2B5EF4-FFF2-40B4-BE49-F238E27FC236}">
                <a16:creationId xmlns:a16="http://schemas.microsoft.com/office/drawing/2014/main" id="{62D16535-961D-32DF-56DD-8FE4796ABF4F}"/>
              </a:ext>
            </a:extLst>
          </p:cNvPr>
          <p:cNvSpPr/>
          <p:nvPr/>
        </p:nvSpPr>
        <p:spPr>
          <a:xfrm>
            <a:off x="10005060" y="1211580"/>
            <a:ext cx="3992882" cy="6545580"/>
          </a:xfrm>
          <a:prstGeom prst="rect">
            <a:avLst/>
          </a:prstGeom>
          <a:noFill/>
          <a:ln/>
        </p:spPr>
        <p:txBody>
          <a:bodyPr wrap="square" rtlCol="0" anchor="t"/>
          <a:lstStyle/>
          <a:p>
            <a:pPr marL="0" indent="0" algn="ctr">
              <a:lnSpc>
                <a:spcPts val="2799"/>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Business Objective</a:t>
            </a:r>
            <a:endParaRPr lang="en-US" sz="240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goal is to decipher the key variables influencing annual income predictions. By constructing a robust prediction model, we aim to provide valuable insights that guide the company in directing their focus effectively—whether towards refining the mobile app experience or optimizing the website. This analysis aligns with the overarching objective of maximizing customer spending and satisfaction.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39833"/>
            <a:ext cx="14630400" cy="8373534"/>
          </a:xfrm>
          <a:prstGeom prst="rect">
            <a:avLst/>
          </a:prstGeom>
          <a:solidFill>
            <a:srgbClr val="252833"/>
          </a:solidFill>
          <a:ln/>
        </p:spPr>
        <p:txBody>
          <a:bodyPr/>
          <a:lstStyle/>
          <a:p>
            <a:endParaRPr lang="en-IN"/>
          </a:p>
        </p:txBody>
      </p:sp>
      <p:sp>
        <p:nvSpPr>
          <p:cNvPr id="4" name="Text 2"/>
          <p:cNvSpPr/>
          <p:nvPr/>
        </p:nvSpPr>
        <p:spPr>
          <a:xfrm>
            <a:off x="4045863" y="1138595"/>
            <a:ext cx="6538555" cy="956906"/>
          </a:xfrm>
          <a:prstGeom prst="rect">
            <a:avLst/>
          </a:prstGeom>
          <a:noFill/>
          <a:ln/>
        </p:spPr>
        <p:txBody>
          <a:bodyPr wrap="none" rtlCol="0" anchor="t"/>
          <a:lstStyle/>
          <a:p>
            <a:pPr marL="0" indent="0" algn="ctr">
              <a:lnSpc>
                <a:spcPts val="5468"/>
              </a:lnSpc>
              <a:buNone/>
            </a:pPr>
            <a:r>
              <a:rPr lang="en-US" sz="4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Data Preparation Process</a:t>
            </a:r>
            <a:endParaRPr lang="en-US" sz="4374" dirty="0"/>
          </a:p>
        </p:txBody>
      </p:sp>
      <p:sp>
        <p:nvSpPr>
          <p:cNvPr id="5" name="Text 3"/>
          <p:cNvSpPr/>
          <p:nvPr/>
        </p:nvSpPr>
        <p:spPr>
          <a:xfrm>
            <a:off x="2348389" y="2872264"/>
            <a:ext cx="9933503"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348389" y="6140529"/>
            <a:ext cx="9933503" cy="355402"/>
          </a:xfrm>
          <a:prstGeom prst="rect">
            <a:avLst/>
          </a:prstGeom>
          <a:noFill/>
          <a:ln/>
        </p:spPr>
        <p:txBody>
          <a:bodyPr wrap="none" rtlCol="0" anchor="t"/>
          <a:lstStyle/>
          <a:p>
            <a:pPr marL="0" indent="0">
              <a:lnSpc>
                <a:spcPts val="2799"/>
              </a:lnSpc>
              <a:buNone/>
            </a:pPr>
            <a:endParaRPr lang="en-US" sz="1750" dirty="0"/>
          </a:p>
        </p:txBody>
      </p:sp>
      <p:sp>
        <p:nvSpPr>
          <p:cNvPr id="11" name="Shape 4">
            <a:extLst>
              <a:ext uri="{FF2B5EF4-FFF2-40B4-BE49-F238E27FC236}">
                <a16:creationId xmlns:a16="http://schemas.microsoft.com/office/drawing/2014/main" id="{99B9E6D3-9786-29F6-4458-5101AA1B0629}"/>
              </a:ext>
            </a:extLst>
          </p:cNvPr>
          <p:cNvSpPr/>
          <p:nvPr/>
        </p:nvSpPr>
        <p:spPr>
          <a:xfrm>
            <a:off x="1942089" y="3495759"/>
            <a:ext cx="5221712" cy="3546548"/>
          </a:xfrm>
          <a:prstGeom prst="roundRect">
            <a:avLst>
              <a:gd name="adj" fmla="val 2107"/>
            </a:avLst>
          </a:prstGeom>
          <a:solidFill>
            <a:srgbClr val="363A4A"/>
          </a:solidFill>
          <a:ln/>
        </p:spPr>
      </p:sp>
      <p:sp>
        <p:nvSpPr>
          <p:cNvPr id="6" name="Text 4"/>
          <p:cNvSpPr/>
          <p:nvPr/>
        </p:nvSpPr>
        <p:spPr>
          <a:xfrm>
            <a:off x="1942090" y="3939540"/>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Variable Check</a:t>
            </a:r>
            <a:endParaRPr lang="en-US" sz="2187" dirty="0"/>
          </a:p>
        </p:txBody>
      </p:sp>
      <p:sp>
        <p:nvSpPr>
          <p:cNvPr id="7" name="Text 5"/>
          <p:cNvSpPr/>
          <p:nvPr/>
        </p:nvSpPr>
        <p:spPr>
          <a:xfrm>
            <a:off x="2136296" y="4739640"/>
            <a:ext cx="4822853" cy="2114307"/>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Thoroughly checking and validating variables ensured the consistency and reliability of the data. This step was crucial to maintain data integrity throughout the project.</a:t>
            </a:r>
            <a:endParaRPr lang="en-US" sz="1750" dirty="0"/>
          </a:p>
        </p:txBody>
      </p:sp>
      <p:sp>
        <p:nvSpPr>
          <p:cNvPr id="12" name="Shape 4">
            <a:extLst>
              <a:ext uri="{FF2B5EF4-FFF2-40B4-BE49-F238E27FC236}">
                <a16:creationId xmlns:a16="http://schemas.microsoft.com/office/drawing/2014/main" id="{6F143034-9684-0FBC-B2F4-41C4469B10A6}"/>
              </a:ext>
            </a:extLst>
          </p:cNvPr>
          <p:cNvSpPr/>
          <p:nvPr/>
        </p:nvSpPr>
        <p:spPr>
          <a:xfrm>
            <a:off x="7466479" y="3495759"/>
            <a:ext cx="5221712" cy="3552745"/>
          </a:xfrm>
          <a:prstGeom prst="roundRect">
            <a:avLst>
              <a:gd name="adj" fmla="val 2107"/>
            </a:avLst>
          </a:prstGeom>
          <a:solidFill>
            <a:srgbClr val="363A4A"/>
          </a:solidFill>
          <a:ln/>
        </p:spPr>
      </p:sp>
      <p:sp>
        <p:nvSpPr>
          <p:cNvPr id="8" name="Text 6"/>
          <p:cNvSpPr/>
          <p:nvPr/>
        </p:nvSpPr>
        <p:spPr>
          <a:xfrm>
            <a:off x="7466479" y="3939540"/>
            <a:ext cx="5221712" cy="58197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Null Value Handling</a:t>
            </a:r>
            <a:endParaRPr lang="en-US" sz="2187" dirty="0"/>
          </a:p>
        </p:txBody>
      </p:sp>
      <p:sp>
        <p:nvSpPr>
          <p:cNvPr id="9" name="Text 7"/>
          <p:cNvSpPr/>
          <p:nvPr/>
        </p:nvSpPr>
        <p:spPr>
          <a:xfrm>
            <a:off x="7671249" y="4739639"/>
            <a:ext cx="4822735" cy="175629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Meticulously handling null values was a priority to ensure accurate analysis and precise results. Implementing effective strategies helped maintain data quality and reliability.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639730"/>
            <a:ext cx="9933503" cy="1676819"/>
          </a:xfrm>
          <a:prstGeom prst="rect">
            <a:avLst/>
          </a:prstGeom>
          <a:noFill/>
          <a:ln/>
        </p:spPr>
        <p:txBody>
          <a:bodyPr wrap="squar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Exploratory Data Analysis (EDA) and Auto EDA Using </a:t>
            </a:r>
            <a:r>
              <a:rPr lang="en-US" sz="40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Sweetviz</a:t>
            </a:r>
            <a:endParaRPr lang="en-US" sz="4374" dirty="0"/>
          </a:p>
        </p:txBody>
      </p:sp>
      <p:sp>
        <p:nvSpPr>
          <p:cNvPr id="9" name="Shape 4">
            <a:extLst>
              <a:ext uri="{FF2B5EF4-FFF2-40B4-BE49-F238E27FC236}">
                <a16:creationId xmlns:a16="http://schemas.microsoft.com/office/drawing/2014/main" id="{B3CBAB97-DD12-9627-8864-14B8FC96E6B9}"/>
              </a:ext>
            </a:extLst>
          </p:cNvPr>
          <p:cNvSpPr/>
          <p:nvPr/>
        </p:nvSpPr>
        <p:spPr>
          <a:xfrm>
            <a:off x="1424197" y="3434058"/>
            <a:ext cx="5745345" cy="3416026"/>
          </a:xfrm>
          <a:prstGeom prst="roundRect">
            <a:avLst>
              <a:gd name="adj" fmla="val 2107"/>
            </a:avLst>
          </a:prstGeom>
          <a:solidFill>
            <a:srgbClr val="363A4A"/>
          </a:solidFill>
          <a:ln/>
        </p:spPr>
      </p:sp>
      <p:sp>
        <p:nvSpPr>
          <p:cNvPr id="5" name="Text 3"/>
          <p:cNvSpPr/>
          <p:nvPr/>
        </p:nvSpPr>
        <p:spPr>
          <a:xfrm>
            <a:off x="1424197" y="3636050"/>
            <a:ext cx="5745346"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EDA with Visualizations</a:t>
            </a:r>
            <a:endParaRPr lang="en-US" sz="2187" dirty="0"/>
          </a:p>
        </p:txBody>
      </p:sp>
      <p:sp>
        <p:nvSpPr>
          <p:cNvPr id="6" name="Text 4"/>
          <p:cNvSpPr/>
          <p:nvPr/>
        </p:nvSpPr>
        <p:spPr>
          <a:xfrm>
            <a:off x="1626379" y="4358640"/>
            <a:ext cx="5389416" cy="2324100"/>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EDA was conducted with a wide array of visualizations, including correlation plots, relationship plots, distribution plots, histograms, and Q-Q plots. These visualizations provided valuable insights into the data distribution and underlying patterns.</a:t>
            </a:r>
            <a:endParaRPr lang="en-US" sz="1750" dirty="0"/>
          </a:p>
        </p:txBody>
      </p:sp>
      <p:sp>
        <p:nvSpPr>
          <p:cNvPr id="10" name="Shape 4">
            <a:extLst>
              <a:ext uri="{FF2B5EF4-FFF2-40B4-BE49-F238E27FC236}">
                <a16:creationId xmlns:a16="http://schemas.microsoft.com/office/drawing/2014/main" id="{2494E4A8-E2F1-8F57-28B7-A8501F39DCF8}"/>
              </a:ext>
            </a:extLst>
          </p:cNvPr>
          <p:cNvSpPr/>
          <p:nvPr/>
        </p:nvSpPr>
        <p:spPr>
          <a:xfrm>
            <a:off x="7460737" y="3434058"/>
            <a:ext cx="5745344" cy="3416026"/>
          </a:xfrm>
          <a:prstGeom prst="roundRect">
            <a:avLst>
              <a:gd name="adj" fmla="val 2107"/>
            </a:avLst>
          </a:prstGeom>
          <a:solidFill>
            <a:srgbClr val="363A4A"/>
          </a:solidFill>
          <a:ln/>
        </p:spPr>
      </p:sp>
      <p:sp>
        <p:nvSpPr>
          <p:cNvPr id="7" name="Text 5"/>
          <p:cNvSpPr/>
          <p:nvPr/>
        </p:nvSpPr>
        <p:spPr>
          <a:xfrm>
            <a:off x="7460739" y="3636050"/>
            <a:ext cx="5745342"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Automated EDA with </a:t>
            </a: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Sweetviz</a:t>
            </a:r>
            <a:endParaRPr lang="en-US" sz="2187" dirty="0"/>
          </a:p>
        </p:txBody>
      </p:sp>
      <p:sp>
        <p:nvSpPr>
          <p:cNvPr id="8" name="Text 6"/>
          <p:cNvSpPr/>
          <p:nvPr/>
        </p:nvSpPr>
        <p:spPr>
          <a:xfrm>
            <a:off x="7630789" y="4358640"/>
            <a:ext cx="5373112" cy="2324099"/>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By leveraging Sweetviz, our automated EDA process became even more efficient and insightful. Sweetviz provided comprehensive visualizations that accelerated exploratory data analysis and revealed meaningful patterns.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0" y="1277542"/>
            <a:ext cx="10972800" cy="827604"/>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Outliers</a:t>
            </a:r>
            <a:endParaRPr lang="en-US" sz="4374" dirty="0"/>
          </a:p>
        </p:txBody>
      </p:sp>
      <p:sp>
        <p:nvSpPr>
          <p:cNvPr id="6" name="Shape 3"/>
          <p:cNvSpPr/>
          <p:nvPr/>
        </p:nvSpPr>
        <p:spPr>
          <a:xfrm>
            <a:off x="833199" y="3019544"/>
            <a:ext cx="499943" cy="499943"/>
          </a:xfrm>
          <a:prstGeom prst="roundRect">
            <a:avLst>
              <a:gd name="adj" fmla="val 13333"/>
            </a:avLst>
          </a:prstGeom>
          <a:solidFill>
            <a:srgbClr val="363A4A"/>
          </a:solidFill>
          <a:ln/>
        </p:spPr>
      </p:sp>
      <p:sp>
        <p:nvSpPr>
          <p:cNvPr id="7" name="Text 4"/>
          <p:cNvSpPr/>
          <p:nvPr/>
        </p:nvSpPr>
        <p:spPr>
          <a:xfrm>
            <a:off x="1022509" y="3061216"/>
            <a:ext cx="121325" cy="416481"/>
          </a:xfrm>
          <a:prstGeom prst="rect">
            <a:avLst/>
          </a:prstGeom>
          <a:noFill/>
          <a:ln/>
        </p:spPr>
        <p:txBody>
          <a:bodyPr wrap="none" rtlCol="0" anchor="t"/>
          <a:lstStyle/>
          <a:p>
            <a:pPr marL="0" indent="0" algn="ctr">
              <a:lnSpc>
                <a:spcPts val="3281"/>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624" dirty="0"/>
          </a:p>
        </p:txBody>
      </p:sp>
      <p:sp>
        <p:nvSpPr>
          <p:cNvPr id="10" name="Shape 7"/>
          <p:cNvSpPr/>
          <p:nvPr/>
        </p:nvSpPr>
        <p:spPr>
          <a:xfrm>
            <a:off x="5597485" y="3019544"/>
            <a:ext cx="499943" cy="499943"/>
          </a:xfrm>
          <a:prstGeom prst="roundRect">
            <a:avLst>
              <a:gd name="adj" fmla="val 13333"/>
            </a:avLst>
          </a:prstGeom>
          <a:solidFill>
            <a:srgbClr val="363A4A"/>
          </a:solidFill>
          <a:ln/>
        </p:spPr>
      </p:sp>
      <p:sp>
        <p:nvSpPr>
          <p:cNvPr id="11" name="Text 8"/>
          <p:cNvSpPr/>
          <p:nvPr/>
        </p:nvSpPr>
        <p:spPr>
          <a:xfrm>
            <a:off x="5757863" y="3061216"/>
            <a:ext cx="179070" cy="416481"/>
          </a:xfrm>
          <a:prstGeom prst="rect">
            <a:avLst/>
          </a:prstGeom>
          <a:noFill/>
          <a:ln/>
        </p:spPr>
        <p:txBody>
          <a:bodyPr wrap="none" rtlCol="0" anchor="t"/>
          <a:lstStyle/>
          <a:p>
            <a:pPr marL="0" indent="0" algn="ctr">
              <a:lnSpc>
                <a:spcPts val="3281"/>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624" dirty="0"/>
          </a:p>
        </p:txBody>
      </p:sp>
      <p:sp>
        <p:nvSpPr>
          <p:cNvPr id="12" name="Text 9"/>
          <p:cNvSpPr/>
          <p:nvPr/>
        </p:nvSpPr>
        <p:spPr>
          <a:xfrm>
            <a:off x="6319599" y="3095863"/>
            <a:ext cx="3820001" cy="694373"/>
          </a:xfrm>
          <a:prstGeom prst="rect">
            <a:avLst/>
          </a:prstGeom>
          <a:noFill/>
          <a:ln/>
        </p:spPr>
        <p:txBody>
          <a:bodyPr wrap="squar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IQR and Cook's Distance Treatment</a:t>
            </a:r>
            <a:endParaRPr lang="en-US" sz="2187" dirty="0"/>
          </a:p>
        </p:txBody>
      </p:sp>
      <p:sp>
        <p:nvSpPr>
          <p:cNvPr id="13" name="Text 10"/>
          <p:cNvSpPr/>
          <p:nvPr/>
        </p:nvSpPr>
        <p:spPr>
          <a:xfrm>
            <a:off x="6319599" y="3923467"/>
            <a:ext cx="3820001" cy="2487811"/>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Robust handling of outliers was carried out through the implementation of Interquartile Range (IQR) treatment and evaluation of Cook's distance. These mechanisms facilitated the identification and treatment of influential data points in the dataset.</a:t>
            </a:r>
            <a:endParaRPr lang="en-US" sz="1750" dirty="0"/>
          </a:p>
        </p:txBody>
      </p:sp>
      <p:sp>
        <p:nvSpPr>
          <p:cNvPr id="9" name="Text 6"/>
          <p:cNvSpPr/>
          <p:nvPr/>
        </p:nvSpPr>
        <p:spPr>
          <a:xfrm>
            <a:off x="1555313" y="3576280"/>
            <a:ext cx="3820001" cy="2487811"/>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Employed boxplots to identify and analyze outliers, aiding in the determination of anomalous data points within the dataset. This visualization technique provided a clear representation of data distribution and identification of potential outliers.</a:t>
            </a:r>
            <a:endParaRPr lang="en-US" sz="1750" dirty="0"/>
          </a:p>
        </p:txBody>
      </p:sp>
      <p:sp>
        <p:nvSpPr>
          <p:cNvPr id="8" name="Text 5"/>
          <p:cNvSpPr/>
          <p:nvPr/>
        </p:nvSpPr>
        <p:spPr>
          <a:xfrm>
            <a:off x="1555313" y="3095863"/>
            <a:ext cx="2777490" cy="347186"/>
          </a:xfrm>
          <a:prstGeom prst="rect">
            <a:avLst/>
          </a:prstGeom>
          <a:noFill/>
          <a:ln/>
        </p:spPr>
        <p:txBody>
          <a:bodyPr wrap="none" rtlCol="0" anchor="t"/>
          <a:lstStyle/>
          <a:p>
            <a:pPr marL="0" indent="0">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Boxplot Visualization</a:t>
            </a:r>
            <a:endParaRPr lang="en-US" sz="21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505"/>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31505"/>
          </a:xfrm>
          <a:prstGeom prst="rect">
            <a:avLst/>
          </a:prstGeom>
        </p:spPr>
      </p:pic>
      <p:sp>
        <p:nvSpPr>
          <p:cNvPr id="5" name="Text 2"/>
          <p:cNvSpPr/>
          <p:nvPr/>
        </p:nvSpPr>
        <p:spPr>
          <a:xfrm>
            <a:off x="4450437" y="581382"/>
            <a:ext cx="9387126" cy="1321594"/>
          </a:xfrm>
          <a:prstGeom prst="rect">
            <a:avLst/>
          </a:prstGeom>
          <a:noFill/>
          <a:ln/>
        </p:spPr>
        <p:txBody>
          <a:bodyPr wrap="square" rtlCol="0" anchor="t"/>
          <a:lstStyle/>
          <a:p>
            <a:pPr marL="0" indent="0" algn="ctr">
              <a:lnSpc>
                <a:spcPts val="5203"/>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Automated Machine Learning </a:t>
            </a:r>
          </a:p>
          <a:p>
            <a:pPr marL="0" indent="0" algn="ctr">
              <a:lnSpc>
                <a:spcPts val="5203"/>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 ML)</a:t>
            </a:r>
            <a:endParaRPr lang="en-US" sz="4162" dirty="0"/>
          </a:p>
        </p:txBody>
      </p:sp>
      <p:sp>
        <p:nvSpPr>
          <p:cNvPr id="6" name="Shape 3"/>
          <p:cNvSpPr/>
          <p:nvPr/>
        </p:nvSpPr>
        <p:spPr>
          <a:xfrm>
            <a:off x="4754404" y="2220039"/>
            <a:ext cx="26313" cy="5430083"/>
          </a:xfrm>
          <a:prstGeom prst="rect">
            <a:avLst/>
          </a:prstGeom>
          <a:solidFill>
            <a:srgbClr val="6EB9FC"/>
          </a:solidFill>
          <a:ln/>
        </p:spPr>
      </p:sp>
      <p:sp>
        <p:nvSpPr>
          <p:cNvPr id="7" name="Shape 4"/>
          <p:cNvSpPr/>
          <p:nvPr/>
        </p:nvSpPr>
        <p:spPr>
          <a:xfrm>
            <a:off x="5005328" y="2609790"/>
            <a:ext cx="739973" cy="26313"/>
          </a:xfrm>
          <a:prstGeom prst="rect">
            <a:avLst/>
          </a:prstGeom>
          <a:solidFill>
            <a:srgbClr val="6EB9FC"/>
          </a:solidFill>
          <a:ln/>
        </p:spPr>
      </p:sp>
      <p:sp>
        <p:nvSpPr>
          <p:cNvPr id="8" name="Shape 5"/>
          <p:cNvSpPr/>
          <p:nvPr/>
        </p:nvSpPr>
        <p:spPr>
          <a:xfrm>
            <a:off x="4529673" y="2385179"/>
            <a:ext cx="475655" cy="475655"/>
          </a:xfrm>
          <a:prstGeom prst="roundRect">
            <a:avLst>
              <a:gd name="adj" fmla="val 13335"/>
            </a:avLst>
          </a:prstGeom>
          <a:solidFill>
            <a:srgbClr val="363A4A"/>
          </a:solidFill>
          <a:ln/>
        </p:spPr>
      </p:sp>
      <p:sp>
        <p:nvSpPr>
          <p:cNvPr id="9" name="Text 6"/>
          <p:cNvSpPr/>
          <p:nvPr/>
        </p:nvSpPr>
        <p:spPr>
          <a:xfrm>
            <a:off x="4709696" y="2424708"/>
            <a:ext cx="115491"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1</a:t>
            </a:r>
            <a:endParaRPr lang="en-US" sz="2497" dirty="0"/>
          </a:p>
        </p:txBody>
      </p:sp>
      <p:sp>
        <p:nvSpPr>
          <p:cNvPr id="10" name="Text 7"/>
          <p:cNvSpPr/>
          <p:nvPr/>
        </p:nvSpPr>
        <p:spPr>
          <a:xfrm>
            <a:off x="5930265" y="2431375"/>
            <a:ext cx="2642830" cy="330398"/>
          </a:xfrm>
          <a:prstGeom prst="rect">
            <a:avLst/>
          </a:prstGeom>
          <a:noFill/>
          <a:ln/>
        </p:spPr>
        <p:txBody>
          <a:bodyPr wrap="none" rtlCol="0" anchor="t"/>
          <a:lstStyle/>
          <a:p>
            <a:pPr marL="0" indent="0" algn="l">
              <a:lnSpc>
                <a:spcPts val="2601"/>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Pycaret</a:t>
            </a:r>
            <a:endParaRPr lang="en-US" sz="2081" dirty="0"/>
          </a:p>
        </p:txBody>
      </p:sp>
      <p:sp>
        <p:nvSpPr>
          <p:cNvPr id="11" name="Text 8"/>
          <p:cNvSpPr/>
          <p:nvPr/>
        </p:nvSpPr>
        <p:spPr>
          <a:xfrm>
            <a:off x="5930265" y="2888575"/>
            <a:ext cx="7907298" cy="676513"/>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Utilized Pycaret to automate the machine learning process, enabling streamlined model building, evaluation, and comparison across multiple algorithms.</a:t>
            </a:r>
            <a:endParaRPr lang="en-US" sz="1665" dirty="0"/>
          </a:p>
        </p:txBody>
      </p:sp>
      <p:sp>
        <p:nvSpPr>
          <p:cNvPr id="12" name="Shape 9"/>
          <p:cNvSpPr/>
          <p:nvPr/>
        </p:nvSpPr>
        <p:spPr>
          <a:xfrm>
            <a:off x="5005328" y="4377511"/>
            <a:ext cx="739973" cy="26313"/>
          </a:xfrm>
          <a:prstGeom prst="rect">
            <a:avLst/>
          </a:prstGeom>
          <a:solidFill>
            <a:srgbClr val="6EB9FC"/>
          </a:solidFill>
          <a:ln/>
        </p:spPr>
      </p:sp>
      <p:sp>
        <p:nvSpPr>
          <p:cNvPr id="13" name="Shape 10"/>
          <p:cNvSpPr/>
          <p:nvPr/>
        </p:nvSpPr>
        <p:spPr>
          <a:xfrm>
            <a:off x="4529673" y="4152900"/>
            <a:ext cx="475655" cy="475655"/>
          </a:xfrm>
          <a:prstGeom prst="roundRect">
            <a:avLst>
              <a:gd name="adj" fmla="val 13335"/>
            </a:avLst>
          </a:prstGeom>
          <a:solidFill>
            <a:srgbClr val="363A4A"/>
          </a:solidFill>
          <a:ln/>
        </p:spPr>
      </p:sp>
      <p:sp>
        <p:nvSpPr>
          <p:cNvPr id="14" name="Text 11"/>
          <p:cNvSpPr/>
          <p:nvPr/>
        </p:nvSpPr>
        <p:spPr>
          <a:xfrm>
            <a:off x="4682311" y="4192429"/>
            <a:ext cx="170378"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2</a:t>
            </a:r>
            <a:endParaRPr lang="en-US" sz="2497" dirty="0"/>
          </a:p>
        </p:txBody>
      </p:sp>
      <p:sp>
        <p:nvSpPr>
          <p:cNvPr id="15" name="Text 12"/>
          <p:cNvSpPr/>
          <p:nvPr/>
        </p:nvSpPr>
        <p:spPr>
          <a:xfrm>
            <a:off x="5930265" y="4199096"/>
            <a:ext cx="2642830" cy="330398"/>
          </a:xfrm>
          <a:prstGeom prst="rect">
            <a:avLst/>
          </a:prstGeom>
          <a:noFill/>
          <a:ln/>
        </p:spPr>
        <p:txBody>
          <a:bodyPr wrap="none" rtlCol="0" anchor="t"/>
          <a:lstStyle/>
          <a:p>
            <a:pPr marL="0" indent="0" algn="l">
              <a:lnSpc>
                <a:spcPts val="2601"/>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H2O</a:t>
            </a:r>
            <a:endParaRPr lang="en-US" sz="2081" dirty="0"/>
          </a:p>
        </p:txBody>
      </p:sp>
      <p:sp>
        <p:nvSpPr>
          <p:cNvPr id="16" name="Text 13"/>
          <p:cNvSpPr/>
          <p:nvPr/>
        </p:nvSpPr>
        <p:spPr>
          <a:xfrm>
            <a:off x="5930265" y="4656296"/>
            <a:ext cx="7907298" cy="1014770"/>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Integrated H2O for AutoML, allowing for automated model selection, hyperparameter tuning, and model performance assessment, enhancing the efficiency of the machine learning workflow.</a:t>
            </a:r>
            <a:endParaRPr lang="en-US" sz="1665" dirty="0"/>
          </a:p>
        </p:txBody>
      </p:sp>
      <p:sp>
        <p:nvSpPr>
          <p:cNvPr id="17" name="Shape 14"/>
          <p:cNvSpPr/>
          <p:nvPr/>
        </p:nvSpPr>
        <p:spPr>
          <a:xfrm>
            <a:off x="5005328" y="6483489"/>
            <a:ext cx="739973" cy="26313"/>
          </a:xfrm>
          <a:prstGeom prst="rect">
            <a:avLst/>
          </a:prstGeom>
          <a:solidFill>
            <a:srgbClr val="6EB9FC"/>
          </a:solidFill>
          <a:ln/>
        </p:spPr>
      </p:sp>
      <p:sp>
        <p:nvSpPr>
          <p:cNvPr id="18" name="Shape 15"/>
          <p:cNvSpPr/>
          <p:nvPr/>
        </p:nvSpPr>
        <p:spPr>
          <a:xfrm>
            <a:off x="4529673" y="6258878"/>
            <a:ext cx="475655" cy="475655"/>
          </a:xfrm>
          <a:prstGeom prst="roundRect">
            <a:avLst>
              <a:gd name="adj" fmla="val 13335"/>
            </a:avLst>
          </a:prstGeom>
          <a:solidFill>
            <a:srgbClr val="363A4A"/>
          </a:solidFill>
          <a:ln/>
        </p:spPr>
      </p:sp>
      <p:sp>
        <p:nvSpPr>
          <p:cNvPr id="19" name="Text 16"/>
          <p:cNvSpPr/>
          <p:nvPr/>
        </p:nvSpPr>
        <p:spPr>
          <a:xfrm>
            <a:off x="4679097" y="6298406"/>
            <a:ext cx="176689" cy="396478"/>
          </a:xfrm>
          <a:prstGeom prst="rect">
            <a:avLst/>
          </a:prstGeom>
          <a:noFill/>
          <a:ln/>
        </p:spPr>
        <p:txBody>
          <a:bodyPr wrap="none" rtlCol="0" anchor="t"/>
          <a:lstStyle/>
          <a:p>
            <a:pPr marL="0" indent="0" algn="ctr">
              <a:lnSpc>
                <a:spcPts val="3122"/>
              </a:lnSpc>
              <a:buNone/>
            </a:pPr>
            <a:r>
              <a:rPr lang="en-US" sz="28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3</a:t>
            </a:r>
            <a:endParaRPr lang="en-US" sz="2497" dirty="0"/>
          </a:p>
        </p:txBody>
      </p:sp>
      <p:sp>
        <p:nvSpPr>
          <p:cNvPr id="20" name="Text 17"/>
          <p:cNvSpPr/>
          <p:nvPr/>
        </p:nvSpPr>
        <p:spPr>
          <a:xfrm>
            <a:off x="5930265" y="6305074"/>
            <a:ext cx="2642830" cy="330398"/>
          </a:xfrm>
          <a:prstGeom prst="rect">
            <a:avLst/>
          </a:prstGeom>
          <a:noFill/>
          <a:ln/>
        </p:spPr>
        <p:txBody>
          <a:bodyPr wrap="none" rtlCol="0" anchor="t"/>
          <a:lstStyle/>
          <a:p>
            <a:pPr marL="0" indent="0" algn="l">
              <a:lnSpc>
                <a:spcPts val="2601"/>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Auto </a:t>
            </a: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Sklearn</a:t>
            </a:r>
            <a:endParaRPr lang="en-US" sz="2081" dirty="0"/>
          </a:p>
        </p:txBody>
      </p:sp>
      <p:sp>
        <p:nvSpPr>
          <p:cNvPr id="21" name="Text 18"/>
          <p:cNvSpPr/>
          <p:nvPr/>
        </p:nvSpPr>
        <p:spPr>
          <a:xfrm>
            <a:off x="5930265" y="6762274"/>
            <a:ext cx="7907298" cy="676513"/>
          </a:xfrm>
          <a:prstGeom prst="rect">
            <a:avLst/>
          </a:prstGeom>
          <a:noFill/>
          <a:ln/>
        </p:spPr>
        <p:txBody>
          <a:bodyPr wrap="square" rtlCol="0" anchor="t"/>
          <a:lstStyle/>
          <a:p>
            <a:pPr marL="0" indent="0" algn="l">
              <a:lnSpc>
                <a:spcPts val="2664"/>
              </a:lnSpc>
              <a:buNone/>
            </a:pPr>
            <a:r>
              <a:rPr lang="en-US" sz="1665" dirty="0">
                <a:solidFill>
                  <a:srgbClr val="D6E5EF"/>
                </a:solidFill>
                <a:latin typeface="Source Sans Pro" pitchFamily="34" charset="0"/>
                <a:ea typeface="Source Sans Pro" pitchFamily="34" charset="-122"/>
                <a:cs typeface="Source Sans Pro" pitchFamily="34" charset="-120"/>
              </a:rPr>
              <a:t>Auto Sklearn was employed to automate hyperparameter optimization, algorithm selection, and model assessment, optimizing the machine learning pipeline.</a:t>
            </a:r>
            <a:endParaRPr lang="en-US" sz="166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119" y="5747"/>
            <a:ext cx="14630400" cy="8229600"/>
          </a:xfrm>
          <a:prstGeom prst="rect">
            <a:avLst/>
          </a:prstGeom>
          <a:solidFill>
            <a:srgbClr val="252833"/>
          </a:solidFill>
          <a:ln/>
        </p:spPr>
      </p:sp>
      <p:sp>
        <p:nvSpPr>
          <p:cNvPr id="4" name="Text 2"/>
          <p:cNvSpPr/>
          <p:nvPr/>
        </p:nvSpPr>
        <p:spPr>
          <a:xfrm>
            <a:off x="2413397" y="793020"/>
            <a:ext cx="9803368" cy="1218662"/>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Manual Machine Learning Techniques</a:t>
            </a:r>
            <a:endParaRPr lang="en-US" sz="4374" dirty="0"/>
          </a:p>
        </p:txBody>
      </p:sp>
      <p:pic>
        <p:nvPicPr>
          <p:cNvPr id="8" name="Image 1" descr="preencoded.png"/>
          <p:cNvPicPr>
            <a:picLocks noChangeAspect="1"/>
          </p:cNvPicPr>
          <p:nvPr/>
        </p:nvPicPr>
        <p:blipFill>
          <a:blip r:embed="rId3"/>
          <a:stretch>
            <a:fillRect/>
          </a:stretch>
        </p:blipFill>
        <p:spPr>
          <a:xfrm>
            <a:off x="5616175" y="2453937"/>
            <a:ext cx="444341" cy="444341"/>
          </a:xfrm>
          <a:prstGeom prst="rect">
            <a:avLst/>
          </a:prstGeom>
        </p:spPr>
      </p:pic>
      <p:pic>
        <p:nvPicPr>
          <p:cNvPr id="11" name="Image 2" descr="preencoded.png"/>
          <p:cNvPicPr>
            <a:picLocks noChangeAspect="1"/>
          </p:cNvPicPr>
          <p:nvPr/>
        </p:nvPicPr>
        <p:blipFill>
          <a:blip r:embed="rId4"/>
          <a:stretch>
            <a:fillRect/>
          </a:stretch>
        </p:blipFill>
        <p:spPr>
          <a:xfrm>
            <a:off x="9441887" y="2453937"/>
            <a:ext cx="444341" cy="444341"/>
          </a:xfrm>
          <a:prstGeom prst="rect">
            <a:avLst/>
          </a:prstGeom>
        </p:spPr>
      </p:pic>
      <p:sp>
        <p:nvSpPr>
          <p:cNvPr id="14" name="Shape 4">
            <a:extLst>
              <a:ext uri="{FF2B5EF4-FFF2-40B4-BE49-F238E27FC236}">
                <a16:creationId xmlns:a16="http://schemas.microsoft.com/office/drawing/2014/main" id="{5CF9CE59-6EBF-FBE5-9713-A571E81D8BFA}"/>
              </a:ext>
            </a:extLst>
          </p:cNvPr>
          <p:cNvSpPr/>
          <p:nvPr/>
        </p:nvSpPr>
        <p:spPr>
          <a:xfrm>
            <a:off x="1790700" y="3050697"/>
            <a:ext cx="3397813" cy="4515356"/>
          </a:xfrm>
          <a:prstGeom prst="roundRect">
            <a:avLst>
              <a:gd name="adj" fmla="val 2107"/>
            </a:avLst>
          </a:prstGeom>
          <a:solidFill>
            <a:srgbClr val="363A4A"/>
          </a:solidFill>
          <a:ln/>
        </p:spPr>
      </p:sp>
      <p:sp>
        <p:nvSpPr>
          <p:cNvPr id="6" name="Text 3"/>
          <p:cNvSpPr/>
          <p:nvPr/>
        </p:nvSpPr>
        <p:spPr>
          <a:xfrm>
            <a:off x="1790581" y="3309642"/>
            <a:ext cx="3397932" cy="682630"/>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Linear Regression</a:t>
            </a:r>
            <a:endParaRPr lang="en-US" sz="2187" dirty="0"/>
          </a:p>
        </p:txBody>
      </p:sp>
      <p:sp>
        <p:nvSpPr>
          <p:cNvPr id="7" name="Text 4"/>
          <p:cNvSpPr/>
          <p:nvPr/>
        </p:nvSpPr>
        <p:spPr>
          <a:xfrm>
            <a:off x="1790701" y="4114801"/>
            <a:ext cx="3397812" cy="3451252"/>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Applied linear regression to model the relationship between predictor variables and the target variable, providing valuable insights into the data patterns.</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0.9882998347488763</a:t>
            </a:r>
          </a:p>
          <a:p>
            <a:pPr marL="0" indent="0" algn="ctr">
              <a:lnSpc>
                <a:spcPts val="2799"/>
              </a:lnSpc>
              <a:buNone/>
            </a:pPr>
            <a:r>
              <a:rPr lang="en-US" sz="1750" dirty="0">
                <a:solidFill>
                  <a:srgbClr val="D6E5EF"/>
                </a:solidFill>
                <a:latin typeface="Source Sans Pro" pitchFamily="34" charset="0"/>
                <a:ea typeface="Source Sans Pro" pitchFamily="34" charset="-122"/>
              </a:rPr>
              <a:t>MSE:  68.39396760288521</a:t>
            </a:r>
            <a:endParaRPr lang="en-US" sz="1750" dirty="0"/>
          </a:p>
        </p:txBody>
      </p:sp>
      <p:pic>
        <p:nvPicPr>
          <p:cNvPr id="5" name="Image 0" descr="preencoded.png"/>
          <p:cNvPicPr>
            <a:picLocks noChangeAspect="1"/>
          </p:cNvPicPr>
          <p:nvPr/>
        </p:nvPicPr>
        <p:blipFill>
          <a:blip r:embed="rId5"/>
          <a:stretch>
            <a:fillRect/>
          </a:stretch>
        </p:blipFill>
        <p:spPr>
          <a:xfrm>
            <a:off x="1790581" y="2453937"/>
            <a:ext cx="444341" cy="444341"/>
          </a:xfrm>
          <a:prstGeom prst="rect">
            <a:avLst/>
          </a:prstGeom>
        </p:spPr>
      </p:pic>
      <p:sp>
        <p:nvSpPr>
          <p:cNvPr id="15" name="Shape 4">
            <a:extLst>
              <a:ext uri="{FF2B5EF4-FFF2-40B4-BE49-F238E27FC236}">
                <a16:creationId xmlns:a16="http://schemas.microsoft.com/office/drawing/2014/main" id="{99BCB996-7747-3BC5-EA52-C8D013DE41E6}"/>
              </a:ext>
            </a:extLst>
          </p:cNvPr>
          <p:cNvSpPr/>
          <p:nvPr/>
        </p:nvSpPr>
        <p:spPr>
          <a:xfrm>
            <a:off x="5616293" y="3073645"/>
            <a:ext cx="3397813" cy="4515355"/>
          </a:xfrm>
          <a:prstGeom prst="roundRect">
            <a:avLst>
              <a:gd name="adj" fmla="val 2107"/>
            </a:avLst>
          </a:prstGeom>
          <a:solidFill>
            <a:srgbClr val="363A4A"/>
          </a:solidFill>
          <a:ln/>
        </p:spPr>
      </p:sp>
      <p:sp>
        <p:nvSpPr>
          <p:cNvPr id="9" name="Text 5"/>
          <p:cNvSpPr/>
          <p:nvPr/>
        </p:nvSpPr>
        <p:spPr>
          <a:xfrm>
            <a:off x="5616175" y="3309642"/>
            <a:ext cx="3397932" cy="57905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Ridge Regressor</a:t>
            </a:r>
            <a:endParaRPr lang="en-US" sz="2187" dirty="0"/>
          </a:p>
        </p:txBody>
      </p:sp>
      <p:sp>
        <p:nvSpPr>
          <p:cNvPr id="10" name="Text 6"/>
          <p:cNvSpPr/>
          <p:nvPr/>
        </p:nvSpPr>
        <p:spPr>
          <a:xfrm>
            <a:off x="5616293" y="4114801"/>
            <a:ext cx="3397813" cy="345125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the ridge regressor to mitigate multicollinearity and overfitting, enhancing the stability and accuracy of the regression model.</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0.9882998347488763</a:t>
            </a:r>
          </a:p>
          <a:p>
            <a:pPr marL="0" indent="0" algn="ctr">
              <a:lnSpc>
                <a:spcPts val="2799"/>
              </a:lnSpc>
              <a:buNone/>
            </a:pPr>
            <a:r>
              <a:rPr lang="en-US" sz="1750" dirty="0">
                <a:solidFill>
                  <a:srgbClr val="D6E5EF"/>
                </a:solidFill>
                <a:latin typeface="Source Sans Pro" pitchFamily="34" charset="0"/>
                <a:ea typeface="Source Sans Pro" pitchFamily="34" charset="-122"/>
              </a:rPr>
              <a:t>MSE:  68.66037202183814</a:t>
            </a:r>
            <a:endParaRPr lang="en-US" sz="1750" dirty="0"/>
          </a:p>
          <a:p>
            <a:pPr marL="0" indent="0" algn="ctr">
              <a:lnSpc>
                <a:spcPts val="2799"/>
              </a:lnSpc>
              <a:buNone/>
            </a:pPr>
            <a:endParaRPr lang="en-US" sz="1750" dirty="0"/>
          </a:p>
        </p:txBody>
      </p:sp>
      <p:sp>
        <p:nvSpPr>
          <p:cNvPr id="16" name="Shape 4">
            <a:extLst>
              <a:ext uri="{FF2B5EF4-FFF2-40B4-BE49-F238E27FC236}">
                <a16:creationId xmlns:a16="http://schemas.microsoft.com/office/drawing/2014/main" id="{7D0E0109-05A3-38BF-7410-81B5D73804B1}"/>
              </a:ext>
            </a:extLst>
          </p:cNvPr>
          <p:cNvSpPr/>
          <p:nvPr/>
        </p:nvSpPr>
        <p:spPr>
          <a:xfrm>
            <a:off x="9441887" y="3050697"/>
            <a:ext cx="3397813" cy="4515355"/>
          </a:xfrm>
          <a:prstGeom prst="roundRect">
            <a:avLst>
              <a:gd name="adj" fmla="val 2107"/>
            </a:avLst>
          </a:prstGeom>
          <a:solidFill>
            <a:srgbClr val="363A4A"/>
          </a:solidFill>
          <a:ln/>
        </p:spPr>
      </p:sp>
      <p:sp>
        <p:nvSpPr>
          <p:cNvPr id="12" name="Text 7"/>
          <p:cNvSpPr/>
          <p:nvPr/>
        </p:nvSpPr>
        <p:spPr>
          <a:xfrm>
            <a:off x="9441768" y="3309642"/>
            <a:ext cx="3397812" cy="579058"/>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GB Regressor</a:t>
            </a:r>
            <a:endParaRPr lang="en-US" sz="2187" dirty="0"/>
          </a:p>
        </p:txBody>
      </p:sp>
      <p:sp>
        <p:nvSpPr>
          <p:cNvPr id="13" name="Text 8"/>
          <p:cNvSpPr/>
          <p:nvPr/>
        </p:nvSpPr>
        <p:spPr>
          <a:xfrm>
            <a:off x="9441887" y="4114799"/>
            <a:ext cx="3397812" cy="345125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Implemented the Gradient Boosting (GB) regressor to iteratively improve the predictive performance, ensemble learning, and model generalization.</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0.9882998347488763</a:t>
            </a:r>
          </a:p>
          <a:p>
            <a:pPr marL="0" indent="0" algn="ctr">
              <a:lnSpc>
                <a:spcPts val="2799"/>
              </a:lnSpc>
              <a:buNone/>
            </a:pPr>
            <a:r>
              <a:rPr lang="en-US" sz="1750" dirty="0">
                <a:solidFill>
                  <a:srgbClr val="D6E5EF"/>
                </a:solidFill>
                <a:latin typeface="Source Sans Pro" pitchFamily="34" charset="0"/>
                <a:ea typeface="Source Sans Pro" pitchFamily="34" charset="-122"/>
              </a:rPr>
              <a:t>MSE:  178.9702662429623</a:t>
            </a:r>
            <a:endParaRPr lang="en-US" sz="1750" dirty="0"/>
          </a:p>
          <a:p>
            <a:pPr marL="0" indent="0" algn="ctr">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52592"/>
            <a:ext cx="14630400" cy="8360803"/>
          </a:xfrm>
          <a:prstGeom prst="rect">
            <a:avLst/>
          </a:prstGeom>
          <a:solidFill>
            <a:srgbClr val="252833"/>
          </a:solidFill>
          <a:ln/>
        </p:spPr>
        <p:txBody>
          <a:bodyPr/>
          <a:lstStyle/>
          <a:p>
            <a:endParaRPr lang="en-IN" dirty="0"/>
          </a:p>
        </p:txBody>
      </p:sp>
      <p:sp>
        <p:nvSpPr>
          <p:cNvPr id="11" name="Shape 4">
            <a:extLst>
              <a:ext uri="{FF2B5EF4-FFF2-40B4-BE49-F238E27FC236}">
                <a16:creationId xmlns:a16="http://schemas.microsoft.com/office/drawing/2014/main" id="{696583BD-18AC-B9FC-E538-2FE5FDC3E043}"/>
              </a:ext>
            </a:extLst>
          </p:cNvPr>
          <p:cNvSpPr/>
          <p:nvPr/>
        </p:nvSpPr>
        <p:spPr>
          <a:xfrm>
            <a:off x="129938" y="-2713"/>
            <a:ext cx="3679468" cy="3972603"/>
          </a:xfrm>
          <a:prstGeom prst="roundRect">
            <a:avLst>
              <a:gd name="adj" fmla="val 2107"/>
            </a:avLst>
          </a:prstGeom>
          <a:solidFill>
            <a:srgbClr val="363A4A"/>
          </a:solidFill>
          <a:ln/>
        </p:spPr>
      </p:sp>
      <p:sp>
        <p:nvSpPr>
          <p:cNvPr id="6" name="Text 4"/>
          <p:cNvSpPr/>
          <p:nvPr/>
        </p:nvSpPr>
        <p:spPr>
          <a:xfrm>
            <a:off x="129938" y="682620"/>
            <a:ext cx="367946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Lasso regression technique was utilized to perform feature selection and regularization, enhancing the interpretability and robustness of the model.</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0.987409650565665 </a:t>
            </a:r>
          </a:p>
          <a:p>
            <a:pPr marL="0" indent="0" algn="ctr">
              <a:lnSpc>
                <a:spcPts val="2799"/>
              </a:lnSpc>
              <a:buNone/>
            </a:pPr>
            <a:r>
              <a:rPr lang="en-US" sz="1750" dirty="0">
                <a:solidFill>
                  <a:srgbClr val="D6E5EF"/>
                </a:solidFill>
                <a:latin typeface="Source Sans Pro" pitchFamily="34" charset="0"/>
                <a:ea typeface="Source Sans Pro" pitchFamily="34" charset="-122"/>
              </a:rPr>
              <a:t>MSE:  73.59758882364584 </a:t>
            </a:r>
            <a:endParaRPr lang="en-US" sz="1750" dirty="0"/>
          </a:p>
          <a:p>
            <a:pPr marL="0" indent="0" algn="ctr">
              <a:lnSpc>
                <a:spcPts val="2799"/>
              </a:lnSpc>
              <a:buNone/>
            </a:pPr>
            <a:endParaRPr lang="en-US" sz="1750" dirty="0"/>
          </a:p>
        </p:txBody>
      </p:sp>
      <p:sp>
        <p:nvSpPr>
          <p:cNvPr id="5" name="Text 3"/>
          <p:cNvSpPr/>
          <p:nvPr/>
        </p:nvSpPr>
        <p:spPr>
          <a:xfrm>
            <a:off x="129938" y="169069"/>
            <a:ext cx="3679467" cy="513550"/>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Lasso Regressor</a:t>
            </a:r>
            <a:endParaRPr lang="en-US" sz="2187" dirty="0"/>
          </a:p>
        </p:txBody>
      </p:sp>
      <p:sp>
        <p:nvSpPr>
          <p:cNvPr id="12" name="Shape 4">
            <a:extLst>
              <a:ext uri="{FF2B5EF4-FFF2-40B4-BE49-F238E27FC236}">
                <a16:creationId xmlns:a16="http://schemas.microsoft.com/office/drawing/2014/main" id="{0A50E6B6-59CF-8836-E2D2-B06316D4976F}"/>
              </a:ext>
            </a:extLst>
          </p:cNvPr>
          <p:cNvSpPr/>
          <p:nvPr/>
        </p:nvSpPr>
        <p:spPr>
          <a:xfrm>
            <a:off x="2872675" y="4108262"/>
            <a:ext cx="3614730" cy="3952269"/>
          </a:xfrm>
          <a:prstGeom prst="roundRect">
            <a:avLst>
              <a:gd name="adj" fmla="val 2107"/>
            </a:avLst>
          </a:prstGeom>
          <a:solidFill>
            <a:srgbClr val="363A4A"/>
          </a:solidFill>
          <a:ln/>
        </p:spPr>
        <p:txBody>
          <a:bodyPr/>
          <a:lstStyle/>
          <a:p>
            <a:endParaRPr lang="en-IN" dirty="0"/>
          </a:p>
        </p:txBody>
      </p:sp>
      <p:sp>
        <p:nvSpPr>
          <p:cNvPr id="7" name="Text 5"/>
          <p:cNvSpPr/>
          <p:nvPr/>
        </p:nvSpPr>
        <p:spPr>
          <a:xfrm>
            <a:off x="2807937" y="4269074"/>
            <a:ext cx="3679466" cy="495976"/>
          </a:xfrm>
          <a:prstGeom prst="rect">
            <a:avLst/>
          </a:prstGeom>
          <a:noFill/>
          <a:ln/>
        </p:spPr>
        <p:txBody>
          <a:bodyPr wrap="none" rtlCol="0" anchor="t"/>
          <a:lstStyle/>
          <a:p>
            <a:pPr marL="0" indent="0" algn="ctr">
              <a:lnSpc>
                <a:spcPts val="2734"/>
              </a:lnSpc>
              <a:buNone/>
            </a:pPr>
            <a:r>
              <a:rPr lang="en-US" sz="2400" dirty="0" err="1">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XGBoost</a:t>
            </a:r>
            <a:endParaRPr lang="en-US" sz="2187" dirty="0"/>
          </a:p>
        </p:txBody>
      </p:sp>
      <p:sp>
        <p:nvSpPr>
          <p:cNvPr id="8" name="Text 6"/>
          <p:cNvSpPr/>
          <p:nvPr/>
        </p:nvSpPr>
        <p:spPr>
          <a:xfrm>
            <a:off x="2807937" y="4765050"/>
            <a:ext cx="3679466" cy="329462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Employed XGBoost, an efficient gradient boosting algorithm, to improve model accuracy, computational speed, and handle complex dataset structures effectively.</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0.9761321977526524</a:t>
            </a:r>
          </a:p>
          <a:p>
            <a:pPr marL="0" indent="0" algn="ctr">
              <a:lnSpc>
                <a:spcPts val="2799"/>
              </a:lnSpc>
              <a:buNone/>
            </a:pPr>
            <a:r>
              <a:rPr lang="en-US" sz="1750" dirty="0">
                <a:solidFill>
                  <a:srgbClr val="D6E5EF"/>
                </a:solidFill>
                <a:latin typeface="Source Sans Pro" pitchFamily="34" charset="0"/>
                <a:ea typeface="Source Sans Pro" pitchFamily="34" charset="-122"/>
              </a:rPr>
              <a:t>MSE:  139.52056732706222</a:t>
            </a:r>
            <a:endParaRPr lang="en-US" sz="1750" dirty="0"/>
          </a:p>
          <a:p>
            <a:pPr marL="0" indent="0" algn="ctr">
              <a:lnSpc>
                <a:spcPts val="2799"/>
              </a:lnSpc>
              <a:buNone/>
            </a:pPr>
            <a:endParaRPr lang="en-US" sz="1750" dirty="0"/>
          </a:p>
        </p:txBody>
      </p:sp>
      <p:sp>
        <p:nvSpPr>
          <p:cNvPr id="13" name="Shape 4">
            <a:extLst>
              <a:ext uri="{FF2B5EF4-FFF2-40B4-BE49-F238E27FC236}">
                <a16:creationId xmlns:a16="http://schemas.microsoft.com/office/drawing/2014/main" id="{B6C7A50E-71AC-84D3-38F3-7A9B074E4E92}"/>
              </a:ext>
            </a:extLst>
          </p:cNvPr>
          <p:cNvSpPr/>
          <p:nvPr/>
        </p:nvSpPr>
        <p:spPr>
          <a:xfrm>
            <a:off x="4515356" y="6595"/>
            <a:ext cx="5599688" cy="3952269"/>
          </a:xfrm>
          <a:prstGeom prst="roundRect">
            <a:avLst>
              <a:gd name="adj" fmla="val 2107"/>
            </a:avLst>
          </a:prstGeom>
          <a:solidFill>
            <a:srgbClr val="363A4A"/>
          </a:solidFill>
          <a:ln/>
        </p:spPr>
        <p:txBody>
          <a:bodyPr/>
          <a:lstStyle/>
          <a:p>
            <a:endParaRPr lang="en-IN" dirty="0"/>
          </a:p>
        </p:txBody>
      </p:sp>
      <p:sp>
        <p:nvSpPr>
          <p:cNvPr id="9" name="Text 7"/>
          <p:cNvSpPr/>
          <p:nvPr/>
        </p:nvSpPr>
        <p:spPr>
          <a:xfrm>
            <a:off x="4515355" y="169068"/>
            <a:ext cx="5599690" cy="513551"/>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SVR &amp; K-Neighbors</a:t>
            </a:r>
            <a:endParaRPr lang="en-US" sz="2187" dirty="0"/>
          </a:p>
        </p:txBody>
      </p:sp>
      <p:sp>
        <p:nvSpPr>
          <p:cNvPr id="10" name="Text 8"/>
          <p:cNvSpPr/>
          <p:nvPr/>
        </p:nvSpPr>
        <p:spPr>
          <a:xfrm>
            <a:off x="4515356" y="682619"/>
            <a:ext cx="559968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Utilized Support Vector Regression (SVR) and K-Nearest Neighbors (K-Neighbors) algorithms to model nonlinear relationships and complex data patterns, enhancing the model's predictive capability.</a:t>
            </a:r>
          </a:p>
          <a:p>
            <a:pPr marL="0" indent="0" algn="ctr">
              <a:lnSpc>
                <a:spcPts val="2799"/>
              </a:lnSpc>
              <a:buNone/>
            </a:pPr>
            <a:endParaRPr lang="en-US" sz="1750" dirty="0">
              <a:solidFill>
                <a:srgbClr val="D6E5EF"/>
              </a:solidFill>
              <a:latin typeface="Source Sans Pro" pitchFamily="34" charset="0"/>
              <a:ea typeface="Source Sans Pro" pitchFamily="34" charset="-122"/>
              <a:cs typeface="Source Sans Pro" pitchFamily="34" charset="-120"/>
            </a:endParaRPr>
          </a:p>
          <a:p>
            <a:pPr marL="0" indent="0">
              <a:lnSpc>
                <a:spcPts val="2799"/>
              </a:lnSpc>
              <a:buNone/>
            </a:pPr>
            <a:r>
              <a:rPr lang="en-US" sz="1750" dirty="0">
                <a:solidFill>
                  <a:srgbClr val="D6E5EF"/>
                </a:solidFill>
                <a:latin typeface="Source Sans Pro" pitchFamily="34" charset="0"/>
                <a:ea typeface="Source Sans Pro" pitchFamily="34" charset="-122"/>
              </a:rPr>
              <a:t>SVR R2:  0.9869082284351609</a:t>
            </a:r>
          </a:p>
          <a:p>
            <a:pPr marL="0" indent="0">
              <a:lnSpc>
                <a:spcPts val="2799"/>
              </a:lnSpc>
              <a:buNone/>
            </a:pPr>
            <a:r>
              <a:rPr lang="en-US" sz="1750" dirty="0">
                <a:solidFill>
                  <a:srgbClr val="D6E5EF"/>
                </a:solidFill>
                <a:latin typeface="Source Sans Pro" pitchFamily="34" charset="0"/>
                <a:ea typeface="Source Sans Pro" pitchFamily="34" charset="-122"/>
              </a:rPr>
              <a:t>SVR MSE:  76.52867981364447</a:t>
            </a:r>
          </a:p>
          <a:p>
            <a:pPr marL="0" indent="0" algn="r">
              <a:lnSpc>
                <a:spcPts val="2799"/>
              </a:lnSpc>
              <a:buNone/>
            </a:pPr>
            <a:r>
              <a:rPr lang="en-US" sz="1750" dirty="0">
                <a:solidFill>
                  <a:srgbClr val="D6E5EF"/>
                </a:solidFill>
                <a:latin typeface="Source Sans Pro" pitchFamily="34" charset="0"/>
                <a:ea typeface="Source Sans Pro" pitchFamily="34" charset="-122"/>
              </a:rPr>
              <a:t>K-Neighbors R2:  0.9558183070834207</a:t>
            </a:r>
          </a:p>
          <a:p>
            <a:pPr marL="0" indent="0" algn="r">
              <a:lnSpc>
                <a:spcPts val="2799"/>
              </a:lnSpc>
              <a:buNone/>
            </a:pPr>
            <a:r>
              <a:rPr lang="en-US" sz="1750" dirty="0">
                <a:solidFill>
                  <a:srgbClr val="D6E5EF"/>
                </a:solidFill>
                <a:latin typeface="Source Sans Pro" pitchFamily="34" charset="0"/>
                <a:ea typeface="Source Sans Pro" pitchFamily="34" charset="-122"/>
              </a:rPr>
              <a:t>K-Neighbors MSE:  258.26654659317086</a:t>
            </a:r>
            <a:endParaRPr lang="en-US" sz="1750" dirty="0"/>
          </a:p>
          <a:p>
            <a:pPr marL="0" indent="0" algn="ctr">
              <a:lnSpc>
                <a:spcPts val="2799"/>
              </a:lnSpc>
              <a:buNone/>
            </a:pPr>
            <a:endParaRPr lang="en-US" sz="1750" dirty="0"/>
          </a:p>
        </p:txBody>
      </p:sp>
      <p:sp>
        <p:nvSpPr>
          <p:cNvPr id="14" name="Shape 4">
            <a:extLst>
              <a:ext uri="{FF2B5EF4-FFF2-40B4-BE49-F238E27FC236}">
                <a16:creationId xmlns:a16="http://schemas.microsoft.com/office/drawing/2014/main" id="{16108311-0968-E91B-4EC2-61FF8D1A80E4}"/>
              </a:ext>
            </a:extLst>
          </p:cNvPr>
          <p:cNvSpPr/>
          <p:nvPr/>
        </p:nvSpPr>
        <p:spPr>
          <a:xfrm>
            <a:off x="8142997" y="4107403"/>
            <a:ext cx="3679468" cy="3952269"/>
          </a:xfrm>
          <a:prstGeom prst="roundRect">
            <a:avLst>
              <a:gd name="adj" fmla="val 2107"/>
            </a:avLst>
          </a:prstGeom>
          <a:solidFill>
            <a:srgbClr val="363A4A"/>
          </a:solidFill>
          <a:ln/>
        </p:spPr>
      </p:sp>
      <p:sp>
        <p:nvSpPr>
          <p:cNvPr id="15" name="Shape 4">
            <a:extLst>
              <a:ext uri="{FF2B5EF4-FFF2-40B4-BE49-F238E27FC236}">
                <a16:creationId xmlns:a16="http://schemas.microsoft.com/office/drawing/2014/main" id="{75E5F8D9-DB3F-95DA-3850-ED22B1C9F368}"/>
              </a:ext>
            </a:extLst>
          </p:cNvPr>
          <p:cNvSpPr/>
          <p:nvPr/>
        </p:nvSpPr>
        <p:spPr>
          <a:xfrm>
            <a:off x="10820993" y="6595"/>
            <a:ext cx="3679468" cy="3963295"/>
          </a:xfrm>
          <a:prstGeom prst="roundRect">
            <a:avLst>
              <a:gd name="adj" fmla="val 2107"/>
            </a:avLst>
          </a:prstGeom>
          <a:solidFill>
            <a:srgbClr val="363A4A"/>
          </a:solidFill>
          <a:ln/>
        </p:spPr>
      </p:sp>
      <p:sp>
        <p:nvSpPr>
          <p:cNvPr id="16" name="Text 7">
            <a:extLst>
              <a:ext uri="{FF2B5EF4-FFF2-40B4-BE49-F238E27FC236}">
                <a16:creationId xmlns:a16="http://schemas.microsoft.com/office/drawing/2014/main" id="{9F375778-2502-710E-8FB5-CC80FE51D1D5}"/>
              </a:ext>
            </a:extLst>
          </p:cNvPr>
          <p:cNvSpPr/>
          <p:nvPr/>
        </p:nvSpPr>
        <p:spPr>
          <a:xfrm>
            <a:off x="10820994" y="169068"/>
            <a:ext cx="3679470" cy="513551"/>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Random Forest</a:t>
            </a:r>
            <a:endParaRPr lang="en-US" sz="2187" dirty="0"/>
          </a:p>
        </p:txBody>
      </p:sp>
      <p:sp>
        <p:nvSpPr>
          <p:cNvPr id="17" name="Text 7">
            <a:extLst>
              <a:ext uri="{FF2B5EF4-FFF2-40B4-BE49-F238E27FC236}">
                <a16:creationId xmlns:a16="http://schemas.microsoft.com/office/drawing/2014/main" id="{40EF6FD8-F7B2-F391-86EE-D7F358ED5B63}"/>
              </a:ext>
            </a:extLst>
          </p:cNvPr>
          <p:cNvSpPr/>
          <p:nvPr/>
        </p:nvSpPr>
        <p:spPr>
          <a:xfrm>
            <a:off x="8142997" y="4269074"/>
            <a:ext cx="3679468" cy="556715"/>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Elastic Net</a:t>
            </a:r>
            <a:endParaRPr lang="en-US" sz="2187" dirty="0"/>
          </a:p>
        </p:txBody>
      </p:sp>
      <p:sp>
        <p:nvSpPr>
          <p:cNvPr id="18" name="Text 8">
            <a:extLst>
              <a:ext uri="{FF2B5EF4-FFF2-40B4-BE49-F238E27FC236}">
                <a16:creationId xmlns:a16="http://schemas.microsoft.com/office/drawing/2014/main" id="{AD2AF5AC-2F50-39B0-FE09-36AAED9314CD}"/>
              </a:ext>
            </a:extLst>
          </p:cNvPr>
          <p:cNvSpPr/>
          <p:nvPr/>
        </p:nvSpPr>
        <p:spPr>
          <a:xfrm>
            <a:off x="10820996" y="682619"/>
            <a:ext cx="3679468" cy="3276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Random Forest is an ensemble learning method that combines multiple decision trees to make more accurate predictions, achieving robustness and scalability.</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0.9882998347488763</a:t>
            </a:r>
          </a:p>
          <a:p>
            <a:pPr marL="0" indent="0" algn="ctr">
              <a:lnSpc>
                <a:spcPts val="2799"/>
              </a:lnSpc>
              <a:buNone/>
            </a:pPr>
            <a:r>
              <a:rPr lang="en-US" sz="1750" dirty="0">
                <a:solidFill>
                  <a:srgbClr val="D6E5EF"/>
                </a:solidFill>
                <a:latin typeface="Source Sans Pro" pitchFamily="34" charset="0"/>
                <a:ea typeface="Source Sans Pro" pitchFamily="34" charset="-122"/>
              </a:rPr>
              <a:t>MSE:  295.3321534608596</a:t>
            </a:r>
            <a:endParaRPr lang="en-US" sz="1750" dirty="0"/>
          </a:p>
          <a:p>
            <a:pPr marL="0" indent="0" algn="ctr">
              <a:lnSpc>
                <a:spcPts val="2799"/>
              </a:lnSpc>
              <a:buNone/>
            </a:pPr>
            <a:endParaRPr lang="en-US" sz="1750" dirty="0"/>
          </a:p>
        </p:txBody>
      </p:sp>
      <p:sp>
        <p:nvSpPr>
          <p:cNvPr id="19" name="Text 8">
            <a:extLst>
              <a:ext uri="{FF2B5EF4-FFF2-40B4-BE49-F238E27FC236}">
                <a16:creationId xmlns:a16="http://schemas.microsoft.com/office/drawing/2014/main" id="{4CCEF5E8-619B-34C0-7B29-98C56887AC51}"/>
              </a:ext>
            </a:extLst>
          </p:cNvPr>
          <p:cNvSpPr/>
          <p:nvPr/>
        </p:nvSpPr>
        <p:spPr>
          <a:xfrm>
            <a:off x="8142996" y="4765050"/>
            <a:ext cx="3614729" cy="3294621"/>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Elastic Net algorithm combines the strengths of L1 (Lasso) and L2 (Ridge) regularization techniques, allowing for feature selection and handling multicollinearity in the data.</a:t>
            </a:r>
          </a:p>
          <a:p>
            <a:pPr marL="0" indent="0" algn="ctr">
              <a:lnSpc>
                <a:spcPts val="2799"/>
              </a:lnSpc>
              <a:buNone/>
            </a:pPr>
            <a:endParaRPr lang="en-US" sz="1750" dirty="0">
              <a:solidFill>
                <a:srgbClr val="D6E5EF"/>
              </a:solidFill>
              <a:latin typeface="Source Sans Pro" pitchFamily="34" charset="0"/>
              <a:ea typeface="Source Sans Pro" pitchFamily="34" charset="-122"/>
            </a:endParaRPr>
          </a:p>
          <a:p>
            <a:pPr marL="0" indent="0" algn="ctr">
              <a:lnSpc>
                <a:spcPts val="2799"/>
              </a:lnSpc>
              <a:buNone/>
            </a:pPr>
            <a:r>
              <a:rPr lang="en-US" sz="1750" dirty="0">
                <a:solidFill>
                  <a:srgbClr val="D6E5EF"/>
                </a:solidFill>
                <a:latin typeface="Source Sans Pro" pitchFamily="34" charset="0"/>
                <a:ea typeface="Source Sans Pro" pitchFamily="34" charset="-122"/>
              </a:rPr>
              <a:t>R2:  0.9469098434432505</a:t>
            </a:r>
          </a:p>
          <a:p>
            <a:pPr marL="0" indent="0" algn="ctr">
              <a:lnSpc>
                <a:spcPts val="2799"/>
              </a:lnSpc>
              <a:buNone/>
            </a:pPr>
            <a:r>
              <a:rPr lang="en-US" sz="1750" dirty="0">
                <a:solidFill>
                  <a:srgbClr val="D6E5EF"/>
                </a:solidFill>
                <a:latin typeface="Source Sans Pro" pitchFamily="34" charset="0"/>
                <a:ea typeface="Source Sans Pro" pitchFamily="34" charset="-122"/>
              </a:rPr>
              <a:t>MSE:  310.34146694857105</a:t>
            </a:r>
            <a:endParaRPr lang="en-US" sz="1750" dirty="0"/>
          </a:p>
          <a:p>
            <a:pPr marL="0" indent="0" algn="ctr">
              <a:lnSpc>
                <a:spcPts val="2799"/>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108374"/>
            <a:ext cx="14630400" cy="8337973"/>
          </a:xfrm>
          <a:prstGeom prst="rect">
            <a:avLst/>
          </a:prstGeom>
          <a:solidFill>
            <a:srgbClr val="252833"/>
          </a:solidFill>
          <a:ln/>
        </p:spPr>
      </p:sp>
      <p:sp>
        <p:nvSpPr>
          <p:cNvPr id="4" name="Text 2"/>
          <p:cNvSpPr/>
          <p:nvPr/>
        </p:nvSpPr>
        <p:spPr>
          <a:xfrm>
            <a:off x="3076575" y="1173345"/>
            <a:ext cx="8477012" cy="1278748"/>
          </a:xfrm>
          <a:prstGeom prst="rect">
            <a:avLst/>
          </a:prstGeom>
          <a:noFill/>
          <a:ln/>
        </p:spPr>
        <p:txBody>
          <a:bodyPr wrap="none" rtlCol="0" anchor="t"/>
          <a:lstStyle/>
          <a:p>
            <a:pPr marL="0" indent="0" algn="ctr">
              <a:lnSpc>
                <a:spcPts val="5468"/>
              </a:lnSpc>
              <a:buNone/>
            </a:pPr>
            <a:r>
              <a:rPr lang="en-US" sz="40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Model Evaluation &amp; Performance</a:t>
            </a:r>
            <a:endParaRPr lang="en-US" sz="4374" dirty="0"/>
          </a:p>
        </p:txBody>
      </p:sp>
      <p:sp>
        <p:nvSpPr>
          <p:cNvPr id="8" name="Text 6"/>
          <p:cNvSpPr/>
          <p:nvPr/>
        </p:nvSpPr>
        <p:spPr>
          <a:xfrm>
            <a:off x="2348389" y="5762863"/>
            <a:ext cx="4800124" cy="355402"/>
          </a:xfrm>
          <a:prstGeom prst="rect">
            <a:avLst/>
          </a:prstGeom>
          <a:noFill/>
          <a:ln/>
        </p:spPr>
        <p:txBody>
          <a:bodyPr wrap="none" rtlCol="0" anchor="t"/>
          <a:lstStyle/>
          <a:p>
            <a:pPr marL="0" indent="0" algn="ctr">
              <a:lnSpc>
                <a:spcPts val="2799"/>
              </a:lnSpc>
              <a:buNone/>
            </a:pPr>
            <a:endParaRPr lang="en-US" sz="1750" dirty="0"/>
          </a:p>
        </p:txBody>
      </p:sp>
      <p:sp>
        <p:nvSpPr>
          <p:cNvPr id="12" name="Shape 4">
            <a:extLst>
              <a:ext uri="{FF2B5EF4-FFF2-40B4-BE49-F238E27FC236}">
                <a16:creationId xmlns:a16="http://schemas.microsoft.com/office/drawing/2014/main" id="{35633D59-EE9D-470B-9185-7D1005F11626}"/>
              </a:ext>
            </a:extLst>
          </p:cNvPr>
          <p:cNvSpPr/>
          <p:nvPr/>
        </p:nvSpPr>
        <p:spPr>
          <a:xfrm>
            <a:off x="2348389" y="2979419"/>
            <a:ext cx="4800124" cy="4238675"/>
          </a:xfrm>
          <a:prstGeom prst="roundRect">
            <a:avLst>
              <a:gd name="adj" fmla="val 2107"/>
            </a:avLst>
          </a:prstGeom>
          <a:solidFill>
            <a:srgbClr val="363A4A"/>
          </a:solidFill>
          <a:ln/>
        </p:spPr>
      </p:sp>
      <p:sp>
        <p:nvSpPr>
          <p:cNvPr id="6" name="Text 4"/>
          <p:cNvSpPr/>
          <p:nvPr/>
        </p:nvSpPr>
        <p:spPr>
          <a:xfrm>
            <a:off x="3027521" y="4083010"/>
            <a:ext cx="3441859"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Mean Squared Error</a:t>
            </a:r>
            <a:endParaRPr lang="en-US" sz="2187" dirty="0"/>
          </a:p>
        </p:txBody>
      </p:sp>
      <p:sp>
        <p:nvSpPr>
          <p:cNvPr id="7" name="Text 5"/>
          <p:cNvSpPr/>
          <p:nvPr/>
        </p:nvSpPr>
        <p:spPr>
          <a:xfrm>
            <a:off x="2638003" y="4919958"/>
            <a:ext cx="4224043" cy="1577946"/>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Linear regression and ridge regression exhibited the least MSE, signifying superior predictive accuracy and precision in the models.</a:t>
            </a:r>
            <a:endParaRPr lang="en-US" sz="1750" dirty="0"/>
          </a:p>
        </p:txBody>
      </p:sp>
      <p:sp>
        <p:nvSpPr>
          <p:cNvPr id="5" name="Text 3"/>
          <p:cNvSpPr/>
          <p:nvPr/>
        </p:nvSpPr>
        <p:spPr>
          <a:xfrm>
            <a:off x="2348389" y="3138845"/>
            <a:ext cx="4800124" cy="666512"/>
          </a:xfrm>
          <a:prstGeom prst="rect">
            <a:avLst/>
          </a:prstGeom>
          <a:noFill/>
          <a:ln/>
        </p:spPr>
        <p:txBody>
          <a:bodyPr wrap="none" rtlCol="0" anchor="t"/>
          <a:lstStyle/>
          <a:p>
            <a:pPr marL="0" indent="0" algn="ctr">
              <a:lnSpc>
                <a:spcPts val="5249"/>
              </a:lnSpc>
              <a:buNone/>
            </a:pPr>
            <a:r>
              <a:rPr lang="en-US" sz="5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MSE</a:t>
            </a:r>
            <a:endParaRPr lang="en-US" sz="5249" dirty="0"/>
          </a:p>
        </p:txBody>
      </p:sp>
      <p:sp>
        <p:nvSpPr>
          <p:cNvPr id="13" name="Shape 4">
            <a:extLst>
              <a:ext uri="{FF2B5EF4-FFF2-40B4-BE49-F238E27FC236}">
                <a16:creationId xmlns:a16="http://schemas.microsoft.com/office/drawing/2014/main" id="{52B0C842-AA9C-5327-F57E-512BD2B091D5}"/>
              </a:ext>
            </a:extLst>
          </p:cNvPr>
          <p:cNvSpPr/>
          <p:nvPr/>
        </p:nvSpPr>
        <p:spPr>
          <a:xfrm>
            <a:off x="7481769" y="2979420"/>
            <a:ext cx="4800124" cy="4238675"/>
          </a:xfrm>
          <a:prstGeom prst="roundRect">
            <a:avLst>
              <a:gd name="adj" fmla="val 2107"/>
            </a:avLst>
          </a:prstGeom>
          <a:solidFill>
            <a:srgbClr val="363A4A"/>
          </a:solidFill>
          <a:ln/>
        </p:spPr>
      </p:sp>
      <p:sp>
        <p:nvSpPr>
          <p:cNvPr id="9" name="Text 7"/>
          <p:cNvSpPr/>
          <p:nvPr/>
        </p:nvSpPr>
        <p:spPr>
          <a:xfrm>
            <a:off x="7481768" y="3138845"/>
            <a:ext cx="4800124" cy="666512"/>
          </a:xfrm>
          <a:prstGeom prst="rect">
            <a:avLst/>
          </a:prstGeom>
          <a:noFill/>
          <a:ln/>
        </p:spPr>
        <p:txBody>
          <a:bodyPr wrap="none" rtlCol="0" anchor="t"/>
          <a:lstStyle/>
          <a:p>
            <a:pPr marL="0" indent="0" algn="ctr">
              <a:lnSpc>
                <a:spcPts val="5249"/>
              </a:lnSpc>
              <a:buNone/>
            </a:pPr>
            <a:r>
              <a:rPr lang="en-US" sz="5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R2</a:t>
            </a:r>
            <a:endParaRPr lang="en-US" sz="5249" dirty="0"/>
          </a:p>
        </p:txBody>
      </p:sp>
      <p:sp>
        <p:nvSpPr>
          <p:cNvPr id="10" name="Text 8"/>
          <p:cNvSpPr/>
          <p:nvPr/>
        </p:nvSpPr>
        <p:spPr>
          <a:xfrm>
            <a:off x="8493085" y="4083010"/>
            <a:ext cx="2777490" cy="347186"/>
          </a:xfrm>
          <a:prstGeom prst="rect">
            <a:avLst/>
          </a:prstGeom>
          <a:noFill/>
          <a:ln/>
        </p:spPr>
        <p:txBody>
          <a:bodyPr wrap="none" rtlCol="0" anchor="t"/>
          <a:lstStyle/>
          <a:p>
            <a:pPr marL="0" indent="0" algn="ctr">
              <a:lnSpc>
                <a:spcPts val="2734"/>
              </a:lnSpc>
              <a:buNone/>
            </a:pPr>
            <a:r>
              <a:rPr lang="en-US" sz="2400" dirty="0">
                <a:gradFill flip="none" rotWithShape="1">
                  <a:gsLst>
                    <a:gs pos="67000">
                      <a:srgbClr val="CD7DCB"/>
                    </a:gs>
                    <a:gs pos="11000">
                      <a:srgbClr val="91B1F9"/>
                    </a:gs>
                    <a:gs pos="100000">
                      <a:srgbClr val="F38181"/>
                    </a:gs>
                  </a:gsLst>
                  <a:lin ang="1200000" scaled="0"/>
                  <a:tileRect/>
                </a:gradFill>
                <a:latin typeface="Lora" pitchFamily="34" charset="0"/>
                <a:ea typeface="Lora" pitchFamily="34" charset="-122"/>
                <a:cs typeface="Lora" pitchFamily="34" charset="-120"/>
              </a:rPr>
              <a:t>R2 Values</a:t>
            </a:r>
            <a:endParaRPr lang="en-US" sz="2187" dirty="0"/>
          </a:p>
        </p:txBody>
      </p:sp>
      <p:sp>
        <p:nvSpPr>
          <p:cNvPr id="11" name="Text 9"/>
          <p:cNvSpPr/>
          <p:nvPr/>
        </p:nvSpPr>
        <p:spPr>
          <a:xfrm>
            <a:off x="7768354" y="4919958"/>
            <a:ext cx="4224042" cy="2024244"/>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R2 values for linear regression</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and ridge regression were observed to </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be notably high, indicating strong model fitness and proportion of variance in </a:t>
            </a:r>
          </a:p>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target variable captured by the predictors.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1213</Words>
  <Application>Microsoft Office PowerPoint</Application>
  <PresentationFormat>Custom</PresentationFormat>
  <Paragraphs>136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Rustham Sorab</cp:lastModifiedBy>
  <cp:revision>9</cp:revision>
  <dcterms:created xsi:type="dcterms:W3CDTF">2024-03-01T18:53:54Z</dcterms:created>
  <dcterms:modified xsi:type="dcterms:W3CDTF">2024-03-03T13:37:21Z</dcterms:modified>
</cp:coreProperties>
</file>