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2" r:id="rId4"/>
    <p:sldId id="278" r:id="rId5"/>
    <p:sldId id="260" r:id="rId6"/>
    <p:sldId id="261" r:id="rId7"/>
    <p:sldId id="279" r:id="rId8"/>
    <p:sldId id="280" r:id="rId9"/>
    <p:sldId id="264" r:id="rId10"/>
    <p:sldId id="281" r:id="rId11"/>
    <p:sldId id="275" r:id="rId12"/>
    <p:sldId id="282" r:id="rId13"/>
    <p:sldId id="284" r:id="rId14"/>
    <p:sldId id="277" r:id="rId15"/>
    <p:sldId id="268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17"/>
    <a:srgbClr val="420408"/>
    <a:srgbClr val="0D0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ED9FD-5F73-4F1F-8CC9-455B75E02280}" v="76" dt="2024-12-19T15:38:53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BD39AA7-FF51-787D-8DB0-29B06F08E8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Title of the project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9F27B1E-CCD1-9129-F309-5088962C62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C8AE36-2365-4734-9599-60194030FD12}" type="datetime1">
              <a:rPr lang="en-US"/>
              <a:pPr>
                <a:defRPr/>
              </a:pPr>
              <a:t>12/19/2024</a:t>
            </a:fld>
            <a:endParaRPr 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197B002-8C0B-0F4F-A286-E722D260FE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 Dept., SET-Jain University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8DF2C613-7EBC-7190-8BA3-FB8B5F59CF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167BC0B-70E6-4FF6-A7F2-1F31F10367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BDD4EE1-898F-63AA-036C-A647753776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Title of the project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D9AF534-B134-F598-21EF-390321C517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13A4B-74C7-4EBB-923A-6D719AA1A200}" type="datetime1">
              <a:rPr lang="en-US"/>
              <a:pPr>
                <a:defRPr/>
              </a:pPr>
              <a:t>12/19/2024</a:t>
            </a:fld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E664B8B-3222-95AA-143E-236B55DBFDD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4E3BBBCA-5334-7411-F34F-1217FD7488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CF703A9D-7B65-B71D-A465-BE3ED6B2ED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 Dept., SET-Jain University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764F0D7F-872B-EAA8-4C6E-1F1F9EE7B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A7B5C67-282A-449F-943E-B68BA2BEC8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8EEF36-C740-33E4-13A0-5ABAC35C65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Title of the project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58772293-31CD-278D-7E50-01204F26D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CSE Dept., SET-Jain University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8E1AF473-21AC-38F8-4F0A-028D96199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C773695-D7A2-4CDF-AA8A-5608566F4E4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6FEA0F8E-0025-36F5-1EB2-2702537880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78512D4E-C820-4CBA-D731-B915EFABE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5EC410-5937-8E09-788E-95972AB2CEAE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4A81F-1266-DF7F-8FBE-249F6DA9A57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A3BE3-4DDC-47CA-449E-1581B0E8647E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7C80164-BEA7-D4D7-3559-D7656EAC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8A0FF-1731-4C8C-A977-DA1E9A858D94}" type="datetime1">
              <a:rPr lang="en-US"/>
              <a:pPr>
                <a:defRPr/>
              </a:pPr>
              <a:t>12/19/2024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28F962-09CF-C3BA-38B4-C3E855EF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Shreyas Rajendra Hole| CSE(AI&amp;ML) Dayananda Sagar University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5510DD-37BA-B9AE-7979-A99CE55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0FCBC-A5B4-4989-8BB7-E1C545798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1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AAF90AE-FB6A-A2A2-4F4F-3EF0A6FE62B6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222A64-4C63-5817-C29B-C7B7F3250683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25F7-2216-E681-2553-05AB04D9B391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894D5A-9018-9BCD-8E4D-A37B6F2F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74CC-D9DC-4C35-892E-A74ADDCCE142}" type="datetime1">
              <a:rPr lang="en-US"/>
              <a:pPr>
                <a:defRPr/>
              </a:pPr>
              <a:t>12/19/2024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790C55-3EB5-6290-4384-CE4C082C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Shreyas Rajendra Hole| CSE(AI&amp;ML) Dayananda Sagar University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E41B8D-6202-5E95-9501-90F9654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9C6CC-ED72-4FBA-B467-C1A5CAF72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6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86964-5BBF-05E9-C00D-B0E73D23832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177F7-C03D-BD14-9906-468A036C8BA7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95D58B6-80CA-D874-4EBD-CF661DA98B36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7E82397-78E3-F5C8-A822-F498A9D20505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788983-1387-C5AD-73D8-A53AF532304F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78BFE1-4D76-7E5F-8096-DBED19C2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F36D3-529D-43CE-8DCD-06EB87F94D8D}" type="datetime1">
              <a:rPr lang="en-US"/>
              <a:pPr>
                <a:defRPr/>
              </a:pPr>
              <a:t>12/19/2024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D7043D2-0BE8-4BA4-366D-EBD8F0E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Shreyas Rajendra Hole| CSE(AI&amp;ML) Dayananda Sagar University 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C9AFD4A-1AE9-B7B2-E06E-F24F3BA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54B6E-B383-496B-922A-1D50AF765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5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871025C2-5962-1EAB-215D-FBA6BAD6F465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D796F6-8D14-53FD-060E-1ADAD8DA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43100" y="6103938"/>
            <a:ext cx="952500" cy="3698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A22-C21A-4EDE-8326-EB418E8203C2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D4002B-420B-3777-4BD6-662AA45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103938"/>
            <a:ext cx="4876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DD8EAA-B173-E7FD-D7EB-F825F60E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8613" y="6140450"/>
            <a:ext cx="776287" cy="365125"/>
          </a:xfr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3090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217-DE4A-D4D8-D23A-62DF84A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83D2-CF2F-4EA9-BA60-55CA4E523633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18E8-741E-BD58-8355-EFA14F8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AB48-E110-5CC4-88ED-ABD60842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50"/>
            </a:lvl1pPr>
          </a:lstStyle>
          <a:p>
            <a:pPr>
              <a:defRPr/>
            </a:pPr>
            <a:r>
              <a:rPr lang="en-US"/>
              <a:t>(#)  of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7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EE8EA-A035-C045-CE2E-30A69557B875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8653-8AD2-2DBB-7C85-3EDFAFD8796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0FAA50-588E-CAF2-5815-71ECDEAFC017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C6195-B1F6-D9B3-8140-7168A739FC8F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AFB693B-A37B-3627-AC02-E27C00EC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45816-46CC-472B-8D93-DE70B837CC2B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981D5C1-C127-9FA7-4F38-2BD7BB2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B51D063-B012-36FE-36C2-C9C65EA0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F2519-3B7D-4F4A-AEF8-823EC054A5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4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51EAD4-9BD8-73F9-0A32-C679F1187878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C46B-6731-1AF3-C92A-A7169C7A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069E-5268-4CCE-BD3B-8B4058D87556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20BC-F09B-EE48-1DEF-581C8D8A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766F-DBDF-02D4-BB1F-99CC6866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5FF23-B923-4238-AF47-9B96E231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67DB6E-834D-07D4-45C3-60805300A2C5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9E984-1FA7-5CD7-41B4-29708AFB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BF02-2749-4D1E-AE64-4E9DE88E937E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18D21-6457-6BCB-9E9F-A4DB6489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E9FD5-676C-DD83-2275-D40B0AED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F8A7E-6F14-4C14-8DD9-A9FCC95A5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91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BB77C-3DE3-A233-B204-42A06667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313AC-588F-4661-99A0-85BD2EF6B3A4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57150-8C1C-CF8E-58FB-5CB43574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52D4-E023-E6B2-0DE6-ECB2A58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50"/>
            </a:lvl1pPr>
          </a:lstStyle>
          <a:p>
            <a:pPr>
              <a:defRPr/>
            </a:pPr>
            <a:r>
              <a:rPr lang="en-US"/>
              <a:t>(#)  of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9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64087-A969-75C8-B061-8AF0B0B1732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F5FAA-7658-5CBB-CCC1-DC88B3F685C4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FD857C-43A7-0256-B2B5-FCED028DFB57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A5F4090-C43A-88B1-4A73-396397F2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D7FFD-3503-4241-8EDF-3D7AC3946E87}" type="datetime1">
              <a:rPr lang="en-US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95F234-39A1-6A18-18EC-BC95A55B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C1AD2D5-729B-D379-7FF5-4511791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4A770-FAE5-47D4-8E2D-5EFDDB49E2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1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261A80-909F-4039-7E16-210F9DF021B3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01046-496C-7BD4-10A7-4530FCACC1D8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6D9FBD-2D18-C8E4-443F-5C8822278F8F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6BC944C-9845-FD1F-A3B2-62C54651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28FCD31-A768-4B5A-B6C4-07B54978F1D8}" type="datetime1">
              <a:rPr lang="en-US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30ED0B0-7D1F-601D-B673-63A8E74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1DFA40C-A90C-2FB1-1014-1ED1A369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0A83A-BAAB-4ABE-8520-061A33D9D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8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500341-E273-40F0-CFBD-AAF968119853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EC632-299B-6148-362C-D93C6B9F7B47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18933E3-872B-8BDE-61EF-03EB81712FEB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3F74197-FCFD-26D4-5006-51F280BF78A1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2E1702-AD1C-C890-1D1D-39FD2D056C2F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C4184D99-6ACA-33DB-47AF-9B0989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05FC3-97E8-4458-A534-1E6A9E649033}" type="datetime1">
              <a:rPr lang="en-US"/>
              <a:pPr>
                <a:defRPr/>
              </a:pPr>
              <a:t>12/19/2024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BA778C2-A2CA-014E-BA9E-2A1BF471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Shreyas Rajendra Hole| CSE(AI&amp;ML) Dayananda Sagar University 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8AE397C-B1D9-81FB-3A9C-07F45589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DA1B3-78B1-498B-A485-3726D224D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26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F8AD2E-C5DE-DD46-3181-1FE20E82C155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20DB8-7265-80C6-109A-E89FB40FC5CC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13EBB-F4E2-7D9D-3F3A-BA6DD80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3C1EFDAD-7BE7-5D61-0384-0109DF33D1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ECC6-C65D-2C88-8A32-C00441F5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B2C412-5438-45B6-AF06-8E4B88F8E9FE}" type="datetime1">
              <a:rPr lang="en-US"/>
              <a:pPr>
                <a:defRPr/>
              </a:pPr>
              <a:t>12/19/2024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779A-AD38-565F-0C29-6E9AB12DA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0B66-BD93-21AF-5945-AFF63C4E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0175B0C3-DB0E-47B6-9CDB-2420ED160C09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1A3CB9-8619-83AE-4044-2EFCF6FCF826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  <p:sldLayoutId id="2147484711" r:id="rId1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574B823-89A2-7B2C-2A93-B9AAEF4F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863"/>
            <a:ext cx="8153400" cy="858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Cambria,Bold"/>
              </a:rPr>
              <a:t>DAYANANDA SAGAR UNIVERSITY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Cambria,Bold"/>
              </a:rPr>
              <a:t>SCHOOL OF ENGINEERING</a:t>
            </a:r>
            <a:endParaRPr lang="en-US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30BBD2A-613B-7DE2-04F4-FF4EF05FFC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2697163"/>
            <a:ext cx="7772400" cy="73183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defRPr/>
            </a:pPr>
            <a:r>
              <a:rPr lang="en-US" altLang="en-US" sz="2800" b="1" dirty="0">
                <a:solidFill>
                  <a:srgbClr val="4204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ECG PREDICTION AND ANALYSIS USING MACHINE LEARNING TECHNIQUES</a:t>
            </a:r>
          </a:p>
        </p:txBody>
      </p:sp>
      <p:sp>
        <p:nvSpPr>
          <p:cNvPr id="20488" name="Slide Number Placeholder 3">
            <a:extLst>
              <a:ext uri="{FF2B5EF4-FFF2-40B4-BE49-F238E27FC236}">
                <a16:creationId xmlns:a16="http://schemas.microsoft.com/office/drawing/2014/main" id="{2364EB73-833A-ED14-6D34-BE1FE05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F55995-57C2-43F4-8EE5-B214B0F573BF}" type="slidenum">
              <a:rPr lang="en-US" altLang="en-US" sz="1000">
                <a:solidFill>
                  <a:srgbClr val="FEFFFF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FE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6389" name="TextBox 1">
            <a:extLst>
              <a:ext uri="{FF2B5EF4-FFF2-40B4-BE49-F238E27FC236}">
                <a16:creationId xmlns:a16="http://schemas.microsoft.com/office/drawing/2014/main" id="{27126F10-D249-39CB-88BA-AA866B58D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3438"/>
            <a:ext cx="4457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Presented By: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Sana Banu (ENG22AM0053)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Sahana Priya G (ENG22AM0050)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Nagaboina</a:t>
            </a: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Dharsini</a:t>
            </a: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(ENG22AM0036)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Pooja N P (ENG23AM1002)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588258B6-CC86-D618-556A-4190C841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874838"/>
            <a:ext cx="5905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400" b="1">
                <a:solidFill>
                  <a:srgbClr val="0070C0"/>
                </a:solidFill>
                <a:cs typeface="Calibri" panose="020F0502020204030204" pitchFamily="34" charset="0"/>
              </a:rPr>
              <a:t>Minor Project Final Presentation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400" b="1">
                <a:solidFill>
                  <a:srgbClr val="0070C0"/>
                </a:solidFill>
                <a:cs typeface="Calibri" panose="020F0502020204030204" pitchFamily="34" charset="0"/>
              </a:rPr>
              <a:t>Phase II</a:t>
            </a: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690A0E1-F23A-8910-5574-C635B80A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19213"/>
            <a:ext cx="8763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69925" indent="-325438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022350" indent="-350838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339850" indent="-31591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681163" indent="-3397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138363" indent="-339725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595563" indent="-339725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052763" indent="-339725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509963" indent="-339725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D0D47"/>
                </a:solidFill>
                <a:cs typeface="Calibri" panose="020F0502020204030204" pitchFamily="34" charset="0"/>
              </a:rPr>
              <a:t>Computer Science and Engineering (AIML)</a:t>
            </a:r>
            <a:endParaRPr lang="en-US" altLang="en-US" sz="2800" b="1">
              <a:solidFill>
                <a:srgbClr val="0D0D47"/>
              </a:solidFill>
              <a:cs typeface="Calibri" panose="020F0502020204030204" pitchFamily="34" charset="0"/>
            </a:endParaRPr>
          </a:p>
        </p:txBody>
      </p:sp>
      <p:sp>
        <p:nvSpPr>
          <p:cNvPr id="16392" name="TextBox 5">
            <a:extLst>
              <a:ext uri="{FF2B5EF4-FFF2-40B4-BE49-F238E27FC236}">
                <a16:creationId xmlns:a16="http://schemas.microsoft.com/office/drawing/2014/main" id="{25FCD0BB-BE26-5ED8-6464-BDC26486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379788"/>
            <a:ext cx="7532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Under the Supervision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Dr.Jayavrinda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Vrindavanam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,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Dr.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Kirankumar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Dyawarkonda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and </a:t>
            </a:r>
            <a:r>
              <a:rPr lang="en-IN" altLang="en-US" b="1" dirty="0" err="1">
                <a:solidFill>
                  <a:srgbClr val="003217"/>
                </a:solidFill>
                <a:cs typeface="Calibri" panose="020F0502020204030204" pitchFamily="34" charset="0"/>
              </a:rPr>
              <a:t>Prof.Pradeep</a:t>
            </a:r>
            <a:r>
              <a:rPr lang="en-IN" altLang="en-US" b="1" dirty="0">
                <a:solidFill>
                  <a:srgbClr val="003217"/>
                </a:solidFill>
                <a:cs typeface="Calibri" panose="020F0502020204030204" pitchFamily="34" charset="0"/>
              </a:rPr>
              <a:t> Kumar k</a:t>
            </a:r>
          </a:p>
        </p:txBody>
      </p:sp>
      <p:sp>
        <p:nvSpPr>
          <p:cNvPr id="16393" name="AutoShape 11">
            <a:extLst>
              <a:ext uri="{FF2B5EF4-FFF2-40B4-BE49-F238E27FC236}">
                <a16:creationId xmlns:a16="http://schemas.microsoft.com/office/drawing/2014/main" id="{D518808E-3177-B9DF-61FB-69F89D0E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394" name="AutoShape 13">
            <a:extLst>
              <a:ext uri="{FF2B5EF4-FFF2-40B4-BE49-F238E27FC236}">
                <a16:creationId xmlns:a16="http://schemas.microsoft.com/office/drawing/2014/main" id="{65891380-0010-E3F4-DAAC-0ECE5E36B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34290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395" name="Picture 5">
            <a:extLst>
              <a:ext uri="{FF2B5EF4-FFF2-40B4-BE49-F238E27FC236}">
                <a16:creationId xmlns:a16="http://schemas.microsoft.com/office/drawing/2014/main" id="{30304823-518E-D8FF-090D-BA63ED5D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-12700"/>
            <a:ext cx="12842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">
            <a:extLst>
              <a:ext uri="{FF2B5EF4-FFF2-40B4-BE49-F238E27FC236}">
                <a16:creationId xmlns:a16="http://schemas.microsoft.com/office/drawing/2014/main" id="{0EEC99B2-653E-B4DD-BAB8-A3995D85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963"/>
            <a:ext cx="184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Date Placeholder 1">
            <a:extLst>
              <a:ext uri="{FF2B5EF4-FFF2-40B4-BE49-F238E27FC236}">
                <a16:creationId xmlns:a16="http://schemas.microsoft.com/office/drawing/2014/main" id="{52867E0C-354B-EB0E-96F0-813D4F052C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5DCBDAE-DC03-42B1-9554-1D7E38666B13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50E14-9303-ABF8-325E-1CCF67FC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Shreyas Rajendra Hole| CSE(AI&amp;ML) Dayananda Sagar University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9B130-3DEE-BAE8-8F92-99E63E9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2B865-FF25-63E0-31F0-13F3D72D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52BD5-01E9-4FFA-E660-F266CC9E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FEF83-6D9C-60C5-0CD8-052588DA7E54}"/>
              </a:ext>
            </a:extLst>
          </p:cNvPr>
          <p:cNvSpPr txBox="1"/>
          <p:nvPr/>
        </p:nvSpPr>
        <p:spPr>
          <a:xfrm>
            <a:off x="2286000" y="609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Experimentation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14B16-A4CB-DFE8-BEE0-2241E6155F8F}"/>
              </a:ext>
            </a:extLst>
          </p:cNvPr>
          <p:cNvSpPr txBox="1"/>
          <p:nvPr/>
        </p:nvSpPr>
        <p:spPr>
          <a:xfrm>
            <a:off x="457200" y="1446299"/>
            <a:ext cx="8153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Mobile Application: Real-time ECG analysis using Flutter for a user-friendly app and Firebase for backend scalability. 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Web-Based System: Centralized ECG processing with HTML, Flask for real-time classification, and SQL for secure data storage.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 Model: ResNet-18 integrated in both approaches, with preprocessing and 97% classification accuracy. </a:t>
            </a:r>
          </a:p>
          <a:p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Cases: Mobile app for remote monitoring; web system for clinical environments and batch processing.</a:t>
            </a:r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2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8E56-BE1B-CF83-138C-B568270A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7338"/>
            <a:ext cx="8686800" cy="14493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400" b="1" dirty="0"/>
              <a:t>Comparison of Results with Graphical                  </a:t>
            </a:r>
            <a:br>
              <a:rPr lang="en-US" sz="4400" b="1" dirty="0"/>
            </a:br>
            <a:r>
              <a:rPr lang="en-US" sz="4400" b="1" dirty="0"/>
              <a:t>                       Representation </a:t>
            </a:r>
            <a:endParaRPr lang="en-US" b="1" dirty="0"/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E7EA3C1B-7920-00CD-3D02-14900C8A15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5AE3789-A722-4770-92D1-8AD94108FF0A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0258-426F-FA74-452B-D2E8079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BF55-8A7C-1132-7DB3-44C68C04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(#)  of 12</a:t>
            </a:r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8C509-87D5-129A-E2CE-8C4C7984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" t="1" r="-1724" b="917"/>
          <a:stretch/>
        </p:blipFill>
        <p:spPr>
          <a:xfrm>
            <a:off x="0" y="1736724"/>
            <a:ext cx="9144000" cy="4511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07C84-AE01-96F0-0E95-6816BC19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47A49-B952-806F-0C00-3B023381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79293-CDE7-6C81-ECD8-318F85E2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00C34-A01C-6CF7-822D-D76CD04106A9}"/>
              </a:ext>
            </a:extLst>
          </p:cNvPr>
          <p:cNvSpPr txBox="1"/>
          <p:nvPr/>
        </p:nvSpPr>
        <p:spPr>
          <a:xfrm>
            <a:off x="1752600" y="253345"/>
            <a:ext cx="61642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24589-6ADF-5BF7-F045-5D1C825C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9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9A15-23C6-50D1-3566-1F4E1DFB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F8159-41E8-1094-1096-9B9EEAF3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692ED-6FD5-6920-AE9C-003E1CED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4F55-9BE3-5FB6-FDBE-8A85B7C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BF48D-4A46-7D52-9258-A3CA77837E02}"/>
              </a:ext>
            </a:extLst>
          </p:cNvPr>
          <p:cNvSpPr txBox="1"/>
          <p:nvPr/>
        </p:nvSpPr>
        <p:spPr>
          <a:xfrm>
            <a:off x="1752600" y="253345"/>
            <a:ext cx="61642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26E35-31C8-9847-6828-3D03602BA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022786"/>
            <a:ext cx="8839200" cy="52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5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54F4-75FD-E6D2-2033-A18D2EAA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</a:t>
            </a:r>
            <a:r>
              <a:rPr lang="en-US" sz="5400" b="1" dirty="0"/>
              <a:t>Publication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5E1A-0E4F-3ED2-21C5-0AC82E6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6263"/>
            <a:ext cx="8458200" cy="4022725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s intended to be submitted for presentation at the Live International Cardiology Conference (https://indialiveintcardiology.com/Home , organized by CDSIMER and led by Dr. Kiran, on January 25, 2025. The findings of this research aim to contribute significantly to advancements in ECG classification using state-of-the-art deep learning models, with a focus on improving diagnostic accuracy in clinical practice</a:t>
            </a: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DE03B48F-41A8-A399-7531-6DFC6084CF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42E7F11-BEB7-4184-BBA3-BFAA816E4929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0945-5E99-ABBF-F81B-B28DA958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BA8C-A40F-78BC-FDF3-0EFF36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(#)  of 12</a:t>
            </a:r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47B50-05CE-AE11-5F82-77D409608DF8}"/>
              </a:ext>
            </a:extLst>
          </p:cNvPr>
          <p:cNvSpPr txBox="1"/>
          <p:nvPr/>
        </p:nvSpPr>
        <p:spPr>
          <a:xfrm>
            <a:off x="114300" y="1831945"/>
            <a:ext cx="8915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4204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ECG PREDICTION AND ANALYSIS USING MACHINE LEARNING TECHNIQUES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4319974-462F-86AD-CCFD-CB81D18E0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884238"/>
            <a:ext cx="6589713" cy="747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References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00EB07F-E738-0845-726C-83D70A168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610600" cy="3962400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en-IN" dirty="0"/>
              <a:t>[1] </a:t>
            </a:r>
            <a:r>
              <a:rPr lang="en-IN" dirty="0" err="1"/>
              <a:t>Poonja</a:t>
            </a:r>
            <a:r>
              <a:rPr lang="en-IN" dirty="0"/>
              <a:t>, Hasnain Ali, et al. "Evaluation of ECG based Recognition of Cardiac Abnormalities using Machine Learning and Deep Learning." 2021 International Conference on Robotics and Automation in Industry (ICRAI). IEEE, 2021. </a:t>
            </a:r>
          </a:p>
          <a:p>
            <a:pPr marL="91440" indent="-91440" eaLnBrk="1" fontAlgn="auto" hangingPunct="1">
              <a:defRPr/>
            </a:pPr>
            <a:r>
              <a:rPr lang="en-IN" dirty="0"/>
              <a:t>[2] Amri, M. Faizal, Muhammad I. </a:t>
            </a:r>
            <a:r>
              <a:rPr lang="en-IN" dirty="0" err="1"/>
              <a:t>Rizqyawan</a:t>
            </a:r>
            <a:r>
              <a:rPr lang="en-IN" dirty="0"/>
              <a:t>, and </a:t>
            </a:r>
            <a:r>
              <a:rPr lang="en-IN" dirty="0" err="1"/>
              <a:t>Arjon</a:t>
            </a:r>
            <a:r>
              <a:rPr lang="en-IN" dirty="0"/>
              <a:t> Turnip. "ECG signal processing using offline-wavelet transform method based on ECG-IoT device." 2016 3rd international conference on information technology, computer, and electrical engineering (ICITACEE). IEEE, 2016. </a:t>
            </a:r>
          </a:p>
          <a:p>
            <a:pPr marL="91440" indent="-91440" eaLnBrk="1" fontAlgn="auto" hangingPunct="1">
              <a:defRPr/>
            </a:pPr>
            <a:r>
              <a:rPr lang="en-IN" dirty="0"/>
              <a:t>[3] Guo, </a:t>
            </a:r>
            <a:r>
              <a:rPr lang="en-IN" dirty="0" err="1"/>
              <a:t>Jiayu</a:t>
            </a:r>
            <a:r>
              <a:rPr lang="en-IN" dirty="0"/>
              <a:t>, </a:t>
            </a:r>
            <a:r>
              <a:rPr lang="en-IN" dirty="0" err="1"/>
              <a:t>Wangze</a:t>
            </a:r>
            <a:r>
              <a:rPr lang="en-IN" dirty="0"/>
              <a:t> Li, and </a:t>
            </a:r>
            <a:r>
              <a:rPr lang="en-IN" dirty="0" err="1"/>
              <a:t>Huichun</a:t>
            </a:r>
            <a:r>
              <a:rPr lang="en-IN" dirty="0"/>
              <a:t> Huang. "An ECG detection device based on Convolutional Neural Network." 2023 8th International Conference on Intelligent Computing and Signal Processing (ICSP). IEEE, 2023.</a:t>
            </a:r>
            <a:endParaRPr lang="en-IN" altLang="en-US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676" name="Date Placeholder 3">
            <a:extLst>
              <a:ext uri="{FF2B5EF4-FFF2-40B4-BE49-F238E27FC236}">
                <a16:creationId xmlns:a16="http://schemas.microsoft.com/office/drawing/2014/main" id="{310E6AE5-C1CC-7586-D6F8-6831AD028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C966713-FED5-42EA-A6C0-C1F2FF358877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876F-8DE9-7865-2FE7-340B5F66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28678" name="Slide Number Placeholder 1">
            <a:extLst>
              <a:ext uri="{FF2B5EF4-FFF2-40B4-BE49-F238E27FC236}">
                <a16:creationId xmlns:a16="http://schemas.microsoft.com/office/drawing/2014/main" id="{4BBAFAB5-AB82-6737-033B-2BF4E7A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E4DC4AB-8225-47B7-83F3-140B129FAD76}" type="slidenum">
              <a:rPr lang="en-US" altLang="en-US" sz="1000" smtClean="0">
                <a:solidFill>
                  <a:srgbClr val="898989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en-US" altLang="en-US" sz="1000">
                <a:solidFill>
                  <a:srgbClr val="898989"/>
                </a:solidFill>
                <a:latin typeface="Century Gothic" panose="020B0502020202020204" pitchFamily="34" charset="0"/>
              </a:rPr>
              <a:t> of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63936E8-47DD-CEF6-E6CA-25006E524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47F7710-3DCC-1D24-956B-D177D45B8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824038"/>
            <a:ext cx="6591300" cy="4195762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SDG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Problem Definition and Objectives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cs typeface="Calibri" panose="020F0502020204030204" pitchFamily="34" charset="0"/>
              </a:rPr>
              <a:t>Literature Survey</a:t>
            </a:r>
            <a:endParaRPr lang="en-IN" altLang="en-US" sz="1600" dirty="0">
              <a:cs typeface="Calibri" panose="020F050202020403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Detailed Methodology with Architectural Diagram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Experimentation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Comparison of Results with Graphical Representation and Table.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Code Execution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Publication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N" altLang="en-US" sz="1600" dirty="0">
                <a:cs typeface="Calibri" panose="020F0502020204030204" pitchFamily="34" charset="0"/>
              </a:rPr>
              <a:t>References</a:t>
            </a:r>
          </a:p>
          <a:p>
            <a:pPr marL="0" indent="0" eaLnBrk="1" hangingPunct="1">
              <a:buFont typeface="Calibri" panose="020F0502020204030204" pitchFamily="34" charset="0"/>
              <a:buNone/>
              <a:defRPr/>
            </a:pPr>
            <a:endParaRPr lang="en-IN" altLang="en-US" sz="1600" dirty="0">
              <a:cs typeface="Calibri" panose="020F0502020204030204" pitchFamily="34" charset="0"/>
            </a:endParaRP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2ADFD052-D029-5812-FC7C-0C164B7FDA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838200" y="6454775"/>
            <a:ext cx="10668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B9BA76-CDA7-4F12-8CBA-C5B095711AEA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AC38-0C12-F67E-B2FA-942F7C4F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22534" name="Slide Number Placeholder 1">
            <a:extLst>
              <a:ext uri="{FF2B5EF4-FFF2-40B4-BE49-F238E27FC236}">
                <a16:creationId xmlns:a16="http://schemas.microsoft.com/office/drawing/2014/main" id="{4AD5A497-C00D-32B4-B414-8DEA9D30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D97FEE-3B8C-4D6D-A81A-D58B5136BD14}" type="slidenum">
              <a:rPr lang="en-US" altLang="en-US" sz="1000" smtClean="0">
                <a:solidFill>
                  <a:srgbClr val="898989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en-US" altLang="en-US" sz="1000">
                <a:solidFill>
                  <a:srgbClr val="898989"/>
                </a:solidFill>
                <a:latin typeface="Century Gothic" panose="020B0502020202020204" pitchFamily="34" charset="0"/>
              </a:rPr>
              <a:t> of 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2578-108E-DAB1-793C-8EAC66A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Student Contribution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A74662F0-F3FC-5590-914B-D791A71A53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5948247-DA83-4B91-8FD2-C74588FBA3E6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3CEB-C55D-9817-D39E-72CDFF0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83A3-9832-70C9-38BE-7F8BE92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(#)  of 12</a:t>
            </a:r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5B2D86-DB0C-D263-30E0-8B9EF0F73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2475"/>
              </p:ext>
            </p:extLst>
          </p:nvPr>
        </p:nvGraphicFramePr>
        <p:xfrm>
          <a:off x="1143000" y="2133600"/>
          <a:ext cx="7086600" cy="185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USN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Name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Contribution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ENG22AM0036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Nagaboina</a:t>
                      </a:r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N" altLang="en-US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Dharsini</a:t>
                      </a:r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 Development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ENG22AM0053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Sana Banu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 Development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ENG22AM0050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Sahana Priya G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Website </a:t>
                      </a:r>
                      <a:r>
                        <a:rPr lang="en-IN" sz="1800" dirty="0"/>
                        <a:t>Development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ENG23AM1002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Pooja N P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Website </a:t>
                      </a:r>
                      <a:r>
                        <a:rPr lang="en-IN" sz="1800" dirty="0"/>
                        <a:t>Development </a:t>
                      </a:r>
                      <a:endParaRPr 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4671C-0CBE-2AFF-3E4A-271CBEE4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692-2523-E953-7D41-555D1DD6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DA7D1-D04A-DFCA-6E06-893A398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C20E1-ADB5-6952-D882-37A5EA127FDA}"/>
              </a:ext>
            </a:extLst>
          </p:cNvPr>
          <p:cNvSpPr txBox="1"/>
          <p:nvPr/>
        </p:nvSpPr>
        <p:spPr>
          <a:xfrm>
            <a:off x="199103" y="838200"/>
            <a:ext cx="8915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400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Sustainable Development Goals (SDGs)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D9FDD3-739C-32FC-B4BB-52202880B87B}"/>
              </a:ext>
            </a:extLst>
          </p:cNvPr>
          <p:cNvSpPr txBox="1"/>
          <p:nvPr/>
        </p:nvSpPr>
        <p:spPr>
          <a:xfrm>
            <a:off x="854280" y="1853863"/>
            <a:ext cx="77882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Good health and well-being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Detects heart diseases early, reducing mortality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Enables remote heart monitoring in underserved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 personalized treatment plans for better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Promotes preventive healthcare through risk analysis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8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770C55F-B56C-B844-7C9E-826706905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66354"/>
            <a:ext cx="6589713" cy="747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Introduction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BEA8088-CC81-6AE9-5C5F-C6C887912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1" y="1752600"/>
            <a:ext cx="7723188" cy="328215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  Cardiovascular diseases (CVDs) cause 17.9 million deaths annually, making early detection crucial for effective treatment.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 ECG systems face issues with accuracy due to poor algorithms, integration, and artifact management, leading to unreliable analysis.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 There is a need for better diagnostic accuracy, effective ECG data management, and seamless healthcare integration.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 A mobile app using machine learning, artifact filtering, and secure data handling could address these issues and improve patient care </a:t>
            </a:r>
            <a:endParaRPr lang="en-IN" altLang="en-US" sz="2400" dirty="0">
              <a:cs typeface="Calibri" panose="020F0502020204030204" pitchFamily="34" charset="0"/>
            </a:endParaRPr>
          </a:p>
        </p:txBody>
      </p:sp>
      <p:sp>
        <p:nvSpPr>
          <p:cNvPr id="21508" name="Date Placeholder 1">
            <a:extLst>
              <a:ext uri="{FF2B5EF4-FFF2-40B4-BE49-F238E27FC236}">
                <a16:creationId xmlns:a16="http://schemas.microsoft.com/office/drawing/2014/main" id="{6F2D9F7F-8424-26F2-93B9-B4941B7EDA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43100" y="6156325"/>
            <a:ext cx="8763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F879ADE-C53A-496A-82CA-CC4AF6378103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48D062D-0151-8F19-9351-FA41710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12921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22C3805B-9298-B0DA-CD25-90BBC906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DF7D767-A338-433D-8A16-8B58293DA395}" type="slidenum">
              <a:rPr lang="en-US" altLang="en-US" sz="1000" smtClean="0">
                <a:solidFill>
                  <a:srgbClr val="898989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en-US" altLang="en-US" sz="1000">
                <a:solidFill>
                  <a:srgbClr val="898989"/>
                </a:solidFill>
                <a:latin typeface="Century Gothic" panose="020B0502020202020204" pitchFamily="34" charset="0"/>
              </a:rPr>
              <a:t> of 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4A49-9742-2725-4BC4-2E8A800A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56444"/>
            <a:ext cx="8829676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C96E29A-0BCD-CE07-7E31-742CF8CBE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752599"/>
            <a:ext cx="7353300" cy="4092575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defRPr/>
            </a:pPr>
            <a:r>
              <a:rPr lang="en-US" dirty="0"/>
              <a:t>• </a:t>
            </a:r>
            <a:r>
              <a:rPr lang="en-US" sz="2400" b="1" dirty="0"/>
              <a:t>Problem: </a:t>
            </a:r>
          </a:p>
          <a:p>
            <a:pPr algn="just" eaLnBrk="1" fontAlgn="auto" hangingPunct="1">
              <a:defRPr/>
            </a:pPr>
            <a:r>
              <a:rPr lang="en-US" sz="2400" dirty="0"/>
              <a:t>Current ECG systems face challenges with data management, algorithm inefficiencies, and integration challenges, leading to inaccurate diagnoses and inadequate monitoring; a mobile application is needed to address these critical issues. </a:t>
            </a:r>
          </a:p>
          <a:p>
            <a:pPr algn="just" eaLnBrk="1" fontAlgn="auto" hangingPunct="1">
              <a:defRPr/>
            </a:pPr>
            <a:r>
              <a:rPr lang="en-US" dirty="0"/>
              <a:t>• </a:t>
            </a:r>
            <a:r>
              <a:rPr lang="en-US" sz="2400" b="1" dirty="0"/>
              <a:t>Solution: </a:t>
            </a:r>
            <a:endParaRPr lang="en-US" b="1" dirty="0"/>
          </a:p>
          <a:p>
            <a:pPr algn="just" eaLnBrk="1" fontAlgn="auto" hangingPunct="1">
              <a:defRPr/>
            </a:pPr>
            <a:r>
              <a:rPr lang="en-US" sz="2400" dirty="0"/>
              <a:t>Ultimately, our proposed mobile app harnesses advanced machine learning for accurate ECG analysis, features real-time artifact management, integrates seamlessly with healthcare platforms, and prioritizes user-friendly design and data security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2532" name="Date Placeholder 1">
            <a:extLst>
              <a:ext uri="{FF2B5EF4-FFF2-40B4-BE49-F238E27FC236}">
                <a16:creationId xmlns:a16="http://schemas.microsoft.com/office/drawing/2014/main" id="{431B47D6-8045-75B8-E92F-3DDBE3F5A8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43100" y="6156325"/>
            <a:ext cx="8763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344A116-456A-44EA-8789-3A1FD9E53900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73523C5-4F72-4BEE-013B-8330630D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1563" y="6472238"/>
            <a:ext cx="5257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Dr. Shreyas Rajendra Hole| CSE(AI&amp;ML) Dayananda Sagar University </a:t>
            </a:r>
            <a:endParaRPr lang="en-US" altLang="en-US" dirty="0"/>
          </a:p>
        </p:txBody>
      </p:sp>
      <p:sp>
        <p:nvSpPr>
          <p:cNvPr id="23556" name="Slide Number Placeholder 2">
            <a:extLst>
              <a:ext uri="{FF2B5EF4-FFF2-40B4-BE49-F238E27FC236}">
                <a16:creationId xmlns:a16="http://schemas.microsoft.com/office/drawing/2014/main" id="{4B154A25-15E5-0E91-7DB5-F4188EF1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243888" y="6156325"/>
            <a:ext cx="58578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A7B4B9-5B0B-4D17-8EB5-31FB9398F466}" type="slidenum">
              <a:rPr lang="en-US" altLang="en-US" sz="1000" smtClean="0">
                <a:solidFill>
                  <a:srgbClr val="898989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en-US" altLang="en-US" sz="1000">
                <a:solidFill>
                  <a:srgbClr val="898989"/>
                </a:solidFill>
                <a:latin typeface="Century Gothic" panose="020B0502020202020204" pitchFamily="34" charset="0"/>
              </a:rPr>
              <a:t> of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F1A47-2CBA-CB21-0A2F-685A9F3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30028-7607-36B2-00F4-270D40C2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8619-5902-5058-18C8-409E4CA4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74B49-5ECE-843C-7642-CE340B0EC46F}"/>
              </a:ext>
            </a:extLst>
          </p:cNvPr>
          <p:cNvSpPr txBox="1"/>
          <p:nvPr/>
        </p:nvSpPr>
        <p:spPr>
          <a:xfrm>
            <a:off x="1066800" y="73537"/>
            <a:ext cx="647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                   </a:t>
            </a:r>
            <a:r>
              <a:rPr lang="en-IN" sz="3200" b="1" dirty="0"/>
              <a:t>Literature Review </a:t>
            </a:r>
            <a:endParaRPr lang="en-IN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E501AB-BEF1-5BA6-EB81-99D46008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17343"/>
              </p:ext>
            </p:extLst>
          </p:nvPr>
        </p:nvGraphicFramePr>
        <p:xfrm>
          <a:off x="152400" y="795052"/>
          <a:ext cx="8603224" cy="5267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150369982"/>
                    </a:ext>
                  </a:extLst>
                </a:gridCol>
                <a:gridCol w="198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7373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90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 ECG detection device based on Convolutional Neural Network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Integrates convolutional neural networks (CNN) for the real-time detection and diagnosis of premature atrial contractions.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CNN model used in the device achieves an accuracy 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95.1%,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with a precision of 95% and a recall rate 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97.9%.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system combines hardware and software. It utilizes the MSP432P401R microcontroller and the ADS1292 bioelectric sensor for signal monitoring.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system is limited to detecting Premature Atrial Contractions (PAC) and requires improvements in terms of accuracy.</a:t>
                      </a:r>
                      <a:endParaRPr lang="en-IN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Internet of Things for Classification of Pathological ECG Beats Based on Fractional Fourier Transform and Hyperparameter Tuning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aims to use the Medical Internet of Things (MIoT) and advanced technologies like 6G.It integrates Fractional Fourier Transform (FrFT) and Deep Transfer Learning (DTL) for efficient ECG .</a:t>
                      </a:r>
                      <a:endParaRPr lang="en-IN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achieved a classification accuracy of </a:t>
                      </a: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99.68%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DTL model with hyperparameter tuning proved to be more accurate and efficient .</a:t>
                      </a:r>
                      <a:endParaRPr lang="en-IN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Collection, Data Augmentation, Model Architecture.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model is limited to detecting five categories of heart conditions and requires further development to handle a wider variety of ECG abnormalities.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30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A2AE1-D14C-38B8-8D24-5C085F65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D7FFD-3503-4241-8EDF-3D7AC3946E87}" type="datetime1">
              <a:rPr lang="en-US" smtClean="0"/>
              <a:pPr>
                <a:defRPr/>
              </a:pPr>
              <a:t>12/19/2024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845C9-7CFA-9A69-AA1B-82CC2B12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360F-101C-3AD0-5338-17ADD75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770-FAE5-47D4-8E2D-5EFDDB49E2D9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BBB2616-177F-FDB3-FF8B-CB2D9B38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9783"/>
              </p:ext>
            </p:extLst>
          </p:nvPr>
        </p:nvGraphicFramePr>
        <p:xfrm>
          <a:off x="270388" y="304800"/>
          <a:ext cx="8603224" cy="5851898"/>
        </p:xfrm>
        <a:graphic>
          <a:graphicData uri="http://schemas.openxmlformats.org/drawingml/2006/table">
            <a:tbl>
              <a:tblPr firstRow="1" bandRow="1"/>
              <a:tblGrid>
                <a:gridCol w="133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149">
                  <a:extLst>
                    <a:ext uri="{9D8B030D-6E8A-4147-A177-3AD203B41FA5}">
                      <a16:colId xmlns:a16="http://schemas.microsoft.com/office/drawing/2014/main" val="1150369982"/>
                    </a:ext>
                  </a:extLst>
                </a:gridCol>
                <a:gridCol w="1670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2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800" dirty="0"/>
                        <a:t>Paper Title 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800"/>
                        <a:t>Purpose 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800"/>
                        <a:t>Efficiency 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800"/>
                        <a:t>Methodology 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800"/>
                        <a:t>Limitation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ECG Diagnosis Device Based on Machine Learning</a:t>
                      </a:r>
                      <a:endParaRPr lang="en-IN" sz="140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/>
                        <a:t>Develop a portable ECG diagnosis device using machine learning for real-time ECG signal processing and abnormality .</a:t>
                      </a:r>
                      <a:endParaRPr lang="en-IN" sz="14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/>
                        <a:t>Achieved a diagnostic accuracy of </a:t>
                      </a:r>
                      <a:r>
                        <a:rPr lang="en-US" sz="1400" b="1"/>
                        <a:t>94.92%</a:t>
                      </a:r>
                      <a:r>
                        <a:rPr lang="en-US" sz="1400"/>
                        <a:t> for detecting normal and abnormal ECG signals.</a:t>
                      </a:r>
                      <a:endParaRPr lang="en-IN" sz="14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400"/>
                        <a:t>Data Preprocessing, Deep Learning Architecture, Fiducial Point Detection</a:t>
                      </a:r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/>
                        <a:t>The tool lacks integration with advanced signal processing techniques and is limited to fiducial point detection​</a:t>
                      </a:r>
                      <a:endParaRPr lang="en-IN" sz="140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/>
                        <a:t>A Deep Learning-Based ECG Segmentation Tool for Detection of ECG Beat Parameters</a:t>
                      </a:r>
                      <a:endParaRPr lang="en-IN" sz="140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/>
                        <a:t>Develop an automated ECG segmentation tool using deep learning to segment ECG beats and detect fiducial points (P, QRS, T waves)</a:t>
                      </a:r>
                      <a:endParaRPr lang="en-IN" sz="1400" b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/>
                        <a:t>Achieved 95% accuracy in ECG segmentation and </a:t>
                      </a:r>
                      <a:r>
                        <a:rPr lang="en-US" sz="1400" b="1"/>
                        <a:t>99.4%</a:t>
                      </a:r>
                      <a:r>
                        <a:rPr lang="en-US" sz="1400" b="0"/>
                        <a:t> accuracy in fiducial point detection.</a:t>
                      </a:r>
                      <a:endParaRPr lang="en-IN" sz="1400" b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/>
                        <a:t>Preprocessing involved noise removal .The Conv-</a:t>
                      </a:r>
                      <a:r>
                        <a:rPr lang="en-US" sz="1400" b="0" err="1"/>
                        <a:t>BiLSTM</a:t>
                      </a:r>
                      <a:r>
                        <a:rPr lang="en-US" sz="1400" b="0"/>
                        <a:t> model was used to segment the ECG waves and detect fiducial points.</a:t>
                      </a:r>
                      <a:endParaRPr lang="en-IN" sz="1400" b="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/>
                        <a:t>The tool lacks advanced signal processing integration and is limited to fiducial point detection​</a:t>
                      </a:r>
                    </a:p>
                    <a:p>
                      <a:endParaRPr lang="en-IN" sz="140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Beat-wise Classification of Arrhythmia Using Novel Combination of ECG Signal with ML Algorithms</a:t>
                      </a:r>
                      <a:endParaRPr lang="en-IN" sz="140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machine learning-based method for classifying arrhythmia at the beat level using a combination of ECG(derived from wavelet transformation).</a:t>
                      </a:r>
                      <a:endParaRPr lang="en-IN" sz="1400" b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best performance was achieved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94.7%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both signal specific and signal independent feature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MIT-BIH Arrhythmia Database, which contains ECG recordings from various patients, was used for this study. </a:t>
                      </a:r>
                      <a:endParaRPr lang="en-IN" sz="1400" b="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 requires optimization in terms of resource usage and computational complexity for real-time applications​(Beat-wise </a:t>
                      </a:r>
                      <a:r>
                        <a:rPr lang="en-US" sz="1400" dirty="0" err="1"/>
                        <a:t>Classificatio</a:t>
                      </a:r>
                      <a:r>
                        <a:rPr lang="en-US" sz="1400" dirty="0"/>
                        <a:t>…).</a:t>
                      </a:r>
                      <a:endParaRPr lang="en-IN" sz="1400" dirty="0"/>
                    </a:p>
                  </a:txBody>
                  <a:tcPr marT="45726" marB="45726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564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0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7E6C5C-1A48-90CC-85A9-9FF063CC3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6343" y="258763"/>
            <a:ext cx="6589713" cy="7477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Architecture in detail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E94FA868-B61F-A87B-15C0-8FA275079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016793"/>
            <a:ext cx="8534400" cy="5087145"/>
          </a:xfrm>
        </p:spPr>
      </p:pic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4FFDBB66-BBCD-E54C-86F0-1ADA9AA3B4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20875" y="6103938"/>
            <a:ext cx="1071563" cy="36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08C7CA2-3731-4378-8FE5-9416B4F2627A}" type="datetime1">
              <a:rPr lang="en-US" altLang="en-US" smtClean="0">
                <a:solidFill>
                  <a:srgbClr val="FFFFFF"/>
                </a:solidFill>
              </a:rPr>
              <a:pPr/>
              <a:t>12/19/2024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EC7C-D663-68B0-E7B3-EF897CF0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Shreyas Rajendra Hole| CSE(AI&amp;ML) Dayananda Sagar University </a:t>
            </a:r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EAEF7204-A7BF-29F6-C126-EA96A79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7525B7C-1338-451E-9C9D-F88768153506}" type="slidenum">
              <a:rPr lang="en-US" altLang="en-US" sz="1000" smtClean="0">
                <a:solidFill>
                  <a:srgbClr val="898989"/>
                </a:solidFill>
                <a:latin typeface="Century Gothic" panose="020B0502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en-US" altLang="en-US" sz="1000">
                <a:solidFill>
                  <a:srgbClr val="898989"/>
                </a:solidFill>
                <a:latin typeface="Century Gothic" panose="020B0502020202020204" pitchFamily="34" charset="0"/>
              </a:rPr>
              <a:t> of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</TotalTime>
  <Words>1398</Words>
  <Application>Microsoft Office PowerPoint</Application>
  <PresentationFormat>On-screen Show 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Century Gothic</vt:lpstr>
      <vt:lpstr>Arial</vt:lpstr>
      <vt:lpstr>Calibri Light</vt:lpstr>
      <vt:lpstr>Calibri</vt:lpstr>
      <vt:lpstr>Cambria,Bold</vt:lpstr>
      <vt:lpstr>Wingdings</vt:lpstr>
      <vt:lpstr>Retrospect</vt:lpstr>
      <vt:lpstr>PowerPoint Presentation</vt:lpstr>
      <vt:lpstr>Content</vt:lpstr>
      <vt:lpstr>Student Contribution</vt:lpstr>
      <vt:lpstr>PowerPoint Presentation</vt:lpstr>
      <vt:lpstr>         Introduction</vt:lpstr>
      <vt:lpstr>                  Problem  Statement</vt:lpstr>
      <vt:lpstr>PowerPoint Presentation</vt:lpstr>
      <vt:lpstr>PowerPoint Presentation</vt:lpstr>
      <vt:lpstr>Model Architecture in detail</vt:lpstr>
      <vt:lpstr>PowerPoint Presentation</vt:lpstr>
      <vt:lpstr>   Comparison of Results with Graphical                                          Representation </vt:lpstr>
      <vt:lpstr>PowerPoint Presentation</vt:lpstr>
      <vt:lpstr>PowerPoint Presentation</vt:lpstr>
      <vt:lpstr>               Publication</vt:lpstr>
      <vt:lpstr>             References</vt:lpstr>
    </vt:vector>
  </TitlesOfParts>
  <Company>.:L4zy w4r3z:.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exam</dc:creator>
  <cp:lastModifiedBy>Sahana Priya G</cp:lastModifiedBy>
  <cp:revision>90</cp:revision>
  <dcterms:created xsi:type="dcterms:W3CDTF">2014-02-04T16:39:29Z</dcterms:created>
  <dcterms:modified xsi:type="dcterms:W3CDTF">2024-12-19T15:39:45Z</dcterms:modified>
</cp:coreProperties>
</file>