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52" r:id="rId3"/>
  </p:sldMasterIdLst>
  <p:notesMasterIdLst>
    <p:notesMasterId r:id="rId16"/>
  </p:notesMasterIdLst>
  <p:sldIdLst>
    <p:sldId id="256" r:id="rId4"/>
    <p:sldId id="257" r:id="rId5"/>
    <p:sldId id="258" r:id="rId6"/>
    <p:sldId id="260" r:id="rId7"/>
    <p:sldId id="259" r:id="rId8"/>
    <p:sldId id="269" r:id="rId9"/>
    <p:sldId id="268" r:id="rId10"/>
    <p:sldId id="270" r:id="rId11"/>
    <p:sldId id="267" r:id="rId12"/>
    <p:sldId id="271" r:id="rId13"/>
    <p:sldId id="264" r:id="rId14"/>
    <p:sldId id="266" r:id="rId15"/>
  </p:sldIdLst>
  <p:sldSz cx="9144000" cy="6858000" type="screen4x3"/>
  <p:notesSz cx="6858000" cy="9144000"/>
  <p:embeddedFontLst>
    <p:embeddedFont>
      <p:font typeface="Cambria" panose="02040503050406030204" pitchFamily="18" charset="0"/>
      <p:regular r:id="rId17"/>
      <p:bold r:id="rId18"/>
      <p:italic r:id="rId19"/>
      <p:boldItalic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Segoe UI" panose="020B0502040204020203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j3AG+ehIa+mBFyNCvU9jmxa+acA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E1E3E7D-9EAE-992E-84EA-3764040C5F0A}" name="Sahana Priya G" initials="SG" userId="b506974c8c0c0d2e" providerId="Windows Live"/>
  <p188:author id="{628851FD-758F-63DF-ED0B-6767981204A7}" name="Sana Banu" initials="SB" userId="2903d57dd024d73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99C9DF-F183-4FB4-866D-8CFB84AD27B9}" v="53" dt="2024-10-03T03:54:18.978"/>
    <p1510:client id="{8684C600-5F7E-4611-AA66-E57BE98C9534}" v="1044" dt="2024-10-02T16:44:43.664"/>
    <p1510:client id="{CD65FC49-A095-481C-8EC2-757E2A2DBF4C}" v="136" dt="2024-10-03T03:39:47.622"/>
    <p1510:client id="{D764EBE7-4B75-47A7-AC05-124329782458}" v="1070" dt="2024-10-02T16:44:35.401"/>
  </p1510:revLst>
</p1510:revInfo>
</file>

<file path=ppt/tableStyles.xml><?xml version="1.0" encoding="utf-8"?>
<a:tblStyleLst xmlns:a="http://schemas.openxmlformats.org/drawingml/2006/main" def="{CD74DFEB-A2B7-44B5-8997-37046FA3A703}">
  <a:tblStyle styleId="{CD74DFEB-A2B7-44B5-8997-37046FA3A7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microsoft.com/office/2018/10/relationships/authors" Target="authors.xml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customschemas.google.com/relationships/presentationmetadata" Target="metadata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 of the project</a:t>
            </a:r>
            <a:endParaRPr/>
          </a:p>
        </p:txBody>
      </p:sp>
      <p:sp>
        <p:nvSpPr>
          <p:cNvPr id="54" name="Google Shape;54;p1:notes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CSE Dept., SET-Jain University</a:t>
            </a:r>
            <a:endParaRPr/>
          </a:p>
        </p:txBody>
      </p:sp>
      <p:sp>
        <p:nvSpPr>
          <p:cNvPr id="55" name="Google Shape;55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5d8a488b7_5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5d8a488b7_5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305d8a488b7_5_3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5de8538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305de8538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dt" idx="10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ftr" idx="11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sldNum" idx="12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  <a:defRPr sz="10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  <a:defRPr sz="10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  <a:defRPr sz="10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  <a:defRPr sz="10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  <a:defRPr sz="10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  <a:defRPr sz="10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  <a:defRPr sz="10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  <a:defRPr sz="10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  <a:defRPr sz="10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dt" idx="10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ftr" idx="11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sldNum" idx="12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  <a:defRPr sz="10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  <a:defRPr sz="10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  <a:defRPr sz="10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  <a:defRPr sz="10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  <a:defRPr sz="10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  <a:defRPr sz="10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  <a:defRPr sz="10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  <a:defRPr sz="10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  <a:defRPr sz="10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(#)  of 12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dt" idx="10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ftr" idx="11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sldNum" idx="12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  <a:defRPr sz="10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  <a:defRPr sz="10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  <a:defRPr sz="10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  <a:defRPr sz="10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  <a:defRPr sz="10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  <a:defRPr sz="10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  <a:defRPr sz="10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  <a:defRPr sz="10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  <a:defRPr sz="10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10"/>
          <p:cNvSpPr/>
          <p:nvPr/>
        </p:nvSpPr>
        <p:spPr>
          <a:xfrm>
            <a:off x="0" y="6334125"/>
            <a:ext cx="9142412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2" name="Google Shape;12;p10"/>
          <p:cNvCxnSpPr/>
          <p:nvPr/>
        </p:nvCxnSpPr>
        <p:spPr>
          <a:xfrm>
            <a:off x="906462" y="4343400"/>
            <a:ext cx="740568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" name="Google Shape;13;p10"/>
          <p:cNvSpPr txBox="1">
            <a:spLocks noGrp="1"/>
          </p:cNvSpPr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body" idx="1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dt" idx="10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ftr" idx="11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ldNum" idx="12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  <a:defRPr sz="10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  <a:defRPr sz="10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  <a:defRPr sz="10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  <a:defRPr sz="10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  <a:defRPr sz="10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  <a:defRPr sz="10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  <a:defRPr sz="10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  <a:defRPr sz="10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  <a:defRPr sz="10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6;p12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7" name="Google Shape;27;p12"/>
          <p:cNvCxnSpPr/>
          <p:nvPr/>
        </p:nvCxnSpPr>
        <p:spPr>
          <a:xfrm>
            <a:off x="895350" y="1738312"/>
            <a:ext cx="747553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  <a:defRPr sz="10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  <a:defRPr sz="10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  <a:defRPr sz="10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  <a:defRPr sz="10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  <a:defRPr sz="10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  <a:defRPr sz="10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  <a:defRPr sz="10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  <a:defRPr sz="10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  <a:defRPr sz="10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(#)  of 12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" name="Google Shape;41;p14"/>
          <p:cNvSpPr/>
          <p:nvPr/>
        </p:nvSpPr>
        <p:spPr>
          <a:xfrm>
            <a:off x="0" y="6334125"/>
            <a:ext cx="9142412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" name="Google Shape;42;p14"/>
          <p:cNvSpPr txBox="1"/>
          <p:nvPr/>
        </p:nvSpPr>
        <p:spPr>
          <a:xfrm>
            <a:off x="7948612" y="6140450"/>
            <a:ext cx="776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r>
              <a:rPr lang="en-US"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(#)  of 12</a:t>
            </a:r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  <a:defRPr sz="10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  <a:defRPr sz="10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  <a:defRPr sz="10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  <a:defRPr sz="10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  <a:defRPr sz="10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  <a:defRPr sz="10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  <a:defRPr sz="10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  <a:defRPr sz="10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  <a:defRPr sz="10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10248472" TargetMode="External"/><Relationship Id="rId7" Type="http://schemas.openxmlformats.org/officeDocument/2006/relationships/hyperlink" Target="https://ieeexplore.ieee.org/document/6926190" TargetMode="External"/><Relationship Id="rId2" Type="http://schemas.openxmlformats.org/officeDocument/2006/relationships/hyperlink" Target="https://ieeexplore.ieee.org/document/9651457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ieeexplore.ieee.org/document/10441167" TargetMode="External"/><Relationship Id="rId5" Type="http://schemas.openxmlformats.org/officeDocument/2006/relationships/hyperlink" Target="https://ieeexplore.ieee.org/document/9697057" TargetMode="External"/><Relationship Id="rId4" Type="http://schemas.openxmlformats.org/officeDocument/2006/relationships/hyperlink" Target="https://ieeexplore.ieee.org/document/9912906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/>
        </p:nvSpPr>
        <p:spPr>
          <a:xfrm>
            <a:off x="876300" y="42862"/>
            <a:ext cx="8153400" cy="8588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mbria"/>
              <a:buNone/>
            </a:pPr>
            <a:r>
              <a:rPr lang="en-US" sz="2400" b="1" i="0" u="non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DAYANANDA SAGAR UNIVERSITY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F2C16"/>
              </a:buClr>
              <a:buSzPts val="2000"/>
              <a:buFont typeface="Cambria"/>
              <a:buNone/>
            </a:pPr>
            <a:r>
              <a:rPr lang="en-US" sz="2000" b="1" i="0" u="none">
                <a:solidFill>
                  <a:srgbClr val="5F2C16"/>
                </a:solidFill>
                <a:latin typeface="Cambria"/>
                <a:ea typeface="Cambria"/>
                <a:cs typeface="Cambria"/>
                <a:sym typeface="Cambria"/>
              </a:rPr>
              <a:t>SCHOOL OF ENGINEERING</a:t>
            </a:r>
            <a:endParaRPr/>
          </a:p>
        </p:txBody>
      </p:sp>
      <p:sp>
        <p:nvSpPr>
          <p:cNvPr id="60" name="Google Shape;60;p1"/>
          <p:cNvSpPr txBox="1">
            <a:spLocks noGrp="1"/>
          </p:cNvSpPr>
          <p:nvPr>
            <p:ph type="subTitle" idx="1"/>
          </p:nvPr>
        </p:nvSpPr>
        <p:spPr>
          <a:xfrm>
            <a:off x="533400" y="2697151"/>
            <a:ext cx="7772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indent="0" algn="ctr">
              <a:buClr>
                <a:schemeClr val="dk1"/>
              </a:buClr>
              <a:buSzPct val="42307"/>
            </a:pPr>
            <a:r>
              <a:rPr lang="en-US" sz="2600" b="1">
                <a:solidFill>
                  <a:srgbClr val="420408"/>
                </a:solidFill>
              </a:rPr>
              <a:t>  ECG PREDICTION AND ANALYSIS USING MACHINE LEARNING TECHNIQUES </a:t>
            </a:r>
          </a:p>
          <a:p>
            <a:pPr marL="0" lvl="0" indent="0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ct val="116666"/>
              <a:buNone/>
            </a:pPr>
            <a:endParaRPr/>
          </a:p>
        </p:txBody>
      </p:sp>
      <p:sp>
        <p:nvSpPr>
          <p:cNvPr id="61" name="Google Shape;61;p1"/>
          <p:cNvSpPr txBox="1"/>
          <p:nvPr/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000"/>
              <a:buFont typeface="Century Gothic"/>
              <a:buNone/>
            </a:pPr>
            <a:fld id="{00000000-1234-1234-1234-123412341234}" type="slidenum">
              <a:rPr lang="en-US" sz="1000" b="0" i="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fld>
            <a:endParaRPr/>
          </a:p>
        </p:txBody>
      </p:sp>
      <p:sp>
        <p:nvSpPr>
          <p:cNvPr id="62" name="Google Shape;62;p1"/>
          <p:cNvSpPr txBox="1"/>
          <p:nvPr/>
        </p:nvSpPr>
        <p:spPr>
          <a:xfrm>
            <a:off x="1924050" y="4643425"/>
            <a:ext cx="53511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800" b="1">
                <a:solidFill>
                  <a:schemeClr val="dk1"/>
                </a:solidFill>
              </a:rPr>
              <a:t>ana Banu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b="1">
                <a:solidFill>
                  <a:schemeClr val="dk1"/>
                </a:solidFill>
              </a:rPr>
              <a:t>ENG22AM0053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800" b="1">
                <a:solidFill>
                  <a:schemeClr val="dk1"/>
                </a:solidFill>
              </a:rPr>
              <a:t>ahana Priya G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b="1">
                <a:solidFill>
                  <a:schemeClr val="dk1"/>
                </a:solidFill>
              </a:rPr>
              <a:t>ENG22AM0050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err="1">
                <a:solidFill>
                  <a:schemeClr val="dk1"/>
                </a:solidFill>
              </a:rPr>
              <a:t>Nagaboina</a:t>
            </a:r>
            <a:r>
              <a:rPr lang="en-US" sz="1800" b="1">
                <a:solidFill>
                  <a:schemeClr val="dk1"/>
                </a:solidFill>
              </a:rPr>
              <a:t> </a:t>
            </a:r>
            <a:r>
              <a:rPr lang="en-US" sz="1800" b="1" err="1">
                <a:solidFill>
                  <a:schemeClr val="dk1"/>
                </a:solidFill>
              </a:rPr>
              <a:t>Dharsini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b="1">
                <a:solidFill>
                  <a:schemeClr val="dk1"/>
                </a:solidFill>
              </a:rPr>
              <a:t>ENG22AM0036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</a:rPr>
              <a:t>Pooja N P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(ENG23AM</a:t>
            </a:r>
            <a:r>
              <a:rPr lang="en-US" sz="1800" b="1">
                <a:solidFill>
                  <a:schemeClr val="dk1"/>
                </a:solidFill>
              </a:rPr>
              <a:t>1002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1924050" y="1874837"/>
            <a:ext cx="590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                </a:t>
            </a:r>
            <a:r>
              <a:rPr lang="en-US" sz="2400" b="1" i="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Minor Project </a:t>
            </a:r>
            <a:endParaRPr/>
          </a:p>
        </p:txBody>
      </p:sp>
      <p:sp>
        <p:nvSpPr>
          <p:cNvPr id="64" name="Google Shape;64;p1"/>
          <p:cNvSpPr txBox="1"/>
          <p:nvPr/>
        </p:nvSpPr>
        <p:spPr>
          <a:xfrm>
            <a:off x="342900" y="1319212"/>
            <a:ext cx="8763000" cy="73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47"/>
              </a:buClr>
              <a:buSzPts val="2800"/>
              <a:buFont typeface="Calibri"/>
              <a:buNone/>
            </a:pPr>
            <a:r>
              <a:rPr lang="en-US" sz="2800" b="1" i="0" u="none">
                <a:solidFill>
                  <a:srgbClr val="0D0D47"/>
                </a:solidFill>
                <a:latin typeface="Calibri"/>
                <a:ea typeface="Calibri"/>
                <a:cs typeface="Calibri"/>
                <a:sym typeface="Calibri"/>
              </a:rPr>
              <a:t>Computer Science and Engineering (AIML)</a:t>
            </a:r>
            <a:endParaRPr/>
          </a:p>
        </p:txBody>
      </p:sp>
      <p:sp>
        <p:nvSpPr>
          <p:cNvPr id="65" name="Google Shape;65;p1"/>
          <p:cNvSpPr txBox="1"/>
          <p:nvPr/>
        </p:nvSpPr>
        <p:spPr>
          <a:xfrm>
            <a:off x="1619250" y="3379775"/>
            <a:ext cx="6210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217"/>
              </a:buClr>
              <a:buSzPts val="2000"/>
              <a:buFont typeface="Calibri"/>
              <a:buNone/>
            </a:pPr>
            <a:r>
              <a:rPr lang="en-US" sz="2000" b="1" i="0" u="none">
                <a:solidFill>
                  <a:srgbClr val="003217"/>
                </a:solidFill>
                <a:latin typeface="Calibri"/>
                <a:ea typeface="Calibri"/>
                <a:cs typeface="Calibri"/>
                <a:sym typeface="Calibri"/>
              </a:rPr>
              <a:t>Under the Supervision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217"/>
              </a:buClr>
              <a:buSzPts val="2000"/>
              <a:buFont typeface="Calibri"/>
              <a:buNone/>
            </a:pPr>
            <a:r>
              <a:rPr lang="en-US" sz="2000" b="1" i="0" u="none">
                <a:solidFill>
                  <a:srgbClr val="00321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err="1">
                <a:solidFill>
                  <a:srgbClr val="003217"/>
                </a:solidFill>
                <a:latin typeface="Calibri"/>
                <a:ea typeface="Calibri"/>
                <a:cs typeface="Calibri"/>
                <a:sym typeface="Calibri"/>
              </a:rPr>
              <a:t>Dr.</a:t>
            </a:r>
            <a:r>
              <a:rPr lang="en-US" sz="2000" b="1" err="1">
                <a:solidFill>
                  <a:srgbClr val="003217"/>
                </a:solidFill>
                <a:latin typeface="Calibri"/>
                <a:ea typeface="Calibri"/>
                <a:cs typeface="Calibri"/>
                <a:sym typeface="Calibri"/>
              </a:rPr>
              <a:t>Jayavrinda</a:t>
            </a:r>
            <a:r>
              <a:rPr lang="en-US" sz="2000" b="1">
                <a:solidFill>
                  <a:srgbClr val="00321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err="1">
                <a:solidFill>
                  <a:srgbClr val="003217"/>
                </a:solidFill>
                <a:latin typeface="Calibri"/>
                <a:ea typeface="Calibri"/>
                <a:cs typeface="Calibri"/>
                <a:sym typeface="Calibri"/>
              </a:rPr>
              <a:t>Vrindavanam</a:t>
            </a:r>
            <a:r>
              <a:rPr lang="en-US" sz="2000" b="1">
                <a:solidFill>
                  <a:srgbClr val="003217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000" b="1" i="0" u="none" err="1">
                <a:solidFill>
                  <a:srgbClr val="003217"/>
                </a:solidFill>
                <a:latin typeface="Calibri"/>
                <a:ea typeface="Calibri"/>
                <a:cs typeface="Calibri"/>
                <a:sym typeface="Calibri"/>
              </a:rPr>
              <a:t>Prof.</a:t>
            </a:r>
            <a:r>
              <a:rPr lang="en-US" sz="2000" b="1" err="1">
                <a:solidFill>
                  <a:srgbClr val="003217"/>
                </a:solidFill>
                <a:latin typeface="Calibri"/>
                <a:ea typeface="Calibri"/>
                <a:cs typeface="Calibri"/>
                <a:sym typeface="Calibri"/>
              </a:rPr>
              <a:t>Pradeep</a:t>
            </a:r>
            <a:r>
              <a:rPr lang="en-US" sz="2000" b="1">
                <a:solidFill>
                  <a:srgbClr val="003217"/>
                </a:solidFill>
                <a:latin typeface="Calibri"/>
                <a:ea typeface="Calibri"/>
                <a:cs typeface="Calibri"/>
                <a:sym typeface="Calibri"/>
              </a:rPr>
              <a:t> Kumar k</a:t>
            </a:r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8" name="Google Shape;6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9525" y="-12700"/>
            <a:ext cx="1284287" cy="1309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400" y="80962"/>
            <a:ext cx="1844675" cy="56991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"/>
          <p:cNvSpPr txBox="1"/>
          <p:nvPr/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entury Gothic"/>
              <a:buNone/>
            </a:pPr>
            <a:r>
              <a:rPr lang="en-US" sz="9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/>
          </a:p>
        </p:txBody>
      </p:sp>
      <p:sp>
        <p:nvSpPr>
          <p:cNvPr id="71" name="Google Shape;71;p1"/>
          <p:cNvSpPr txBox="1"/>
          <p:nvPr/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entury Gothic"/>
              <a:buNone/>
            </a:pPr>
            <a:r>
              <a:rPr lang="en-US" sz="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</a:t>
            </a:r>
            <a:r>
              <a:rPr lang="en-US" sz="9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| CSE(AI&amp;ML) DAYANANDA SAGAR UNIVERSITY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B26FD0-F039-D8BF-E140-EA380D4AC8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CAD6A5A-3956-3D01-E988-AAAC4DF52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875874"/>
            <a:ext cx="7249885" cy="38761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CDAC85-7BC6-1C65-7540-85C8E8C0CEF8}"/>
              </a:ext>
            </a:extLst>
          </p:cNvPr>
          <p:cNvSpPr txBox="1"/>
          <p:nvPr/>
        </p:nvSpPr>
        <p:spPr>
          <a:xfrm>
            <a:off x="720849" y="4915768"/>
            <a:ext cx="770550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                                </a:t>
            </a:r>
            <a:r>
              <a:rPr lang="en-US" sz="2000" b="1" dirty="0"/>
              <a:t>Backend Authentication using firebase</a:t>
            </a:r>
          </a:p>
        </p:txBody>
      </p:sp>
    </p:spTree>
    <p:extLst>
      <p:ext uri="{BB962C8B-B14F-4D97-AF65-F5344CB8AC3E}">
        <p14:creationId xmlns:p14="http://schemas.microsoft.com/office/powerpoint/2010/main" val="2363252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/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entury Gothic"/>
              <a:buNone/>
            </a:pPr>
            <a:r>
              <a:rPr lang="en-US" sz="9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/>
          </a:p>
        </p:txBody>
      </p:sp>
      <p:sp>
        <p:nvSpPr>
          <p:cNvPr id="140" name="Google Shape;140;p8"/>
          <p:cNvSpPr txBox="1"/>
          <p:nvPr/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entury Gothic"/>
              <a:buNone/>
            </a:pPr>
            <a:r>
              <a:rPr lang="en-US" sz="9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CSE(AI&amp;ML) DAYANANDA SAGAR UNIVERSITY </a:t>
            </a:r>
            <a:endParaRPr/>
          </a:p>
        </p:txBody>
      </p:sp>
      <p:sp>
        <p:nvSpPr>
          <p:cNvPr id="141" name="Google Shape;141;p8"/>
          <p:cNvSpPr txBox="1"/>
          <p:nvPr/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000"/>
              <a:buFont typeface="Century Gothic"/>
              <a:buNone/>
            </a:pPr>
            <a:fld id="{00000000-1234-1234-1234-123412341234}" type="slidenum">
              <a:rPr lang="en-US" sz="1000" b="0" i="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</a:t>
            </a:fld>
            <a:endParaRPr/>
          </a:p>
        </p:txBody>
      </p:sp>
      <p:pic>
        <p:nvPicPr>
          <p:cNvPr id="142" name="Google Shape;142;p8"/>
          <p:cNvPicPr preferRelativeResize="0"/>
          <p:nvPr/>
        </p:nvPicPr>
        <p:blipFill rotWithShape="1">
          <a:blip r:embed="rId3">
            <a:alphaModFix/>
          </a:blip>
          <a:srcRect l="126500" r="-126500"/>
          <a:stretch/>
        </p:blipFill>
        <p:spPr>
          <a:xfrm>
            <a:off x="511000" y="1295400"/>
            <a:ext cx="7543799" cy="463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8"/>
          <p:cNvSpPr txBox="1"/>
          <p:nvPr/>
        </p:nvSpPr>
        <p:spPr>
          <a:xfrm>
            <a:off x="1010123" y="579437"/>
            <a:ext cx="760795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Road map of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Backend Deployment using Django</a:t>
            </a: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grpSp>
        <p:nvGrpSpPr>
          <p:cNvPr id="144" name="Google Shape;144;p8"/>
          <p:cNvGrpSpPr/>
          <p:nvPr/>
        </p:nvGrpSpPr>
        <p:grpSpPr>
          <a:xfrm>
            <a:off x="1473223" y="2592850"/>
            <a:ext cx="1418334" cy="1757318"/>
            <a:chOff x="1917073" y="1575830"/>
            <a:chExt cx="1418334" cy="1757318"/>
          </a:xfrm>
        </p:grpSpPr>
        <p:cxnSp>
          <p:nvCxnSpPr>
            <p:cNvPr id="145" name="Google Shape;145;p8"/>
            <p:cNvCxnSpPr/>
            <p:nvPr/>
          </p:nvCxnSpPr>
          <p:spPr>
            <a:xfrm>
              <a:off x="2597529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0D5CD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6" name="Google Shape;146;p8"/>
            <p:cNvSpPr/>
            <p:nvPr/>
          </p:nvSpPr>
          <p:spPr>
            <a:xfrm flipH="1">
              <a:off x="1917073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0D5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1917307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094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 txBox="1"/>
            <p:nvPr/>
          </p:nvSpPr>
          <p:spPr>
            <a:xfrm>
              <a:off x="2021550" y="2696848"/>
              <a:ext cx="1167300" cy="6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Configure database in settings.py</a:t>
              </a:r>
              <a:endParaRPr sz="1000" b="1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8"/>
            <p:cNvSpPr txBox="1"/>
            <p:nvPr/>
          </p:nvSpPr>
          <p:spPr>
            <a:xfrm>
              <a:off x="201374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0" name="Google Shape;150;p8"/>
          <p:cNvGrpSpPr/>
          <p:nvPr/>
        </p:nvGrpSpPr>
        <p:grpSpPr>
          <a:xfrm>
            <a:off x="2676518" y="2592863"/>
            <a:ext cx="1418334" cy="2315200"/>
            <a:chOff x="3214118" y="1575830"/>
            <a:chExt cx="1418334" cy="2315200"/>
          </a:xfrm>
        </p:grpSpPr>
        <p:cxnSp>
          <p:nvCxnSpPr>
            <p:cNvPr id="151" name="Google Shape;151;p8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2" name="Google Shape;152;p8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8"/>
            <p:cNvSpPr txBox="1"/>
            <p:nvPr/>
          </p:nvSpPr>
          <p:spPr>
            <a:xfrm>
              <a:off x="3324925" y="2696830"/>
              <a:ext cx="1167300" cy="5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Add Your Model to the Django App</a:t>
              </a:r>
              <a:endParaRPr sz="1000"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8"/>
            <p:cNvSpPr txBox="1"/>
            <p:nvPr/>
          </p:nvSpPr>
          <p:spPr>
            <a:xfrm>
              <a:off x="332708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Google Shape;156;p8"/>
            <p:cNvSpPr txBox="1"/>
            <p:nvPr/>
          </p:nvSpPr>
          <p:spPr>
            <a:xfrm>
              <a:off x="331710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7" name="Google Shape;157;p8"/>
          <p:cNvGrpSpPr/>
          <p:nvPr/>
        </p:nvGrpSpPr>
        <p:grpSpPr>
          <a:xfrm>
            <a:off x="3983857" y="2592850"/>
            <a:ext cx="1418334" cy="2315200"/>
            <a:chOff x="4511544" y="1575830"/>
            <a:chExt cx="1418334" cy="2315200"/>
          </a:xfrm>
        </p:grpSpPr>
        <p:cxnSp>
          <p:nvCxnSpPr>
            <p:cNvPr id="158" name="Google Shape;158;p8"/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9" name="Google Shape;159;p8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8"/>
            <p:cNvSpPr txBox="1"/>
            <p:nvPr/>
          </p:nvSpPr>
          <p:spPr>
            <a:xfrm>
              <a:off x="461958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Create Views for Model Prediction</a:t>
              </a:r>
              <a:endParaRPr sz="1000"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" name="Google Shape;162;p8"/>
            <p:cNvSpPr txBox="1"/>
            <p:nvPr/>
          </p:nvSpPr>
          <p:spPr>
            <a:xfrm>
              <a:off x="462174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Google Shape;163;p8"/>
            <p:cNvSpPr txBox="1"/>
            <p:nvPr/>
          </p:nvSpPr>
          <p:spPr>
            <a:xfrm>
              <a:off x="461176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5281177" y="2592850"/>
            <a:ext cx="1418334" cy="2315200"/>
            <a:chOff x="3214118" y="1575830"/>
            <a:chExt cx="1418334" cy="2315200"/>
          </a:xfrm>
        </p:grpSpPr>
        <p:cxnSp>
          <p:nvCxnSpPr>
            <p:cNvPr id="165" name="Google Shape;165;p8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6" name="Google Shape;166;p8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8"/>
            <p:cNvSpPr txBox="1"/>
            <p:nvPr/>
          </p:nvSpPr>
          <p:spPr>
            <a:xfrm>
              <a:off x="332492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Define URLs for Your App</a:t>
              </a:r>
              <a:endParaRPr sz="1000"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" name="Google Shape;169;p8"/>
            <p:cNvSpPr txBox="1"/>
            <p:nvPr/>
          </p:nvSpPr>
          <p:spPr>
            <a:xfrm>
              <a:off x="332708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" name="Google Shape;170;p8"/>
            <p:cNvSpPr txBox="1"/>
            <p:nvPr/>
          </p:nvSpPr>
          <p:spPr>
            <a:xfrm>
              <a:off x="331710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6494503" y="2592863"/>
            <a:ext cx="1418334" cy="2315200"/>
            <a:chOff x="4511544" y="1575830"/>
            <a:chExt cx="1418334" cy="2315200"/>
          </a:xfrm>
        </p:grpSpPr>
        <p:cxnSp>
          <p:nvCxnSpPr>
            <p:cNvPr id="172" name="Google Shape;172;p8"/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3" name="Google Shape;173;p8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8"/>
            <p:cNvSpPr txBox="1"/>
            <p:nvPr/>
          </p:nvSpPr>
          <p:spPr>
            <a:xfrm>
              <a:off x="461958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Run the Django Server</a:t>
              </a:r>
              <a:endParaRPr sz="1000"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" name="Google Shape;176;p8"/>
            <p:cNvSpPr txBox="1"/>
            <p:nvPr/>
          </p:nvSpPr>
          <p:spPr>
            <a:xfrm>
              <a:off x="462174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" name="Google Shape;177;p8"/>
            <p:cNvSpPr txBox="1"/>
            <p:nvPr/>
          </p:nvSpPr>
          <p:spPr>
            <a:xfrm>
              <a:off x="461176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8" name="Google Shape;178;p8"/>
          <p:cNvGrpSpPr/>
          <p:nvPr/>
        </p:nvGrpSpPr>
        <p:grpSpPr>
          <a:xfrm>
            <a:off x="282370" y="2592838"/>
            <a:ext cx="1418334" cy="2315200"/>
            <a:chOff x="618820" y="1574025"/>
            <a:chExt cx="1418334" cy="2315200"/>
          </a:xfrm>
        </p:grpSpPr>
        <p:cxnSp>
          <p:nvCxnSpPr>
            <p:cNvPr id="179" name="Google Shape;179;p8"/>
            <p:cNvCxnSpPr/>
            <p:nvPr/>
          </p:nvCxnSpPr>
          <p:spPr>
            <a:xfrm>
              <a:off x="1299277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0D5CD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0" name="Google Shape;180;p8"/>
            <p:cNvSpPr/>
            <p:nvPr/>
          </p:nvSpPr>
          <p:spPr>
            <a:xfrm flipH="1">
              <a:off x="618820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0D5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619055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094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" name="Google Shape;182;p8"/>
            <p:cNvGrpSpPr/>
            <p:nvPr/>
          </p:nvGrpSpPr>
          <p:grpSpPr>
            <a:xfrm>
              <a:off x="719081" y="1574025"/>
              <a:ext cx="1177279" cy="2315200"/>
              <a:chOff x="1314039" y="1574025"/>
              <a:chExt cx="1177279" cy="2315200"/>
            </a:xfrm>
          </p:grpSpPr>
          <p:sp>
            <p:nvSpPr>
              <p:cNvPr id="183" name="Google Shape;183;p8"/>
              <p:cNvSpPr txBox="1"/>
              <p:nvPr/>
            </p:nvSpPr>
            <p:spPr>
              <a:xfrm>
                <a:off x="1321858" y="2695025"/>
                <a:ext cx="11673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>
                    <a:solidFill>
                      <a:srgbClr val="0C57D3"/>
                    </a:solidFill>
                    <a:latin typeface="Roboto"/>
                    <a:ea typeface="Roboto"/>
                    <a:cs typeface="Roboto"/>
                    <a:sym typeface="Roboto"/>
                  </a:rPr>
                  <a:t>Set Up Django Project</a:t>
                </a:r>
                <a:endParaRPr sz="1000" b="1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4" name="Google Shape;184;p8"/>
              <p:cNvSpPr txBox="1"/>
              <p:nvPr/>
            </p:nvSpPr>
            <p:spPr>
              <a:xfrm>
                <a:off x="1324018" y="3151825"/>
                <a:ext cx="1167300" cy="73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endParaRPr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5" name="Google Shape;185;p8"/>
              <p:cNvSpPr txBox="1"/>
              <p:nvPr/>
            </p:nvSpPr>
            <p:spPr>
              <a:xfrm>
                <a:off x="1314039" y="1574025"/>
                <a:ext cx="624300" cy="24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US" sz="800">
                    <a:solidFill>
                      <a:srgbClr val="0C57D3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86" name="Google Shape;186;p8"/>
          <p:cNvGrpSpPr/>
          <p:nvPr/>
        </p:nvGrpSpPr>
        <p:grpSpPr>
          <a:xfrm>
            <a:off x="7725678" y="2592838"/>
            <a:ext cx="1418334" cy="1567400"/>
            <a:chOff x="4511544" y="1575830"/>
            <a:chExt cx="1418334" cy="1567400"/>
          </a:xfrm>
        </p:grpSpPr>
        <p:cxnSp>
          <p:nvCxnSpPr>
            <p:cNvPr id="187" name="Google Shape;187;p8"/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8" name="Google Shape;188;p8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8"/>
            <p:cNvSpPr txBox="1"/>
            <p:nvPr/>
          </p:nvSpPr>
          <p:spPr>
            <a:xfrm>
              <a:off x="461958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Test the API</a:t>
              </a:r>
              <a:endParaRPr sz="1000"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" name="Google Shape;191;p8"/>
            <p:cNvSpPr txBox="1"/>
            <p:nvPr/>
          </p:nvSpPr>
          <p:spPr>
            <a:xfrm>
              <a:off x="4671690" y="2225843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p8"/>
            <p:cNvSpPr txBox="1"/>
            <p:nvPr/>
          </p:nvSpPr>
          <p:spPr>
            <a:xfrm>
              <a:off x="461176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C16078-7AC9-A8ED-03E5-66379454D9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B3E978-F528-0B66-53C1-CBA251338B16}"/>
              </a:ext>
            </a:extLst>
          </p:cNvPr>
          <p:cNvSpPr txBox="1"/>
          <p:nvPr/>
        </p:nvSpPr>
        <p:spPr>
          <a:xfrm>
            <a:off x="2147008" y="126881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     References</a:t>
            </a:r>
            <a:endParaRPr lang="en-IN" sz="4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4B681-B81E-7E0D-9C53-8DD4C4F87903}"/>
              </a:ext>
            </a:extLst>
          </p:cNvPr>
          <p:cNvSpPr txBox="1"/>
          <p:nvPr/>
        </p:nvSpPr>
        <p:spPr>
          <a:xfrm>
            <a:off x="304800" y="769441"/>
            <a:ext cx="8524568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r>
              <a:rPr lang="en-US">
                <a:latin typeface="+mn-lt"/>
              </a:rPr>
              <a:t>1] Evaluation of ECG based Recognition of Cardiac Abnormalities using Machine Learning and Deep Learning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+mn-lt"/>
                <a:hlinkClick r:id="rId2"/>
              </a:rPr>
              <a:t>https://ieeexplore.ieee.org/document/9651457</a:t>
            </a:r>
            <a:endParaRPr lang="en-US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</a:rPr>
              <a:t>[2 ] An ECG detection device based on Convolutional Neural Network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+mn-lt"/>
                <a:hlinkClick r:id="rId3"/>
              </a:rPr>
              <a:t>https://ieeexplore.ieee.org/document/10248472</a:t>
            </a:r>
            <a:endParaRPr lang="en-US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</a:rPr>
              <a:t>[3] A Deep Learning Based ECG Segmentation Tool for Detection of ECG Beat Parameters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+mn-lt"/>
                <a:hlinkClick r:id="rId4"/>
              </a:rPr>
              <a:t>https://ieeexplore.ieee.org/document/9912906</a:t>
            </a:r>
            <a:endParaRPr lang="en-US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</a:rPr>
              <a:t>[4 ]ECG diagnosis device based on machine learning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+mn-lt"/>
                <a:hlinkClick r:id="rId5"/>
              </a:rPr>
              <a:t>https://ieeexplore.ieee.org/document/9697057</a:t>
            </a:r>
            <a:endParaRPr lang="en-US" u="sng">
              <a:solidFill>
                <a:schemeClr val="hlink"/>
              </a:solidFill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u="sng">
              <a:solidFill>
                <a:schemeClr val="hlink"/>
              </a:solidFill>
              <a:latin typeface="+mn-lt"/>
            </a:endParaRPr>
          </a:p>
          <a:p>
            <a:r>
              <a:rPr lang="en-US">
                <a:solidFill>
                  <a:schemeClr val="tx1"/>
                </a:solidFill>
                <a:latin typeface="+mn-lt"/>
              </a:rPr>
              <a:t>[5]</a:t>
            </a:r>
            <a:r>
              <a:rPr lang="en-US" i="0">
                <a:solidFill>
                  <a:schemeClr val="tx1"/>
                </a:solidFill>
                <a:effectLst/>
                <a:latin typeface="+mn-lt"/>
              </a:rPr>
              <a:t> Beat-wise Classification of Arrhythmia Using Novel Combination of ECG Signal-Specific and Signal-Independent Features with ML Algorithms</a:t>
            </a:r>
          </a:p>
          <a:p>
            <a:r>
              <a:rPr lang="en-US">
                <a:latin typeface="+mn-lt"/>
                <a:hlinkClick r:id="rId6"/>
              </a:rPr>
              <a:t>Beat-wise Classification of Arrhythmia Using Novel Combination of ECG Signal-Specific and Signal-Independent Features with ML Algorithms | IEEE Conference Publication | IEEE Xplore</a:t>
            </a:r>
            <a:endParaRPr lang="en-US">
              <a:latin typeface="+mn-lt"/>
            </a:endParaRPr>
          </a:p>
          <a:p>
            <a:endParaRPr lang="en-US" i="0">
              <a:solidFill>
                <a:schemeClr val="tx1"/>
              </a:solidFill>
              <a:effectLst/>
              <a:latin typeface="+mn-lt"/>
            </a:endParaRPr>
          </a:p>
          <a:p>
            <a:r>
              <a:rPr lang="en-US">
                <a:solidFill>
                  <a:schemeClr val="tx1"/>
                </a:solidFill>
                <a:latin typeface="+mn-lt"/>
              </a:rPr>
              <a:t>[6] A review on feature extraction and denoising of ECG signal using wavelet transform.</a:t>
            </a:r>
          </a:p>
          <a:p>
            <a:r>
              <a:rPr lang="en-US">
                <a:latin typeface="+mn-lt"/>
                <a:hlinkClick r:id="rId7"/>
              </a:rPr>
              <a:t>A review on feature extraction and denoising of ECG signal using wavelet transform | IEEE Conference Publication | IEEE Xplore</a:t>
            </a:r>
            <a:endParaRPr lang="en-US" i="0">
              <a:solidFill>
                <a:schemeClr val="tx1"/>
              </a:solidFill>
              <a:effectLst/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7D701E-F8DA-A500-84E8-DCD05307DB5C}"/>
              </a:ext>
            </a:extLst>
          </p:cNvPr>
          <p:cNvSpPr txBox="1"/>
          <p:nvPr/>
        </p:nvSpPr>
        <p:spPr>
          <a:xfrm>
            <a:off x="2562644" y="6459537"/>
            <a:ext cx="41563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</a:t>
            </a:r>
            <a:r>
              <a:rPr lang="en-US" sz="12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CSE(AI&amp;ML) DAYANANDA SAGAR UNIVERSITY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74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>
            <a:spLocks noGrp="1"/>
          </p:cNvSpPr>
          <p:nvPr>
            <p:ph type="title"/>
          </p:nvPr>
        </p:nvSpPr>
        <p:spPr>
          <a:xfrm>
            <a:off x="1676400" y="573087"/>
            <a:ext cx="6589712" cy="74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Calibri"/>
              <a:buNone/>
            </a:pPr>
            <a:r>
              <a:rPr lang="en-US" sz="4800" b="1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endParaRPr/>
          </a:p>
        </p:txBody>
      </p:sp>
      <p:sp>
        <p:nvSpPr>
          <p:cNvPr id="77" name="Google Shape;77;p2"/>
          <p:cNvSpPr txBox="1">
            <a:spLocks noGrp="1"/>
          </p:cNvSpPr>
          <p:nvPr>
            <p:ph type="body" idx="1"/>
          </p:nvPr>
        </p:nvSpPr>
        <p:spPr>
          <a:xfrm>
            <a:off x="1440825" y="1824025"/>
            <a:ext cx="6826800" cy="37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017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Introduction </a:t>
            </a:r>
            <a:endParaRPr lang="en-US"/>
          </a:p>
          <a:p>
            <a:pPr marL="9017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Literature Review</a:t>
            </a:r>
            <a:endParaRPr/>
          </a:p>
          <a:p>
            <a:pPr marL="9017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/>
          </a:p>
          <a:p>
            <a:pPr marL="9017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Aim &amp; Objectives </a:t>
            </a:r>
            <a:endParaRPr/>
          </a:p>
          <a:p>
            <a:pPr marL="90170" indent="-127000">
              <a:spcBef>
                <a:spcPts val="1400"/>
              </a:spcBef>
              <a:buSzPts val="2000"/>
              <a:buAutoNum type="arabicPeriod"/>
            </a:pPr>
            <a:r>
              <a:rPr lang="en-US"/>
              <a:t>Detailed Architecture</a:t>
            </a:r>
          </a:p>
          <a:p>
            <a:pPr marL="90170" indent="-127000">
              <a:spcBef>
                <a:spcPts val="1400"/>
              </a:spcBef>
              <a:buSzPts val="2000"/>
              <a:buFont typeface="Calibri"/>
              <a:buAutoNum type="arabicPeriod"/>
            </a:pPr>
            <a:r>
              <a:rPr lang="en-US"/>
              <a:t>Road map </a:t>
            </a:r>
          </a:p>
          <a:p>
            <a:pPr marL="9017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  <a:p>
            <a:pPr marL="9017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9017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9017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9017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838200" y="6454775"/>
            <a:ext cx="10668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entury Gothic"/>
              <a:buNone/>
            </a:pPr>
            <a:r>
              <a:rPr lang="en-US" sz="9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/>
          </a:p>
        </p:txBody>
      </p:sp>
      <p:sp>
        <p:nvSpPr>
          <p:cNvPr id="79" name="Google Shape;79;p2"/>
          <p:cNvSpPr txBox="1"/>
          <p:nvPr/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entury Gothic"/>
              <a:buNone/>
            </a:pPr>
            <a:r>
              <a:rPr lang="en-US" sz="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</a:t>
            </a:r>
            <a:r>
              <a:rPr lang="en-US" sz="9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| CSE(AI&amp;ML) DAYANANDA SAGAR UNIVERSITY </a:t>
            </a:r>
            <a:endParaRPr/>
          </a:p>
        </p:txBody>
      </p:sp>
      <p:sp>
        <p:nvSpPr>
          <p:cNvPr id="80" name="Google Shape;80;p2"/>
          <p:cNvSpPr txBox="1"/>
          <p:nvPr/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Century Gothic"/>
              <a:buNone/>
            </a:pPr>
            <a:fld id="{00000000-1234-1234-1234-123412341234}" type="slidenum">
              <a:rPr lang="en-US" sz="10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fld>
            <a:r>
              <a:rPr lang="en-US" sz="10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12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5d8a488b7_5_39"/>
          <p:cNvSpPr txBox="1">
            <a:spLocks noGrp="1"/>
          </p:cNvSpPr>
          <p:nvPr>
            <p:ph type="title"/>
          </p:nvPr>
        </p:nvSpPr>
        <p:spPr>
          <a:xfrm>
            <a:off x="822325" y="287337"/>
            <a:ext cx="7543800" cy="1449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INTRODUCTION</a:t>
            </a:r>
            <a:endParaRPr/>
          </a:p>
        </p:txBody>
      </p:sp>
      <p:sp>
        <p:nvSpPr>
          <p:cNvPr id="87" name="Google Shape;87;g305d8a488b7_5_39"/>
          <p:cNvSpPr txBox="1">
            <a:spLocks noGrp="1"/>
          </p:cNvSpPr>
          <p:nvPr>
            <p:ph type="body" idx="1"/>
          </p:nvPr>
        </p:nvSpPr>
        <p:spPr>
          <a:xfrm>
            <a:off x="822325" y="1846262"/>
            <a:ext cx="7543800" cy="40227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>
              <a:buFont typeface="Arial"/>
              <a:buChar char="•"/>
            </a:pPr>
            <a:r>
              <a:rPr lang="en-US" dirty="0"/>
              <a:t>Cardiovascular diseases (CVDs) cause 17.9 million deaths annually, making early detection crucial for effective treatment.</a:t>
            </a:r>
            <a:endParaRPr lang="en-US"/>
          </a:p>
          <a:p>
            <a:pPr>
              <a:buFont typeface="Arial"/>
              <a:buChar char="•"/>
            </a:pPr>
            <a:r>
              <a:rPr lang="en-US" dirty="0"/>
              <a:t>ECG systems face issues with accuracy due to poor algorithms, integration, and artifact management, leading to unreliable analysis.</a:t>
            </a:r>
          </a:p>
          <a:p>
            <a:pPr>
              <a:buFont typeface="Arial"/>
              <a:buChar char="•"/>
            </a:pPr>
            <a:r>
              <a:rPr lang="en-US" dirty="0"/>
              <a:t>There is a need for better diagnostic accuracy, effective ECG data management, and seamless healthcare integration.</a:t>
            </a:r>
          </a:p>
          <a:p>
            <a:pPr>
              <a:buFont typeface="Arial"/>
              <a:buChar char="•"/>
            </a:pPr>
            <a:r>
              <a:rPr lang="en-US" dirty="0"/>
              <a:t>A mobile app using machine learning, artifact filtering, and secure data handling could address these issues and improve patient care.</a:t>
            </a:r>
          </a:p>
          <a:p>
            <a:pPr marL="457200" lvl="0" indent="-342900" algn="l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endParaRPr lang="en-US" dirty="0"/>
          </a:p>
        </p:txBody>
      </p:sp>
      <p:sp>
        <p:nvSpPr>
          <p:cNvPr id="88" name="Google Shape;88;g305d8a488b7_5_39"/>
          <p:cNvSpPr txBox="1">
            <a:spLocks noGrp="1"/>
          </p:cNvSpPr>
          <p:nvPr>
            <p:ph type="sldNum" idx="12"/>
          </p:nvPr>
        </p:nvSpPr>
        <p:spPr>
          <a:xfrm>
            <a:off x="7424737" y="6459537"/>
            <a:ext cx="9843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</a:pPr>
            <a:r>
              <a:rPr lang="en-US"/>
              <a:t>3 of 12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5de8538a5_0_0"/>
          <p:cNvSpPr txBox="1"/>
          <p:nvPr/>
        </p:nvSpPr>
        <p:spPr>
          <a:xfrm>
            <a:off x="1657350" y="6091237"/>
            <a:ext cx="1066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entury Gothic"/>
              <a:buNone/>
            </a:pPr>
            <a:r>
              <a:rPr lang="en-US" sz="9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/>
          </a:p>
        </p:txBody>
      </p:sp>
      <p:sp>
        <p:nvSpPr>
          <p:cNvPr id="103" name="Google Shape;103;g305de8538a5_0_0"/>
          <p:cNvSpPr txBox="1"/>
          <p:nvPr/>
        </p:nvSpPr>
        <p:spPr>
          <a:xfrm>
            <a:off x="2765425" y="6459537"/>
            <a:ext cx="3616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entury Gothic"/>
              <a:buNone/>
            </a:pPr>
            <a:r>
              <a:rPr lang="en-US" sz="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</a:t>
            </a:r>
            <a:r>
              <a:rPr lang="en-US" sz="9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| CSE(AI&amp;ML) DAYANANDA SAGAR UNIVERSITY </a:t>
            </a:r>
            <a:endParaRPr/>
          </a:p>
        </p:txBody>
      </p:sp>
      <p:sp>
        <p:nvSpPr>
          <p:cNvPr id="104" name="Google Shape;104;g305de8538a5_0_0"/>
          <p:cNvSpPr txBox="1"/>
          <p:nvPr/>
        </p:nvSpPr>
        <p:spPr>
          <a:xfrm>
            <a:off x="7424737" y="6459537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Century Gothic"/>
              <a:buNone/>
            </a:pPr>
            <a:fld id="{00000000-1234-1234-1234-123412341234}" type="slidenum">
              <a:rPr lang="en-US" sz="10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fld>
            <a:r>
              <a:rPr lang="en-US" sz="10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12</a:t>
            </a:r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C34CD42-8BCE-E012-31E4-81F426865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745344"/>
              </p:ext>
            </p:extLst>
          </p:nvPr>
        </p:nvGraphicFramePr>
        <p:xfrm>
          <a:off x="274712" y="814326"/>
          <a:ext cx="8603224" cy="52678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96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1484">
                  <a:extLst>
                    <a:ext uri="{9D8B030D-6E8A-4147-A177-3AD203B41FA5}">
                      <a16:colId xmlns:a16="http://schemas.microsoft.com/office/drawing/2014/main" val="1150369982"/>
                    </a:ext>
                  </a:extLst>
                </a:gridCol>
                <a:gridCol w="19861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3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7373">
                <a:tc>
                  <a:txBody>
                    <a:bodyPr/>
                    <a:lstStyle/>
                    <a:p>
                      <a:r>
                        <a:rPr lang="en-IN" sz="1800"/>
                        <a:t>Paper Title 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Purpose 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Efficiency 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Methodology 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Limitation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3901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An ECG detection device based on Convolutional Neural Network</a:t>
                      </a:r>
                      <a:endParaRPr lang="en-IN" sz="1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Integrates convolutional neural networks (CNN) for the real-time detection and diagnosis of premature atrial contractions.</a:t>
                      </a:r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The CNN model used in the device achieves an accuracy of </a:t>
                      </a: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95.1%, 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with a precision of 95% and a recall rate of </a:t>
                      </a: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97.9%.</a:t>
                      </a:r>
                      <a:endParaRPr lang="en-I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The system combines hardware and software. It utilizes the MSP432P401R microcontroller and the ADS1292 bioelectric sensor for signal monitoring.</a:t>
                      </a:r>
                      <a:endParaRPr lang="en-IN" sz="140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400" b="0"/>
                        <a:t>The current system is limited to detecting Premature Atrial Contractions (PAC) and requires improvements in terms of accuracy.</a:t>
                      </a:r>
                      <a:endParaRPr lang="en-IN" sz="1400" b="0"/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6622">
                <a:tc>
                  <a:txBody>
                    <a:bodyPr/>
                    <a:lstStyle/>
                    <a:p>
                      <a:r>
                        <a:rPr lang="en-US" sz="1400" dirty="0"/>
                        <a:t>Medical Internet of Things for Classification of Pathological ECG Beats Based on Fractional Fourier Transform and Hyperparameter Tuning</a:t>
                      </a:r>
                      <a:endParaRPr lang="en-IN" sz="1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400" b="0"/>
                        <a:t>The paper aims to use the Medical Internet of Things (MIoT) and advanced technologies like 6G.It integrates Fractional Fourier Transform (FrFT) and Deep Transfer Learning (DTL) for efficient ECG .</a:t>
                      </a:r>
                      <a:endParaRPr lang="en-IN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The proposed system achieved a classification accuracy of </a:t>
                      </a:r>
                      <a:r>
                        <a:rPr lang="en-US" sz="1400" b="1"/>
                        <a:t>99.68%</a:t>
                      </a:r>
                      <a:r>
                        <a:rPr lang="en-US" sz="1400"/>
                        <a:t>. The DTL model with hyperparameter tuning proved to be more accurate and efficient .</a:t>
                      </a:r>
                      <a:endParaRPr lang="en-IN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Data Collection, Data Augmentation, Model Architecture.</a:t>
                      </a:r>
                      <a:endParaRPr lang="en-IN" sz="1400" b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The current model is limited to detecting five categories of heart conditions and requires further development to handle a wider variety of ECG abnormalities. </a:t>
                      </a:r>
                      <a:endParaRPr lang="en-IN" sz="1400"/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2">
            <a:extLst>
              <a:ext uri="{FF2B5EF4-FFF2-40B4-BE49-F238E27FC236}">
                <a16:creationId xmlns:a16="http://schemas.microsoft.com/office/drawing/2014/main" id="{3E4C07F7-22D2-4D8E-3805-0009966A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714" y="401663"/>
            <a:ext cx="7543800" cy="391089"/>
          </a:xfrm>
        </p:spPr>
        <p:txBody>
          <a:bodyPr>
            <a:normAutofit fontScale="90000"/>
          </a:bodyPr>
          <a:lstStyle/>
          <a:p>
            <a:r>
              <a:rPr lang="en-IN"/>
              <a:t>           Literature Review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/>
          <p:nvPr/>
        </p:nvSpPr>
        <p:spPr>
          <a:xfrm>
            <a:off x="1657350" y="6091237"/>
            <a:ext cx="1066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entury Gothic"/>
              <a:buNone/>
            </a:pPr>
            <a:r>
              <a:rPr lang="en-US" sz="9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/>
          </a:p>
        </p:txBody>
      </p:sp>
      <p:sp>
        <p:nvSpPr>
          <p:cNvPr id="94" name="Google Shape;94;p4"/>
          <p:cNvSpPr txBox="1"/>
          <p:nvPr/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entury Gothic"/>
              <a:buNone/>
            </a:pPr>
            <a:r>
              <a:rPr lang="en-US" sz="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</a:t>
            </a:r>
            <a:r>
              <a:rPr lang="en-US" sz="900" b="0" i="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| CSE(AI&amp;ML) DAYANANDA SAGAR UNIVERSITY </a:t>
            </a:r>
            <a:endParaRPr/>
          </a:p>
        </p:txBody>
      </p:sp>
      <p:sp>
        <p:nvSpPr>
          <p:cNvPr id="95" name="Google Shape;95;p4"/>
          <p:cNvSpPr txBox="1"/>
          <p:nvPr/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Century Gothic"/>
              <a:buNone/>
            </a:pPr>
            <a:fld id="{00000000-1234-1234-1234-123412341234}" type="slidenum">
              <a:rPr lang="en-US" sz="10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fld>
            <a:r>
              <a:rPr lang="en-US" sz="10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12</a:t>
            </a:r>
            <a:endParaRPr/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5F7E685A-0081-66C1-0668-9CEC32F63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769086"/>
              </p:ext>
            </p:extLst>
          </p:nvPr>
        </p:nvGraphicFramePr>
        <p:xfrm>
          <a:off x="270388" y="316469"/>
          <a:ext cx="8603224" cy="58518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6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1149">
                  <a:extLst>
                    <a:ext uri="{9D8B030D-6E8A-4147-A177-3AD203B41FA5}">
                      <a16:colId xmlns:a16="http://schemas.microsoft.com/office/drawing/2014/main" val="1150369982"/>
                    </a:ext>
                  </a:extLst>
                </a:gridCol>
                <a:gridCol w="16704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527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0274">
                <a:tc>
                  <a:txBody>
                    <a:bodyPr/>
                    <a:lstStyle/>
                    <a:p>
                      <a:r>
                        <a:rPr lang="en-IN" sz="1800"/>
                        <a:t>Paper Title 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Purpose 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Efficiency 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Methodology 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Limitation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810">
                <a:tc>
                  <a:txBody>
                    <a:bodyPr/>
                    <a:lstStyle/>
                    <a:p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ECG Diagnosis Device Based on Machine Learning</a:t>
                      </a:r>
                      <a:endParaRPr lang="en-IN" sz="140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Develop a portable ECG diagnosis device using machine learning for real-time ECG signal processing and abnormality .</a:t>
                      </a:r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Achieved a diagnostic accuracy of </a:t>
                      </a:r>
                      <a:r>
                        <a:rPr lang="en-US" sz="1400" b="1"/>
                        <a:t>94.92%</a:t>
                      </a:r>
                      <a:r>
                        <a:rPr lang="en-US" sz="1400"/>
                        <a:t> for detecting normal and abnormal ECG signals.</a:t>
                      </a:r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Data Preprocessing, Deep Learning Architecture, Fiducial Point Detection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The tool lacks integration with advanced signal processing techniques and is limited to fiducial point detection​</a:t>
                      </a:r>
                      <a:endParaRPr lang="en-IN" sz="1400"/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83">
                <a:tc>
                  <a:txBody>
                    <a:bodyPr/>
                    <a:lstStyle/>
                    <a:p>
                      <a:r>
                        <a:rPr lang="en-US" sz="1400"/>
                        <a:t>A Deep Learning-Based ECG Segmentation Tool for Detection of ECG Beat Parameters</a:t>
                      </a:r>
                      <a:endParaRPr lang="en-IN" sz="140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400" b="0"/>
                        <a:t>Develop an automated ECG segmentation tool using deep learning to segment ECG beats and detect fiducial points (P, QRS, T waves)</a:t>
                      </a:r>
                      <a:endParaRPr lang="en-IN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/>
                        <a:t>Achieved 95% accuracy in ECG segmentation and </a:t>
                      </a:r>
                      <a:r>
                        <a:rPr lang="en-US" sz="1400" b="1"/>
                        <a:t>99.4%</a:t>
                      </a:r>
                      <a:r>
                        <a:rPr lang="en-US" sz="1400" b="0"/>
                        <a:t> accuracy in fiducial point detection.</a:t>
                      </a:r>
                      <a:endParaRPr lang="en-IN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/>
                        <a:t>Preprocessing involved noise removal .The Conv-</a:t>
                      </a:r>
                      <a:r>
                        <a:rPr lang="en-US" sz="1400" b="0" err="1"/>
                        <a:t>BiLSTM</a:t>
                      </a:r>
                      <a:r>
                        <a:rPr lang="en-US" sz="1400" b="0"/>
                        <a:t> model was used to segment the ECG waves and detect fiducial points.</a:t>
                      </a:r>
                      <a:endParaRPr lang="en-IN" sz="1400" b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The tool lacks advanced signal processing integration and is limited to fiducial point detection​</a:t>
                      </a:r>
                    </a:p>
                    <a:p>
                      <a:endParaRPr lang="en-IN" sz="1400"/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560">
                <a:tc>
                  <a:txBody>
                    <a:bodyPr/>
                    <a:lstStyle/>
                    <a:p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Beat-wise Classification of Arrhythmia Using Novel Combination of ECG Signal with ML Algorithms</a:t>
                      </a:r>
                      <a:endParaRPr lang="en-IN" sz="140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machine learning-based method for classifying arrhythmia at the beat level using a combination of ECG(derived from wavelet transformation).</a:t>
                      </a:r>
                      <a:endParaRPr lang="en-IN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The best performance was achieved 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94.7% 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both signal specific and signal independent feature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The MIT-BIH Arrhythmia Database, which contains ECG recordings from various patients, was used for this study. </a:t>
                      </a:r>
                      <a:endParaRPr lang="en-IN" sz="1400" b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 requires optimization in terms of resource usage and computational complexity for real-time applications​(Beat-wise </a:t>
                      </a:r>
                      <a:r>
                        <a:rPr lang="en-US" sz="1400" err="1"/>
                        <a:t>Classificatio</a:t>
                      </a:r>
                      <a:r>
                        <a:rPr lang="en-US" sz="1400"/>
                        <a:t>…).</a:t>
                      </a:r>
                      <a:endParaRPr lang="en-IN" sz="1400"/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98630905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3773BF-69FB-12E6-5395-0C398A9D9C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45A939-315D-617A-9AC0-AE12CC9E3424}"/>
              </a:ext>
            </a:extLst>
          </p:cNvPr>
          <p:cNvSpPr txBox="1"/>
          <p:nvPr/>
        </p:nvSpPr>
        <p:spPr>
          <a:xfrm>
            <a:off x="1212753" y="719158"/>
            <a:ext cx="7021285" cy="69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00" b="1">
                <a:solidFill>
                  <a:srgbClr val="8E4221"/>
                </a:solidFill>
                <a:latin typeface="Calibri"/>
                <a:cs typeface="Calibri"/>
              </a:rPr>
              <a:t>          Problem Statement</a:t>
            </a:r>
            <a:r>
              <a:rPr lang="en-US" sz="3900">
                <a:latin typeface="Calibri"/>
                <a:cs typeface="Calibri"/>
              </a:rPr>
              <a:t>​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49EA8-E1B5-6EFC-996E-7DE814ECA36A}"/>
              </a:ext>
            </a:extLst>
          </p:cNvPr>
          <p:cNvSpPr txBox="1"/>
          <p:nvPr/>
        </p:nvSpPr>
        <p:spPr>
          <a:xfrm>
            <a:off x="556527" y="1864727"/>
            <a:ext cx="8033656" cy="3123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90170" indent="-127000" algn="just">
              <a:buFont typeface=""/>
              <a:buChar char="•"/>
            </a:pPr>
            <a:r>
              <a:rPr lang="en-US" sz="2000" b="1" dirty="0">
                <a:solidFill>
                  <a:srgbClr val="404040"/>
                </a:solidFill>
                <a:latin typeface="Calibri"/>
              </a:rPr>
              <a:t>Problem:</a:t>
            </a:r>
            <a:r>
              <a:rPr lang="en-US" sz="1700" b="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libri"/>
              </a:rPr>
              <a:t>Current ECG systems struggle with data management, algorithm inefficiencies, and integration challenges, leading to inaccurate diagnoses and inadequate monitoring; a mobile application is needed to address these critical issues.</a:t>
            </a:r>
            <a:endParaRPr lang="en-US" sz="2000">
              <a:latin typeface="Calibri"/>
            </a:endParaRPr>
          </a:p>
          <a:p>
            <a:pPr marL="90170" indent="-114300" algn="just">
              <a:buFont typeface="Calibri,Sans-Serif"/>
              <a:buChar char=" "/>
            </a:pPr>
            <a:r>
              <a:rPr lang="en-US" sz="1700" dirty="0">
                <a:latin typeface="Calibri"/>
              </a:rPr>
              <a:t>​</a:t>
            </a:r>
          </a:p>
          <a:p>
            <a:pPr marL="90170" indent="-127000" algn="just">
              <a:buFont typeface=""/>
              <a:buChar char="•"/>
            </a:pPr>
            <a:r>
              <a:rPr lang="en-US" sz="2000" b="1" dirty="0">
                <a:solidFill>
                  <a:srgbClr val="404040"/>
                </a:solidFill>
                <a:latin typeface="Calibri"/>
              </a:rPr>
              <a:t>Solution: </a:t>
            </a:r>
            <a:r>
              <a:rPr lang="en-US" sz="2000" dirty="0">
                <a:solidFill>
                  <a:srgbClr val="404040"/>
                </a:solidFill>
                <a:latin typeface="Calibri"/>
              </a:rPr>
              <a:t>Ultimately, our proposed mobile app harnesses advanced machine learning for accurate ECG analysis, features real-time artifact management,  integrates seamlessly with healthcare platforms, and prioritizes user-friendly design and data security.</a:t>
            </a:r>
            <a:endParaRPr lang="en-US" sz="2000" dirty="0">
              <a:latin typeface="Calibri"/>
            </a:endParaRPr>
          </a:p>
          <a:p>
            <a:pPr algn="just"/>
            <a:r>
              <a:rPr lang="en-US" sz="2000" dirty="0">
                <a:latin typeface="Calibri"/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95797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B0BAE0-E3B4-1F99-018B-1D16EC701C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A9576F-0D49-CA74-AF7F-1642631D1F18}"/>
              </a:ext>
            </a:extLst>
          </p:cNvPr>
          <p:cNvSpPr txBox="1"/>
          <p:nvPr/>
        </p:nvSpPr>
        <p:spPr>
          <a:xfrm>
            <a:off x="1915886" y="293914"/>
            <a:ext cx="4898571" cy="69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00" b="1">
                <a:solidFill>
                  <a:srgbClr val="8E4221"/>
                </a:solidFill>
                <a:latin typeface="Calibri"/>
                <a:cs typeface="Calibri"/>
              </a:rPr>
              <a:t>      Aim &amp; Objective</a:t>
            </a:r>
            <a:r>
              <a:rPr lang="en-US" sz="3900">
                <a:latin typeface="Calibri"/>
                <a:cs typeface="Calibri"/>
              </a:rPr>
              <a:t>​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5B4780-043B-44E2-0962-2EBBFD68E4CB}"/>
              </a:ext>
            </a:extLst>
          </p:cNvPr>
          <p:cNvSpPr txBox="1"/>
          <p:nvPr/>
        </p:nvSpPr>
        <p:spPr>
          <a:xfrm>
            <a:off x="522515" y="990600"/>
            <a:ext cx="8392884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>
                <a:solidFill>
                  <a:srgbClr val="FF0000"/>
                </a:solidFill>
                <a:latin typeface="Calibri"/>
                <a:cs typeface="Segoe UI"/>
              </a:rPr>
              <a:t>Aim: </a:t>
            </a:r>
            <a:r>
              <a:rPr lang="en-US" sz="2000">
                <a:latin typeface="Calibri"/>
                <a:cs typeface="Segoe UI"/>
              </a:rPr>
              <a:t>This project we will create a mobile application that improves ECG data management and diagnostic accuracy using advanced algorithms. The app will handle real-time artifact removal, enable seamless integration with healthcare platforms, and ensure secure remote monitoring.​</a:t>
            </a:r>
          </a:p>
          <a:p>
            <a:pPr algn="just"/>
            <a:endParaRPr lang="en-US" sz="2000">
              <a:latin typeface="Calibri"/>
              <a:cs typeface="Segoe UI"/>
            </a:endParaRPr>
          </a:p>
          <a:p>
            <a:pPr algn="just"/>
            <a:r>
              <a:rPr lang="en-US" sz="2000">
                <a:solidFill>
                  <a:srgbClr val="FF0000"/>
                </a:solidFill>
                <a:latin typeface="Calibri"/>
                <a:cs typeface="Segoe UI"/>
              </a:rPr>
              <a:t>Objective:</a:t>
            </a:r>
            <a:r>
              <a:rPr lang="en-US" sz="2000">
                <a:latin typeface="Calibri"/>
                <a:cs typeface="Segoe UI"/>
              </a:rPr>
              <a:t> This project is to develop a mobile app that enhances the accuracy of ECG data analysis through advanced algorithms, manages real-time artifacts, and integrates smoothly with healthcare systems. It will provide secure data handling, remote monitoring capabilities, and a user-friendly interface for efficient ECG management.​</a:t>
            </a:r>
          </a:p>
          <a:p>
            <a:pPr algn="just"/>
            <a:endParaRPr lang="en-US" sz="2000">
              <a:latin typeface="Calibri"/>
              <a:cs typeface="Segoe UI"/>
            </a:endParaRPr>
          </a:p>
          <a:p>
            <a:pPr algn="just"/>
            <a:r>
              <a:rPr lang="en-US" sz="2000">
                <a:solidFill>
                  <a:srgbClr val="FF0000"/>
                </a:solidFill>
                <a:latin typeface="Calibri"/>
                <a:cs typeface="Segoe UI"/>
              </a:rPr>
              <a:t>Methodology:</a:t>
            </a:r>
            <a:r>
              <a:rPr lang="en-US" sz="2000">
                <a:latin typeface="Calibri"/>
                <a:cs typeface="Segoe UI"/>
              </a:rPr>
              <a:t> Implementing advanced machine learning algorithms for ECG analysis, integrating real-time artifact management, and developing a secure, user-friendly mobile app with seamless healthcare system integration for remote monitoring and data management.​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8BD5B6-2926-B946-3978-2F84A6881AE9}"/>
              </a:ext>
            </a:extLst>
          </p:cNvPr>
          <p:cNvSpPr txBox="1"/>
          <p:nvPr/>
        </p:nvSpPr>
        <p:spPr>
          <a:xfrm>
            <a:off x="2993571" y="6444343"/>
            <a:ext cx="347254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>
                <a:solidFill>
                  <a:srgbClr val="FFFFFF"/>
                </a:solidFill>
                <a:latin typeface="Century Gothic"/>
              </a:rPr>
              <a:t>| CSE(AI&amp;ML) DAYANANDA SAGAR UNIVERSITY</a:t>
            </a:r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93561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186829-7943-4E2C-9CE7-19346DEAE4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pic>
        <p:nvPicPr>
          <p:cNvPr id="6" name="Picture 5" descr="A white background with black border&#10;&#10;Description automatically generated">
            <a:extLst>
              <a:ext uri="{FF2B5EF4-FFF2-40B4-BE49-F238E27FC236}">
                <a16:creationId xmlns:a16="http://schemas.microsoft.com/office/drawing/2014/main" id="{9D3D8602-E883-FF2F-D19C-A8655F01A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876" y="1119624"/>
            <a:ext cx="1971676" cy="1274990"/>
          </a:xfrm>
          <a:prstGeom prst="rect">
            <a:avLst/>
          </a:prstGeom>
        </p:spPr>
      </p:pic>
      <p:pic>
        <p:nvPicPr>
          <p:cNvPr id="7" name="Picture 6" descr="A black and white image of a flag&#10;&#10;Description automatically generated">
            <a:extLst>
              <a:ext uri="{FF2B5EF4-FFF2-40B4-BE49-F238E27FC236}">
                <a16:creationId xmlns:a16="http://schemas.microsoft.com/office/drawing/2014/main" id="{D991F541-97A6-EC50-8484-4AE968C53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82" y="839496"/>
            <a:ext cx="2175782" cy="1206955"/>
          </a:xfrm>
          <a:prstGeom prst="rect">
            <a:avLst/>
          </a:prstGeom>
        </p:spPr>
      </p:pic>
      <p:pic>
        <p:nvPicPr>
          <p:cNvPr id="8" name="Picture 7" descr="A white background with black border&#10;&#10;Description automatically generated">
            <a:extLst>
              <a:ext uri="{FF2B5EF4-FFF2-40B4-BE49-F238E27FC236}">
                <a16:creationId xmlns:a16="http://schemas.microsoft.com/office/drawing/2014/main" id="{C98D1B88-16E1-9BD7-B134-54EEEA51F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770" y="1289803"/>
            <a:ext cx="2194833" cy="13335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22CBF3-AC1A-0FD6-E559-3FF0308306C9}"/>
              </a:ext>
            </a:extLst>
          </p:cNvPr>
          <p:cNvSpPr txBox="1"/>
          <p:nvPr/>
        </p:nvSpPr>
        <p:spPr>
          <a:xfrm>
            <a:off x="825145" y="1239493"/>
            <a:ext cx="169778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Presentation Layer (Flutter UI Components)</a:t>
            </a:r>
          </a:p>
          <a:p>
            <a:endParaRPr lang="en-US"/>
          </a:p>
        </p:txBody>
      </p:sp>
      <p:pic>
        <p:nvPicPr>
          <p:cNvPr id="12" name="Picture 11" descr="A white background with black border&#10;&#10;Description automatically generated">
            <a:extLst>
              <a:ext uri="{FF2B5EF4-FFF2-40B4-BE49-F238E27FC236}">
                <a16:creationId xmlns:a16="http://schemas.microsoft.com/office/drawing/2014/main" id="{EE04FB26-6C4E-CA22-8560-77783501B2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1147" y="2992763"/>
            <a:ext cx="2639375" cy="1582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997316-7B9A-9274-9D49-370668F4C7FA}"/>
              </a:ext>
            </a:extLst>
          </p:cNvPr>
          <p:cNvSpPr txBox="1"/>
          <p:nvPr/>
        </p:nvSpPr>
        <p:spPr>
          <a:xfrm>
            <a:off x="3806098" y="1112806"/>
            <a:ext cx="1981631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User Interface (UI) ,Splash Screen, Sign In, OTP, ECG Dashboard  ,Historical Data, etc.</a:t>
            </a:r>
          </a:p>
          <a:p>
            <a:pPr algn="l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0A408E-6AE3-C302-63DA-074566F33F2F}"/>
              </a:ext>
            </a:extLst>
          </p:cNvPr>
          <p:cNvSpPr txBox="1"/>
          <p:nvPr/>
        </p:nvSpPr>
        <p:spPr>
          <a:xfrm>
            <a:off x="6824845" y="1243735"/>
            <a:ext cx="2174133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Business Logic Layer (</a:t>
            </a:r>
            <a:r>
              <a:rPr lang="en-US" err="1"/>
              <a:t>BLoC</a:t>
            </a:r>
            <a:r>
              <a:rPr lang="en-US"/>
              <a:t>, Provider, etc.) ,Use Authentication    ECG Data Management  State Management          </a:t>
            </a:r>
          </a:p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4769F6-6A4C-15F5-80C4-F63669AD37D8}"/>
              </a:ext>
            </a:extLst>
          </p:cNvPr>
          <p:cNvSpPr txBox="1"/>
          <p:nvPr/>
        </p:nvSpPr>
        <p:spPr>
          <a:xfrm>
            <a:off x="6505343" y="3103250"/>
            <a:ext cx="264256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Data Processing Layer </a:t>
            </a:r>
          </a:p>
          <a:p>
            <a:r>
              <a:rPr lang="en-US"/>
              <a:t>Signal Processing  Machine Learning Models Feature Extraction Artifact Management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24428D4-BCAC-103D-22CB-9679A60F8D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3505123" y="4799240"/>
            <a:ext cx="2348592" cy="1297301"/>
          </a:xfrm>
          <a:prstGeom prst="rect">
            <a:avLst/>
          </a:prstGeom>
        </p:spPr>
      </p:pic>
      <p:pic>
        <p:nvPicPr>
          <p:cNvPr id="4" name="Picture 3" descr="A white background with black border&#10;&#10;Description automatically generated">
            <a:extLst>
              <a:ext uri="{FF2B5EF4-FFF2-40B4-BE49-F238E27FC236}">
                <a16:creationId xmlns:a16="http://schemas.microsoft.com/office/drawing/2014/main" id="{B9422F90-F216-ECC5-7BD7-332F97CAC6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7702" y="2841096"/>
            <a:ext cx="2468336" cy="12926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CE9314-3086-0C2D-9A3A-687891316A06}"/>
              </a:ext>
            </a:extLst>
          </p:cNvPr>
          <p:cNvSpPr txBox="1"/>
          <p:nvPr/>
        </p:nvSpPr>
        <p:spPr>
          <a:xfrm>
            <a:off x="3557984" y="2970363"/>
            <a:ext cx="2599428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Data Layer Firebase Authentication Cloud Storage (</a:t>
            </a:r>
            <a:r>
              <a:rPr lang="en-US" err="1"/>
              <a:t>Firestore</a:t>
            </a:r>
            <a:r>
              <a:rPr lang="en-US"/>
              <a:t>)API Integration  Secure Data Handling </a:t>
            </a:r>
          </a:p>
        </p:txBody>
      </p:sp>
      <p:pic>
        <p:nvPicPr>
          <p:cNvPr id="9" name="Picture 8" descr="A white background with black border&#10;&#10;Description automatically generated">
            <a:extLst>
              <a:ext uri="{FF2B5EF4-FFF2-40B4-BE49-F238E27FC236}">
                <a16:creationId xmlns:a16="http://schemas.microsoft.com/office/drawing/2014/main" id="{614111EB-6426-6AD0-4F1E-F7113695F9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8667" y="4793334"/>
            <a:ext cx="2446566" cy="12926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40CB5E-A34F-87C5-1532-68001AD220AA}"/>
              </a:ext>
            </a:extLst>
          </p:cNvPr>
          <p:cNvSpPr txBox="1"/>
          <p:nvPr/>
        </p:nvSpPr>
        <p:spPr>
          <a:xfrm>
            <a:off x="3399423" y="2312495"/>
            <a:ext cx="264256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 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A5D1F8-9BE1-A9D2-B041-A9007F044954}"/>
              </a:ext>
            </a:extLst>
          </p:cNvPr>
          <p:cNvSpPr txBox="1"/>
          <p:nvPr/>
        </p:nvSpPr>
        <p:spPr>
          <a:xfrm>
            <a:off x="3500886" y="5017904"/>
            <a:ext cx="2159686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Device Layer Bluetooth Device (ECG)Data Collection API 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9FECA9-0E76-506A-D5ED-99E5EB53289C}"/>
              </a:ext>
            </a:extLst>
          </p:cNvPr>
          <p:cNvSpPr txBox="1"/>
          <p:nvPr/>
        </p:nvSpPr>
        <p:spPr>
          <a:xfrm>
            <a:off x="6531430" y="4963886"/>
            <a:ext cx="21336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Notification &amp; Alert System  Real-Time Alerts Push Notifications  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256EC4-2AA3-2A75-629C-45E3A2F5FFE7}"/>
              </a:ext>
            </a:extLst>
          </p:cNvPr>
          <p:cNvSpPr txBox="1"/>
          <p:nvPr/>
        </p:nvSpPr>
        <p:spPr>
          <a:xfrm>
            <a:off x="1600200" y="293914"/>
            <a:ext cx="6281055" cy="69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00" b="1">
                <a:solidFill>
                  <a:srgbClr val="8E4221"/>
                </a:solidFill>
                <a:latin typeface="Calibri"/>
              </a:rPr>
              <a:t>              </a:t>
            </a:r>
            <a:r>
              <a:rPr lang="en-US" sz="3600" b="1">
                <a:solidFill>
                  <a:srgbClr val="8E4221"/>
                </a:solidFill>
                <a:latin typeface="Calibri"/>
              </a:rPr>
              <a:t> ARCHITECTURE</a:t>
            </a:r>
            <a:endParaRPr lang="en-US" sz="36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117982-C15F-7F68-B777-103AFCA46CB5}"/>
              </a:ext>
            </a:extLst>
          </p:cNvPr>
          <p:cNvCxnSpPr/>
          <p:nvPr/>
        </p:nvCxnSpPr>
        <p:spPr>
          <a:xfrm flipV="1">
            <a:off x="2993571" y="1320047"/>
            <a:ext cx="805545" cy="4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419DE68-8196-C93D-4DF8-1F604FDC1025}"/>
              </a:ext>
            </a:extLst>
          </p:cNvPr>
          <p:cNvCxnSpPr>
            <a:cxnSpLocks/>
          </p:cNvCxnSpPr>
          <p:nvPr/>
        </p:nvCxnSpPr>
        <p:spPr>
          <a:xfrm>
            <a:off x="5780313" y="1774372"/>
            <a:ext cx="81643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CD5E6A-979B-7B23-72DD-4CE3005D7A48}"/>
              </a:ext>
            </a:extLst>
          </p:cNvPr>
          <p:cNvCxnSpPr>
            <a:cxnSpLocks/>
          </p:cNvCxnSpPr>
          <p:nvPr/>
        </p:nvCxnSpPr>
        <p:spPr>
          <a:xfrm>
            <a:off x="7668263" y="2639067"/>
            <a:ext cx="19309" cy="3444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AA960B3-2B5B-97E4-00BD-90D14EBDFA07}"/>
              </a:ext>
            </a:extLst>
          </p:cNvPr>
          <p:cNvCxnSpPr>
            <a:cxnSpLocks/>
          </p:cNvCxnSpPr>
          <p:nvPr/>
        </p:nvCxnSpPr>
        <p:spPr>
          <a:xfrm flipH="1">
            <a:off x="4784369" y="4149920"/>
            <a:ext cx="23414" cy="6379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637B694-642E-3B29-CC0E-7BB5AC50C31D}"/>
              </a:ext>
            </a:extLst>
          </p:cNvPr>
          <p:cNvCxnSpPr>
            <a:cxnSpLocks/>
          </p:cNvCxnSpPr>
          <p:nvPr/>
        </p:nvCxnSpPr>
        <p:spPr>
          <a:xfrm flipH="1" flipV="1">
            <a:off x="6001719" y="3474798"/>
            <a:ext cx="457814" cy="250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2A4ED6-83F4-DA57-CE28-F77371060404}"/>
              </a:ext>
            </a:extLst>
          </p:cNvPr>
          <p:cNvCxnSpPr>
            <a:cxnSpLocks/>
          </p:cNvCxnSpPr>
          <p:nvPr/>
        </p:nvCxnSpPr>
        <p:spPr>
          <a:xfrm>
            <a:off x="5799820" y="5458257"/>
            <a:ext cx="609189" cy="197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48B164-E28F-70C9-D669-228A76BB0793}"/>
              </a:ext>
            </a:extLst>
          </p:cNvPr>
          <p:cNvSpPr txBox="1"/>
          <p:nvPr/>
        </p:nvSpPr>
        <p:spPr>
          <a:xfrm>
            <a:off x="303363" y="2307771"/>
            <a:ext cx="3088255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b="1"/>
              <a:t>Presentation Layer</a:t>
            </a:r>
            <a:r>
              <a:rPr lang="en-US"/>
              <a:t>: Handles </a:t>
            </a:r>
          </a:p>
          <a:p>
            <a:r>
              <a:rPr lang="en-US"/>
              <a:t>user interface using Flutter.</a:t>
            </a:r>
          </a:p>
          <a:p>
            <a:pPr>
              <a:buFont typeface=""/>
              <a:buChar char="•"/>
            </a:pPr>
            <a:r>
              <a:rPr lang="en-US" b="1"/>
              <a:t>Business Logic Layer</a:t>
            </a:r>
            <a:r>
              <a:rPr lang="en-US"/>
              <a:t>: Manages app states and data flow.</a:t>
            </a:r>
          </a:p>
          <a:p>
            <a:pPr>
              <a:buFont typeface=""/>
              <a:buChar char="•"/>
            </a:pPr>
            <a:r>
              <a:rPr lang="en-US" b="1"/>
              <a:t>Data Processing Layer</a:t>
            </a:r>
            <a:r>
              <a:rPr lang="en-US"/>
              <a:t>: Analyzes ECG signals in real-time using machine learning.</a:t>
            </a:r>
          </a:p>
          <a:p>
            <a:pPr>
              <a:buFont typeface=""/>
              <a:buChar char="•"/>
            </a:pPr>
            <a:r>
              <a:rPr lang="en-US" b="1"/>
              <a:t>Data Layer</a:t>
            </a:r>
            <a:r>
              <a:rPr lang="en-US"/>
              <a:t>: Manages cloud integration and data storage, ensuring security and scalability.</a:t>
            </a:r>
          </a:p>
          <a:p>
            <a:pPr>
              <a:buFont typeface=""/>
              <a:buChar char="•"/>
            </a:pPr>
            <a:r>
              <a:rPr lang="en-US" b="1"/>
              <a:t>Device Layer</a:t>
            </a:r>
            <a:r>
              <a:rPr lang="en-US"/>
              <a:t>: Integrates with external wearable devices to collect and  process real-time ECG data.</a:t>
            </a:r>
          </a:p>
          <a:p>
            <a:pPr>
              <a:buFont typeface=""/>
              <a:buChar char="•"/>
            </a:pPr>
            <a:r>
              <a:rPr lang="en-US" b="1"/>
              <a:t>Notification and Alert System</a:t>
            </a:r>
            <a:r>
              <a:rPr lang="en-US"/>
              <a:t>: Provides real-time alerts for abnormal heart activities.</a:t>
            </a:r>
          </a:p>
        </p:txBody>
      </p:sp>
    </p:spTree>
    <p:extLst>
      <p:ext uri="{BB962C8B-B14F-4D97-AF65-F5344CB8AC3E}">
        <p14:creationId xmlns:p14="http://schemas.microsoft.com/office/powerpoint/2010/main" val="3562705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7456B0-D4CA-CECA-2D4F-C1E55424CA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pic>
        <p:nvPicPr>
          <p:cNvPr id="4" name="Picture 3" descr="A red shield with a white cross&#10;&#10;Description automatically generated">
            <a:extLst>
              <a:ext uri="{FF2B5EF4-FFF2-40B4-BE49-F238E27FC236}">
                <a16:creationId xmlns:a16="http://schemas.microsoft.com/office/drawing/2014/main" id="{7C1EA089-3115-948D-0EF3-CA7E219C8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10" y="185058"/>
            <a:ext cx="1842237" cy="3048000"/>
          </a:xfrm>
          <a:prstGeom prst="rect">
            <a:avLst/>
          </a:prstGeom>
        </p:spPr>
      </p:pic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55467F42-AEE4-4501-87C9-8442D77F1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095" y="185057"/>
            <a:ext cx="1842238" cy="3048002"/>
          </a:xfrm>
          <a:prstGeom prst="rect">
            <a:avLst/>
          </a:prstGeom>
        </p:spPr>
      </p:pic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7FC4A9FE-6005-77C6-0239-5BF0C8092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010" y="185058"/>
            <a:ext cx="1874895" cy="3048000"/>
          </a:xfrm>
          <a:prstGeom prst="rect">
            <a:avLst/>
          </a:prstGeo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0FDC5C4E-8518-04FB-B829-84939D1A5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6668" y="3069773"/>
            <a:ext cx="2081723" cy="3233056"/>
          </a:xfrm>
          <a:prstGeom prst="rect">
            <a:avLst/>
          </a:prstGeom>
        </p:spPr>
      </p:pic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77529CF7-2B07-CED1-0A62-A9BFA28D16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9553" y="3069771"/>
            <a:ext cx="2190580" cy="323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762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7_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12</Slides>
  <Notes>6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1_Retrospect</vt:lpstr>
      <vt:lpstr>2_Retrospect</vt:lpstr>
      <vt:lpstr>7_Retrospect</vt:lpstr>
      <vt:lpstr>PowerPoint Presentation</vt:lpstr>
      <vt:lpstr>Content</vt:lpstr>
      <vt:lpstr>         INTRODUCTION</vt:lpstr>
      <vt:lpstr>           Literature Review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exam</dc:creator>
  <cp:revision>53</cp:revision>
  <dcterms:created xsi:type="dcterms:W3CDTF">2014-02-04T16:39:29Z</dcterms:created>
  <dcterms:modified xsi:type="dcterms:W3CDTF">2024-10-03T03:56:29Z</dcterms:modified>
</cp:coreProperties>
</file>