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87" r:id="rId2"/>
    <p:sldId id="274" r:id="rId3"/>
    <p:sldId id="275" r:id="rId4"/>
    <p:sldId id="276" r:id="rId5"/>
    <p:sldId id="277" r:id="rId6"/>
    <p:sldId id="278" r:id="rId7"/>
    <p:sldId id="279" r:id="rId8"/>
    <p:sldId id="280" r:id="rId9"/>
    <p:sldId id="281" r:id="rId10"/>
    <p:sldId id="282"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3018" autoAdjust="0"/>
  </p:normalViewPr>
  <p:slideViewPr>
    <p:cSldViewPr showGuides="1">
      <p:cViewPr varScale="1">
        <p:scale>
          <a:sx n="85" d="100"/>
          <a:sy n="85" d="100"/>
        </p:scale>
        <p:origin x="366" y="78"/>
      </p:cViewPr>
      <p:guideLst>
        <p:guide orient="horz" pos="2160"/>
        <p:guide pos="3839"/>
        <p:guide pos="1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45" d="100"/>
          <a:sy n="45" d="100"/>
        </p:scale>
        <p:origin x="221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4/4/2024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106380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333661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31463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411293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380980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5497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239633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259858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352524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4/4/2024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4/4/2024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4/4/2024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4/4/2024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4/4/2024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4/4/2024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4/4/2024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4/4/2024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4/4/2024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4/4/2024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4/4/2024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4/4/2024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812" y="1752600"/>
            <a:ext cx="7620000" cy="1752599"/>
          </a:xfrm>
        </p:spPr>
        <p:txBody>
          <a:bodyPr>
            <a:normAutofit fontScale="90000"/>
          </a:bodyPr>
          <a:lstStyle/>
          <a:p>
            <a:r>
              <a:rPr lang="en-US" sz="3100" dirty="0" smtClean="0">
                <a:solidFill>
                  <a:schemeClr val="tx1">
                    <a:lumMod val="50000"/>
                  </a:schemeClr>
                </a:solidFill>
                <a:latin typeface="Adobe Gothic Std B" panose="020B0800000000000000" pitchFamily="34" charset="-128"/>
                <a:ea typeface="Adobe Gothic Std B" panose="020B0800000000000000" pitchFamily="34" charset="-128"/>
                <a:cs typeface="Times New Roman" panose="02020603050405020304" pitchFamily="18" charset="0"/>
              </a:rPr>
              <a:t>Naan </a:t>
            </a:r>
            <a:r>
              <a:rPr lang="en-US" sz="3100" dirty="0" err="1" smtClean="0">
                <a:solidFill>
                  <a:schemeClr val="tx1">
                    <a:lumMod val="50000"/>
                  </a:schemeClr>
                </a:solidFill>
                <a:latin typeface="Adobe Gothic Std B" panose="020B0800000000000000" pitchFamily="34" charset="-128"/>
                <a:ea typeface="Adobe Gothic Std B" panose="020B0800000000000000" pitchFamily="34" charset="-128"/>
                <a:cs typeface="Times New Roman" panose="02020603050405020304" pitchFamily="18" charset="0"/>
              </a:rPr>
              <a:t>Mudhalvan</a:t>
            </a:r>
            <a:r>
              <a:rPr lang="en-US" sz="3100" dirty="0" smtClean="0">
                <a:solidFill>
                  <a:schemeClr val="tx1">
                    <a:lumMod val="50000"/>
                  </a:schemeClr>
                </a:solidFill>
                <a:latin typeface="Adobe Gothic Std B" panose="020B0800000000000000" pitchFamily="34" charset="-128"/>
                <a:ea typeface="Adobe Gothic Std B" panose="020B0800000000000000" pitchFamily="34" charset="-128"/>
                <a:cs typeface="Times New Roman" panose="02020603050405020304" pitchFamily="18" charset="0"/>
              </a:rPr>
              <a:t> Project in Cybersecurity</a:t>
            </a: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t>
            </a:r>
            <a:r>
              <a:rPr lang="en-US" sz="3100" b="1" dirty="0" smtClean="0">
                <a:solidFill>
                  <a:srgbClr val="002060"/>
                </a:solidFill>
              </a:rPr>
              <a:t>KEYLOGGER </a:t>
            </a:r>
            <a:r>
              <a:rPr lang="en-US" b="1" dirty="0" smtClean="0">
                <a:solidFill>
                  <a:schemeClr val="accent6">
                    <a:lumMod val="50000"/>
                  </a:schemeClr>
                </a:solidFill>
              </a:rPr>
              <a:t/>
            </a:r>
            <a:br>
              <a:rPr lang="en-US" b="1" dirty="0" smtClean="0">
                <a:solidFill>
                  <a:schemeClr val="accent6">
                    <a:lumMod val="50000"/>
                  </a:schemeClr>
                </a:solidFill>
              </a:rPr>
            </a:br>
            <a:endParaRPr lang="en-US" b="1" dirty="0">
              <a:solidFill>
                <a:schemeClr val="accent6">
                  <a:lumMod val="50000"/>
                </a:schemeClr>
              </a:solidFill>
            </a:endParaRPr>
          </a:p>
        </p:txBody>
      </p:sp>
      <p:sp>
        <p:nvSpPr>
          <p:cNvPr id="3" name="Content Placeholder 2"/>
          <p:cNvSpPr>
            <a:spLocks noGrp="1"/>
          </p:cNvSpPr>
          <p:nvPr>
            <p:ph idx="1"/>
          </p:nvPr>
        </p:nvSpPr>
        <p:spPr>
          <a:xfrm>
            <a:off x="1751012" y="4876800"/>
            <a:ext cx="9625225" cy="1295400"/>
          </a:xfrm>
        </p:spPr>
        <p:txBody>
          <a:bodyPr>
            <a:normAutofit/>
          </a:bodyPr>
          <a:lstStyle/>
          <a:p>
            <a:pPr marL="0" indent="0">
              <a:buNone/>
            </a:pPr>
            <a:r>
              <a:rPr lang="en-US" dirty="0" smtClean="0">
                <a:solidFill>
                  <a:srgbClr val="002060"/>
                </a:solidFill>
              </a:rPr>
              <a:t>Presented By:</a:t>
            </a:r>
          </a:p>
          <a:p>
            <a:pPr marL="0" indent="0">
              <a:buNone/>
            </a:pPr>
            <a:r>
              <a:rPr lang="en-US" dirty="0"/>
              <a:t> </a:t>
            </a:r>
            <a:r>
              <a:rPr lang="en-US" dirty="0" smtClean="0"/>
              <a:t> </a:t>
            </a:r>
            <a:r>
              <a:rPr lang="en-US" sz="2400" dirty="0" smtClean="0">
                <a:solidFill>
                  <a:schemeClr val="tx1">
                    <a:lumMod val="75000"/>
                  </a:schemeClr>
                </a:solidFill>
              </a:rPr>
              <a:t>1.Sahana .S –</a:t>
            </a:r>
            <a:r>
              <a:rPr lang="en-US" sz="2400" dirty="0" err="1" smtClean="0">
                <a:solidFill>
                  <a:schemeClr val="tx1">
                    <a:lumMod val="75000"/>
                  </a:schemeClr>
                </a:solidFill>
              </a:rPr>
              <a:t>Anjalai</a:t>
            </a:r>
            <a:r>
              <a:rPr lang="en-US" sz="2400" dirty="0" smtClean="0">
                <a:solidFill>
                  <a:schemeClr val="tx1">
                    <a:lumMod val="75000"/>
                  </a:schemeClr>
                </a:solidFill>
              </a:rPr>
              <a:t> </a:t>
            </a:r>
            <a:r>
              <a:rPr lang="en-US" sz="2400" dirty="0" err="1">
                <a:solidFill>
                  <a:schemeClr val="tx1">
                    <a:lumMod val="75000"/>
                  </a:schemeClr>
                </a:solidFill>
              </a:rPr>
              <a:t>A</a:t>
            </a:r>
            <a:r>
              <a:rPr lang="en-US" sz="2400" dirty="0" err="1" smtClean="0">
                <a:solidFill>
                  <a:schemeClr val="tx1">
                    <a:lumMod val="75000"/>
                  </a:schemeClr>
                </a:solidFill>
              </a:rPr>
              <a:t>mmal</a:t>
            </a:r>
            <a:r>
              <a:rPr lang="en-US" sz="2400" dirty="0" smtClean="0">
                <a:solidFill>
                  <a:schemeClr val="tx1">
                    <a:lumMod val="75000"/>
                  </a:schemeClr>
                </a:solidFill>
              </a:rPr>
              <a:t> </a:t>
            </a:r>
            <a:r>
              <a:rPr lang="en-US" sz="2400" dirty="0" err="1" smtClean="0">
                <a:solidFill>
                  <a:schemeClr val="tx1">
                    <a:lumMod val="75000"/>
                  </a:schemeClr>
                </a:solidFill>
              </a:rPr>
              <a:t>Mahalingam</a:t>
            </a:r>
            <a:r>
              <a:rPr lang="en-US" sz="2400" dirty="0">
                <a:solidFill>
                  <a:schemeClr val="tx1">
                    <a:lumMod val="75000"/>
                  </a:schemeClr>
                </a:solidFill>
              </a:rPr>
              <a:t> </a:t>
            </a:r>
            <a:r>
              <a:rPr lang="en-US" sz="2400" dirty="0" smtClean="0">
                <a:solidFill>
                  <a:schemeClr val="tx1">
                    <a:lumMod val="75000"/>
                  </a:schemeClr>
                </a:solidFill>
              </a:rPr>
              <a:t>Engineering College</a:t>
            </a:r>
            <a:endParaRPr lang="en-US" sz="2400" dirty="0">
              <a:solidFill>
                <a:schemeClr val="tx1">
                  <a:lumMod val="75000"/>
                </a:schemeClr>
              </a:solidFill>
            </a:endParaRPr>
          </a:p>
        </p:txBody>
      </p:sp>
    </p:spTree>
    <p:extLst>
      <p:ext uri="{BB962C8B-B14F-4D97-AF65-F5344CB8AC3E}">
        <p14:creationId xmlns:p14="http://schemas.microsoft.com/office/powerpoint/2010/main" val="308084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5612" y="3048000"/>
            <a:ext cx="4724400" cy="769441"/>
          </a:xfrm>
          <a:prstGeom prst="rect">
            <a:avLst/>
          </a:prstGeom>
        </p:spPr>
        <p:txBody>
          <a:bodyPr wrap="square">
            <a:spAutoFit/>
          </a:bodyPr>
          <a:lstStyle/>
          <a:p>
            <a:r>
              <a:rPr lang="en-US" sz="4400" b="1" cap="all" dirty="0">
                <a:solidFill>
                  <a:srgbClr val="002060"/>
                </a:solidFill>
                <a:latin typeface="Arial" panose="020B0604020202020204" pitchFamily="34" charset="0"/>
                <a:ea typeface="+mj-ea"/>
                <a:cs typeface="Arial" panose="020B0604020202020204" pitchFamily="34" charset="0"/>
              </a:rPr>
              <a:t>THANK YOU</a:t>
            </a:r>
            <a:endParaRPr lang="en-US" sz="4400" dirty="0"/>
          </a:p>
        </p:txBody>
      </p:sp>
    </p:spTree>
    <p:extLst>
      <p:ext uri="{BB962C8B-B14F-4D97-AF65-F5344CB8AC3E}">
        <p14:creationId xmlns:p14="http://schemas.microsoft.com/office/powerpoint/2010/main" val="279537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nvSpPr>
        <p:spPr>
          <a:xfrm>
            <a:off x="1446212" y="457200"/>
            <a:ext cx="5715000" cy="868363"/>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Rectangle 2"/>
          <p:cNvSpPr/>
          <p:nvPr/>
        </p:nvSpPr>
        <p:spPr>
          <a:xfrm>
            <a:off x="2589212" y="1905000"/>
            <a:ext cx="6858000" cy="3770263"/>
          </a:xfrm>
          <a:prstGeom prst="rect">
            <a:avLst/>
          </a:prstGeom>
        </p:spPr>
        <p:txBody>
          <a:bodyPr wrap="square">
            <a:spAutoFit/>
          </a:bodyPr>
          <a:lstStyle/>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Problem Statement </a:t>
            </a:r>
            <a:endParaRPr lang="en-US" sz="1700" dirty="0">
              <a:solidFill>
                <a:schemeClr val="accent1">
                  <a:lumMod val="50000"/>
                </a:schemeClr>
              </a:solidFill>
              <a:latin typeface="Arial"/>
              <a:cs typeface="Arial"/>
            </a:endParaRP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Proposed System/Solution</a:t>
            </a:r>
            <a:endParaRPr lang="en-US" sz="1700" dirty="0">
              <a:solidFill>
                <a:schemeClr val="accent1">
                  <a:lumMod val="50000"/>
                </a:schemeClr>
              </a:solidFill>
              <a:latin typeface="Arial"/>
              <a:cs typeface="Arial"/>
            </a:endParaRP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Calibri"/>
              </a:rPr>
              <a:t>System </a:t>
            </a:r>
            <a:r>
              <a:rPr lang="en-US" sz="2000" b="1" dirty="0">
                <a:solidFill>
                  <a:schemeClr val="accent1">
                    <a:lumMod val="50000"/>
                  </a:schemeClr>
                </a:solidFill>
                <a:latin typeface="Arial"/>
                <a:ea typeface="+mn-lt"/>
                <a:cs typeface="+mn-lt"/>
              </a:rPr>
              <a:t>Development Approach </a:t>
            </a:r>
            <a:endParaRPr lang="en-US" sz="1700" dirty="0">
              <a:solidFill>
                <a:schemeClr val="accent1">
                  <a:lumMod val="50000"/>
                </a:schemeClr>
              </a:solidFill>
              <a:latin typeface="Arial"/>
              <a:ea typeface="+mn-lt"/>
              <a:cs typeface="+mn-lt"/>
            </a:endParaRP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mn-lt"/>
              </a:rPr>
              <a:t>Algorithm &amp; Deployment  </a:t>
            </a:r>
            <a:endParaRPr lang="en-US" sz="1700" dirty="0">
              <a:solidFill>
                <a:schemeClr val="accent1">
                  <a:lumMod val="50000"/>
                </a:schemeClr>
              </a:solidFill>
              <a:latin typeface="Arial"/>
              <a:cs typeface="Calibri"/>
            </a:endParaRP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Result (Output Image)</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Conclusion</a:t>
            </a:r>
            <a:endParaRPr lang="en-US" sz="1700" dirty="0">
              <a:solidFill>
                <a:schemeClr val="accent1">
                  <a:lumMod val="50000"/>
                </a:schemeClr>
              </a:solidFill>
              <a:latin typeface="Arial"/>
              <a:cs typeface="Arial"/>
            </a:endParaRP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Future Scope</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US" sz="2000" b="1" dirty="0">
                <a:solidFill>
                  <a:schemeClr val="accent1">
                    <a:lumMod val="50000"/>
                  </a:schemeClr>
                </a:solidFill>
                <a:latin typeface="Arial"/>
                <a:ea typeface="+mn-lt"/>
                <a:cs typeface="Arial"/>
              </a:rPr>
              <a:t>References</a:t>
            </a:r>
            <a:endParaRPr lang="en-US" dirty="0">
              <a:solidFill>
                <a:schemeClr val="accent1">
                  <a:lumMod val="50000"/>
                </a:schemeClr>
              </a:solidFill>
            </a:endParaRPr>
          </a:p>
        </p:txBody>
      </p:sp>
    </p:spTree>
    <p:extLst>
      <p:ext uri="{BB962C8B-B14F-4D97-AF65-F5344CB8AC3E}">
        <p14:creationId xmlns:p14="http://schemas.microsoft.com/office/powerpoint/2010/main" val="416972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612" y="381000"/>
            <a:ext cx="7161213" cy="584775"/>
          </a:xfrm>
          <a:prstGeom prst="rect">
            <a:avLst/>
          </a:prstGeom>
        </p:spPr>
        <p:txBody>
          <a:bodyPr wrap="square">
            <a:spAutoFit/>
          </a:bodyPr>
          <a:lstStyle/>
          <a:p>
            <a:r>
              <a:rPr lang="en-US" sz="3200" b="1" cap="all" dirty="0" smtClean="0">
                <a:solidFill>
                  <a:srgbClr val="002060"/>
                </a:solidFill>
                <a:latin typeface="Arial" panose="020B0604020202020204" pitchFamily="34" charset="0"/>
                <a:ea typeface="+mj-ea"/>
                <a:cs typeface="Arial" panose="020B0604020202020204" pitchFamily="34" charset="0"/>
              </a:rPr>
              <a:t>Problem Statement</a:t>
            </a:r>
            <a:endParaRPr lang="en-US" sz="3200" dirty="0">
              <a:solidFill>
                <a:srgbClr val="002060"/>
              </a:solidFill>
            </a:endParaRPr>
          </a:p>
        </p:txBody>
      </p:sp>
      <p:sp>
        <p:nvSpPr>
          <p:cNvPr id="5" name="Rectangle 4"/>
          <p:cNvSpPr/>
          <p:nvPr/>
        </p:nvSpPr>
        <p:spPr>
          <a:xfrm>
            <a:off x="1598612" y="1676400"/>
            <a:ext cx="8610600" cy="3046988"/>
          </a:xfrm>
          <a:prstGeom prst="rect">
            <a:avLst/>
          </a:prstGeom>
        </p:spPr>
        <p:txBody>
          <a:bodyPr wrap="square">
            <a:spAutoFit/>
          </a:bodyPr>
          <a:lstStyle/>
          <a:p>
            <a:r>
              <a:rPr lang="en-US" sz="2400" dirty="0" smtClean="0">
                <a:solidFill>
                  <a:schemeClr val="tx1">
                    <a:lumMod val="75000"/>
                  </a:schemeClr>
                </a:solidFill>
                <a:latin typeface="Open Sans"/>
              </a:rPr>
              <a:t>Project </a:t>
            </a:r>
            <a:r>
              <a:rPr lang="en-US" sz="2400" dirty="0">
                <a:solidFill>
                  <a:schemeClr val="tx1">
                    <a:lumMod val="75000"/>
                  </a:schemeClr>
                </a:solidFill>
                <a:latin typeface="Open Sans"/>
              </a:rPr>
              <a:t>problem statement for </a:t>
            </a:r>
            <a:r>
              <a:rPr lang="en-US" sz="2400" dirty="0" err="1">
                <a:solidFill>
                  <a:schemeClr val="tx1">
                    <a:lumMod val="75000"/>
                  </a:schemeClr>
                </a:solidFill>
                <a:latin typeface="Open Sans"/>
              </a:rPr>
              <a:t>keylogger</a:t>
            </a:r>
            <a:r>
              <a:rPr lang="en-US" sz="2400" dirty="0">
                <a:solidFill>
                  <a:schemeClr val="tx1">
                    <a:lumMod val="75000"/>
                  </a:schemeClr>
                </a:solidFill>
                <a:latin typeface="Open Sans"/>
              </a:rPr>
              <a:t> Problem Statement: In </a:t>
            </a:r>
            <a:r>
              <a:rPr lang="en-US" sz="2400" dirty="0" err="1" smtClean="0">
                <a:solidFill>
                  <a:schemeClr val="tx1">
                    <a:lumMod val="75000"/>
                  </a:schemeClr>
                </a:solidFill>
                <a:latin typeface="Open Sans"/>
              </a:rPr>
              <a:t>to</a:t>
            </a:r>
            <a:r>
              <a:rPr lang="en-US" sz="2400" dirty="0" err="1">
                <a:solidFill>
                  <a:schemeClr val="tx1">
                    <a:lumMod val="75000"/>
                  </a:schemeClr>
                </a:solidFill>
                <a:latin typeface="Open Sans"/>
              </a:rPr>
              <a:t>keyloggers</a:t>
            </a:r>
            <a:r>
              <a:rPr lang="en-US" sz="2400" dirty="0">
                <a:solidFill>
                  <a:schemeClr val="tx1">
                    <a:lumMod val="75000"/>
                  </a:schemeClr>
                </a:solidFill>
                <a:latin typeface="Open Sans"/>
              </a:rPr>
              <a:t>, stealthy software tools designed to monitor and record keystrokes on a user's computer without their knowledge. </a:t>
            </a:r>
            <a:r>
              <a:rPr lang="en-US" sz="2400" dirty="0" err="1">
                <a:solidFill>
                  <a:schemeClr val="tx1">
                    <a:lumMod val="75000"/>
                  </a:schemeClr>
                </a:solidFill>
                <a:latin typeface="Open Sans"/>
              </a:rPr>
              <a:t>Keyloggers</a:t>
            </a:r>
            <a:r>
              <a:rPr lang="en-US" sz="2400" dirty="0">
                <a:solidFill>
                  <a:schemeClr val="tx1">
                    <a:lumMod val="75000"/>
                  </a:schemeClr>
                </a:solidFill>
                <a:latin typeface="Open Sans"/>
              </a:rPr>
              <a:t> pose a severe threat to individuals and organizations as they can capture sensitive information such as passwords, credit card details, and other personal data, leading to identity theft, financial loss, and privacy breaches</a:t>
            </a:r>
            <a:r>
              <a:rPr lang="en-US" sz="2400" dirty="0" smtClean="0">
                <a:solidFill>
                  <a:schemeClr val="tx1">
                    <a:lumMod val="75000"/>
                  </a:schemeClr>
                </a:solidFill>
                <a:latin typeface="Open Sans"/>
              </a:rPr>
              <a:t>.</a:t>
            </a:r>
            <a:endParaRPr lang="en-US" sz="2400" dirty="0">
              <a:solidFill>
                <a:schemeClr val="tx1">
                  <a:lumMod val="75000"/>
                </a:schemeClr>
              </a:solidFill>
              <a:latin typeface="Calibri"/>
            </a:endParaRPr>
          </a:p>
        </p:txBody>
      </p:sp>
    </p:spTree>
    <p:extLst>
      <p:ext uri="{BB962C8B-B14F-4D97-AF65-F5344CB8AC3E}">
        <p14:creationId xmlns:p14="http://schemas.microsoft.com/office/powerpoint/2010/main" val="363573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228600"/>
            <a:ext cx="5468164" cy="1451616"/>
          </a:xfrm>
          <a:prstGeom prst="rect">
            <a:avLst/>
          </a:prstGeom>
        </p:spPr>
        <p:txBody>
          <a:bodyPr wrap="none">
            <a:spAutoFit/>
          </a:bodyPr>
          <a:lstStyle/>
          <a:p>
            <a:pPr lvl="0" defTabSz="457200">
              <a:lnSpc>
                <a:spcPct val="110000"/>
              </a:lnSpc>
              <a:spcBef>
                <a:spcPct val="20000"/>
              </a:spcBef>
              <a:spcAft>
                <a:spcPts val="600"/>
              </a:spcAft>
              <a:buClr>
                <a:srgbClr val="1CADE4"/>
              </a:buClr>
              <a:buSzPct val="92000"/>
            </a:pPr>
            <a:r>
              <a:rPr lang="en-US" sz="3600" b="1" dirty="0" smtClean="0">
                <a:solidFill>
                  <a:srgbClr val="002060"/>
                </a:solidFill>
                <a:latin typeface="Arial"/>
                <a:ea typeface="+mn-lt"/>
                <a:cs typeface="Arial"/>
              </a:rPr>
              <a:t>PROPOSED SOLUTION:</a:t>
            </a:r>
          </a:p>
          <a:p>
            <a:pPr lvl="0" defTabSz="457200">
              <a:lnSpc>
                <a:spcPct val="110000"/>
              </a:lnSpc>
              <a:spcBef>
                <a:spcPct val="20000"/>
              </a:spcBef>
              <a:spcAft>
                <a:spcPts val="600"/>
              </a:spcAft>
              <a:buClr>
                <a:srgbClr val="1CADE4"/>
              </a:buClr>
              <a:buSzPct val="92000"/>
            </a:pPr>
            <a:endParaRPr lang="en-US" sz="3600" dirty="0">
              <a:solidFill>
                <a:srgbClr val="002060"/>
              </a:solidFill>
              <a:latin typeface="Arial"/>
              <a:cs typeface="Arial"/>
            </a:endParaRPr>
          </a:p>
        </p:txBody>
      </p:sp>
      <p:sp>
        <p:nvSpPr>
          <p:cNvPr id="3" name="Rectangle 2"/>
          <p:cNvSpPr/>
          <p:nvPr/>
        </p:nvSpPr>
        <p:spPr>
          <a:xfrm>
            <a:off x="1522412" y="954408"/>
            <a:ext cx="8686800" cy="5632311"/>
          </a:xfrm>
          <a:prstGeom prst="rect">
            <a:avLst/>
          </a:prstGeom>
        </p:spPr>
        <p:txBody>
          <a:bodyPr wrap="square">
            <a:spAutoFit/>
          </a:bodyPr>
          <a:lstStyle/>
          <a:p>
            <a:pPr>
              <a:buFont typeface="+mj-lt"/>
              <a:buAutoNum type="arabicPeriod"/>
            </a:pPr>
            <a:r>
              <a:rPr lang="en-US" sz="2000" b="1" dirty="0">
                <a:solidFill>
                  <a:schemeClr val="tx1">
                    <a:lumMod val="75000"/>
                  </a:schemeClr>
                </a:solidFill>
                <a:latin typeface="-apple-system"/>
              </a:rPr>
              <a:t>Keylogging Detection</a:t>
            </a:r>
            <a:r>
              <a:rPr lang="en-US" sz="2000" dirty="0">
                <a:solidFill>
                  <a:schemeClr val="tx1">
                    <a:lumMod val="75000"/>
                  </a:schemeClr>
                </a:solidFill>
                <a:latin typeface="-apple-system"/>
              </a:rPr>
              <a:t>: Implementing a system that can detect the presence of </a:t>
            </a:r>
            <a:r>
              <a:rPr lang="en-US" sz="2000" dirty="0" err="1">
                <a:solidFill>
                  <a:schemeClr val="tx1">
                    <a:lumMod val="75000"/>
                  </a:schemeClr>
                </a:solidFill>
                <a:latin typeface="-apple-system"/>
              </a:rPr>
              <a:t>keyloggers</a:t>
            </a:r>
            <a:r>
              <a:rPr lang="en-US" sz="2000" dirty="0">
                <a:solidFill>
                  <a:schemeClr val="tx1">
                    <a:lumMod val="75000"/>
                  </a:schemeClr>
                </a:solidFill>
                <a:latin typeface="-apple-system"/>
              </a:rPr>
              <a:t> on a network or device. This could involve signature-based detection, anomaly detection, or behavior analysis.</a:t>
            </a:r>
          </a:p>
          <a:p>
            <a:pPr>
              <a:buFont typeface="+mj-lt"/>
              <a:buAutoNum type="arabicPeriod"/>
            </a:pPr>
            <a:r>
              <a:rPr lang="en-US" sz="2000" b="1" dirty="0">
                <a:solidFill>
                  <a:schemeClr val="tx1">
                    <a:lumMod val="75000"/>
                  </a:schemeClr>
                </a:solidFill>
                <a:latin typeface="-apple-system"/>
              </a:rPr>
              <a:t>User Consent and Transparency</a:t>
            </a:r>
            <a:r>
              <a:rPr lang="en-US" sz="2000" dirty="0">
                <a:solidFill>
                  <a:schemeClr val="tx1">
                    <a:lumMod val="75000"/>
                  </a:schemeClr>
                </a:solidFill>
                <a:latin typeface="-apple-system"/>
              </a:rPr>
              <a:t>: Ensuring that any keylogging for legitimate purposes, such as parental control or employee monitoring, is done with clear user consent and transparency.</a:t>
            </a:r>
          </a:p>
          <a:p>
            <a:pPr>
              <a:buFont typeface="+mj-lt"/>
              <a:buAutoNum type="arabicPeriod"/>
            </a:pPr>
            <a:r>
              <a:rPr lang="en-US" sz="2000" b="1" dirty="0">
                <a:solidFill>
                  <a:schemeClr val="tx1">
                    <a:lumMod val="75000"/>
                  </a:schemeClr>
                </a:solidFill>
                <a:latin typeface="-apple-system"/>
              </a:rPr>
              <a:t>Ethical Use and Legal Compliance</a:t>
            </a:r>
            <a:r>
              <a:rPr lang="en-US" sz="2000" dirty="0">
                <a:solidFill>
                  <a:schemeClr val="tx1">
                    <a:lumMod val="75000"/>
                  </a:schemeClr>
                </a:solidFill>
                <a:latin typeface="-apple-system"/>
              </a:rPr>
              <a:t>: Establishing strict guidelines for the ethical use of </a:t>
            </a:r>
            <a:r>
              <a:rPr lang="en-US" sz="2000" dirty="0" err="1">
                <a:solidFill>
                  <a:schemeClr val="tx1">
                    <a:lumMod val="75000"/>
                  </a:schemeClr>
                </a:solidFill>
                <a:latin typeface="-apple-system"/>
              </a:rPr>
              <a:t>keyloggers</a:t>
            </a:r>
            <a:r>
              <a:rPr lang="en-US" sz="2000" dirty="0">
                <a:solidFill>
                  <a:schemeClr val="tx1">
                    <a:lumMod val="75000"/>
                  </a:schemeClr>
                </a:solidFill>
                <a:latin typeface="-apple-system"/>
              </a:rPr>
              <a:t>, including adherence to privacy laws and regulations.</a:t>
            </a:r>
          </a:p>
          <a:p>
            <a:pPr>
              <a:buFont typeface="+mj-lt"/>
              <a:buAutoNum type="arabicPeriod"/>
            </a:pPr>
            <a:r>
              <a:rPr lang="en-US" sz="2000" b="1" dirty="0">
                <a:solidFill>
                  <a:schemeClr val="tx1">
                    <a:lumMod val="75000"/>
                  </a:schemeClr>
                </a:solidFill>
                <a:latin typeface="-apple-system"/>
              </a:rPr>
              <a:t>Security Measures</a:t>
            </a:r>
            <a:r>
              <a:rPr lang="en-US" sz="2000" dirty="0">
                <a:solidFill>
                  <a:schemeClr val="tx1">
                    <a:lumMod val="75000"/>
                  </a:schemeClr>
                </a:solidFill>
                <a:latin typeface="-apple-system"/>
              </a:rPr>
              <a:t>: Incorporating robust security measures to protect the logged data, such as encryption and secure storage, to prevent unauthorized access.</a:t>
            </a:r>
          </a:p>
          <a:p>
            <a:pPr>
              <a:buFont typeface="+mj-lt"/>
              <a:buAutoNum type="arabicPeriod"/>
            </a:pPr>
            <a:r>
              <a:rPr lang="en-US" sz="2000" b="1" dirty="0">
                <a:solidFill>
                  <a:schemeClr val="tx1">
                    <a:lumMod val="75000"/>
                  </a:schemeClr>
                </a:solidFill>
                <a:latin typeface="-apple-system"/>
              </a:rPr>
              <a:t>Response Plan</a:t>
            </a:r>
            <a:r>
              <a:rPr lang="en-US" sz="2000" dirty="0">
                <a:solidFill>
                  <a:schemeClr val="tx1">
                    <a:lumMod val="75000"/>
                  </a:schemeClr>
                </a:solidFill>
                <a:latin typeface="-apple-system"/>
              </a:rPr>
              <a:t>: Developing a response plan for incidents where keylogging is detected, which may include alerting users, removing the </a:t>
            </a:r>
            <a:r>
              <a:rPr lang="en-US" sz="2000" dirty="0" err="1">
                <a:solidFill>
                  <a:schemeClr val="tx1">
                    <a:lumMod val="75000"/>
                  </a:schemeClr>
                </a:solidFill>
                <a:latin typeface="-apple-system"/>
              </a:rPr>
              <a:t>keylogger</a:t>
            </a:r>
            <a:r>
              <a:rPr lang="en-US" sz="2000" dirty="0">
                <a:solidFill>
                  <a:schemeClr val="tx1">
                    <a:lumMod val="75000"/>
                  </a:schemeClr>
                </a:solidFill>
                <a:latin typeface="-apple-system"/>
              </a:rPr>
              <a:t>, and securing the system.</a:t>
            </a:r>
          </a:p>
          <a:p>
            <a:pPr>
              <a:buFont typeface="+mj-lt"/>
              <a:buAutoNum type="arabicPeriod"/>
            </a:pPr>
            <a:r>
              <a:rPr lang="en-US" sz="2000" b="1" dirty="0">
                <a:solidFill>
                  <a:schemeClr val="tx1">
                    <a:lumMod val="75000"/>
                  </a:schemeClr>
                </a:solidFill>
                <a:latin typeface="-apple-system"/>
              </a:rPr>
              <a:t>Education and Awareness</a:t>
            </a:r>
            <a:r>
              <a:rPr lang="en-US" sz="2000" dirty="0">
                <a:solidFill>
                  <a:schemeClr val="tx1">
                    <a:lumMod val="75000"/>
                  </a:schemeClr>
                </a:solidFill>
                <a:latin typeface="-apple-system"/>
              </a:rPr>
              <a:t>: Providing education and awareness programs to inform users about the risks of </a:t>
            </a:r>
            <a:r>
              <a:rPr lang="en-US" sz="2000" dirty="0" err="1">
                <a:solidFill>
                  <a:schemeClr val="tx1">
                    <a:lumMod val="75000"/>
                  </a:schemeClr>
                </a:solidFill>
                <a:latin typeface="-apple-system"/>
              </a:rPr>
              <a:t>keyloggers</a:t>
            </a:r>
            <a:r>
              <a:rPr lang="en-US" sz="2000" dirty="0">
                <a:solidFill>
                  <a:schemeClr val="tx1">
                    <a:lumMod val="75000"/>
                  </a:schemeClr>
                </a:solidFill>
                <a:latin typeface="-apple-system"/>
              </a:rPr>
              <a:t> and how to protect themselves.</a:t>
            </a:r>
            <a:endParaRPr lang="en-US" sz="2000" b="0" i="0" dirty="0">
              <a:solidFill>
                <a:schemeClr val="tx1">
                  <a:lumMod val="75000"/>
                </a:schemeClr>
              </a:solidFill>
              <a:effectLst/>
              <a:latin typeface="-apple-system"/>
            </a:endParaRPr>
          </a:p>
        </p:txBody>
      </p:sp>
    </p:spTree>
    <p:extLst>
      <p:ext uri="{BB962C8B-B14F-4D97-AF65-F5344CB8AC3E}">
        <p14:creationId xmlns:p14="http://schemas.microsoft.com/office/powerpoint/2010/main" val="272230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304800"/>
            <a:ext cx="4963731" cy="646331"/>
          </a:xfrm>
          <a:prstGeom prst="rect">
            <a:avLst/>
          </a:prstGeom>
        </p:spPr>
        <p:txBody>
          <a:bodyPr wrap="none">
            <a:spAutoFit/>
          </a:bodyPr>
          <a:lstStyle/>
          <a:p>
            <a:r>
              <a:rPr lang="en-US" sz="3600" b="1" cap="all" dirty="0">
                <a:solidFill>
                  <a:srgbClr val="002060"/>
                </a:solidFill>
                <a:latin typeface="Arial"/>
                <a:ea typeface="+mj-lt"/>
                <a:cs typeface="Arial"/>
              </a:rPr>
              <a:t>System  Approach</a:t>
            </a:r>
            <a:endParaRPr lang="en-US" sz="3600" dirty="0">
              <a:solidFill>
                <a:srgbClr val="002060"/>
              </a:solidFill>
            </a:endParaRPr>
          </a:p>
        </p:txBody>
      </p:sp>
      <p:sp>
        <p:nvSpPr>
          <p:cNvPr id="3" name="Rectangle 2"/>
          <p:cNvSpPr/>
          <p:nvPr/>
        </p:nvSpPr>
        <p:spPr>
          <a:xfrm>
            <a:off x="1914143" y="1676400"/>
            <a:ext cx="8534400" cy="3539430"/>
          </a:xfrm>
          <a:prstGeom prst="rect">
            <a:avLst/>
          </a:prstGeom>
        </p:spPr>
        <p:txBody>
          <a:bodyPr wrap="square">
            <a:spAutoFit/>
          </a:bodyPr>
          <a:lstStyle/>
          <a:p>
            <a:pPr>
              <a:buFont typeface="+mj-lt"/>
              <a:buAutoNum type="arabicPeriod"/>
            </a:pPr>
            <a:r>
              <a:rPr lang="en-US" sz="2800" dirty="0" smtClean="0">
                <a:solidFill>
                  <a:schemeClr val="tx1">
                    <a:lumMod val="75000"/>
                  </a:schemeClr>
                </a:solidFill>
                <a:latin typeface="-apple-system"/>
              </a:rPr>
              <a:t>Requirement Analysis</a:t>
            </a:r>
          </a:p>
          <a:p>
            <a:pPr>
              <a:buFont typeface="+mj-lt"/>
              <a:buAutoNum type="arabicPeriod"/>
            </a:pPr>
            <a:r>
              <a:rPr lang="en-US" sz="2800" dirty="0" smtClean="0">
                <a:solidFill>
                  <a:schemeClr val="tx1">
                    <a:lumMod val="75000"/>
                  </a:schemeClr>
                </a:solidFill>
                <a:latin typeface="-apple-system"/>
              </a:rPr>
              <a:t>Design</a:t>
            </a:r>
          </a:p>
          <a:p>
            <a:pPr>
              <a:buFont typeface="+mj-lt"/>
              <a:buAutoNum type="arabicPeriod"/>
            </a:pPr>
            <a:r>
              <a:rPr lang="en-US" sz="2800" dirty="0" smtClean="0">
                <a:solidFill>
                  <a:schemeClr val="tx1">
                    <a:lumMod val="75000"/>
                  </a:schemeClr>
                </a:solidFill>
                <a:latin typeface="-apple-system"/>
              </a:rPr>
              <a:t>Development</a:t>
            </a:r>
            <a:endParaRPr lang="en-US" sz="2800" dirty="0">
              <a:solidFill>
                <a:schemeClr val="tx1">
                  <a:lumMod val="75000"/>
                </a:schemeClr>
              </a:solidFill>
              <a:latin typeface="-apple-system"/>
            </a:endParaRPr>
          </a:p>
          <a:p>
            <a:pPr>
              <a:buFont typeface="+mj-lt"/>
              <a:buAutoNum type="arabicPeriod"/>
            </a:pPr>
            <a:r>
              <a:rPr lang="en-US" sz="2800" dirty="0">
                <a:solidFill>
                  <a:schemeClr val="tx1">
                    <a:lumMod val="75000"/>
                  </a:schemeClr>
                </a:solidFill>
                <a:latin typeface="-apple-system"/>
              </a:rPr>
              <a:t>Testing</a:t>
            </a:r>
          </a:p>
          <a:p>
            <a:pPr>
              <a:buFont typeface="+mj-lt"/>
              <a:buAutoNum type="arabicPeriod"/>
            </a:pPr>
            <a:r>
              <a:rPr lang="en-US" sz="2800" dirty="0">
                <a:solidFill>
                  <a:schemeClr val="tx1">
                    <a:lumMod val="75000"/>
                  </a:schemeClr>
                </a:solidFill>
                <a:latin typeface="-apple-system"/>
              </a:rPr>
              <a:t>Deployment</a:t>
            </a:r>
          </a:p>
          <a:p>
            <a:pPr>
              <a:buFont typeface="+mj-lt"/>
              <a:buAutoNum type="arabicPeriod"/>
            </a:pPr>
            <a:r>
              <a:rPr lang="en-US" sz="2800" dirty="0">
                <a:solidFill>
                  <a:schemeClr val="tx1">
                    <a:lumMod val="75000"/>
                  </a:schemeClr>
                </a:solidFill>
                <a:latin typeface="-apple-system"/>
              </a:rPr>
              <a:t>Monitoring and Maintenance</a:t>
            </a:r>
          </a:p>
          <a:p>
            <a:pPr>
              <a:buFont typeface="+mj-lt"/>
              <a:buAutoNum type="arabicPeriod"/>
            </a:pPr>
            <a:r>
              <a:rPr lang="en-US" sz="2800" dirty="0">
                <a:solidFill>
                  <a:schemeClr val="tx1">
                    <a:lumMod val="75000"/>
                  </a:schemeClr>
                </a:solidFill>
                <a:latin typeface="-apple-system"/>
              </a:rPr>
              <a:t>Documentation</a:t>
            </a:r>
          </a:p>
          <a:p>
            <a:pPr>
              <a:buFont typeface="+mj-lt"/>
              <a:buAutoNum type="arabicPeriod"/>
            </a:pPr>
            <a:r>
              <a:rPr lang="en-US" sz="2800" dirty="0">
                <a:solidFill>
                  <a:schemeClr val="tx1">
                    <a:lumMod val="75000"/>
                  </a:schemeClr>
                </a:solidFill>
                <a:latin typeface="-apple-system"/>
              </a:rPr>
              <a:t>Ethical </a:t>
            </a:r>
            <a:r>
              <a:rPr lang="en-US" sz="2800" dirty="0" smtClean="0">
                <a:solidFill>
                  <a:schemeClr val="tx1">
                    <a:lumMod val="75000"/>
                  </a:schemeClr>
                </a:solidFill>
                <a:latin typeface="-apple-system"/>
              </a:rPr>
              <a:t>Considerations</a:t>
            </a:r>
          </a:p>
        </p:txBody>
      </p:sp>
    </p:spTree>
    <p:extLst>
      <p:ext uri="{BB962C8B-B14F-4D97-AF65-F5344CB8AC3E}">
        <p14:creationId xmlns:p14="http://schemas.microsoft.com/office/powerpoint/2010/main" val="402675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978" y="236621"/>
            <a:ext cx="6042039" cy="584775"/>
          </a:xfrm>
          <a:prstGeom prst="rect">
            <a:avLst/>
          </a:prstGeom>
        </p:spPr>
        <p:txBody>
          <a:bodyPr wrap="none">
            <a:spAutoFit/>
          </a:bodyPr>
          <a:lstStyle/>
          <a:p>
            <a:r>
              <a:rPr lang="en-US" sz="3200" b="1" cap="all" dirty="0">
                <a:solidFill>
                  <a:srgbClr val="002060"/>
                </a:solidFill>
                <a:latin typeface="Arial"/>
                <a:ea typeface="+mj-lt"/>
                <a:cs typeface="Arial"/>
              </a:rPr>
              <a:t>Algorithm &amp; Deployment</a:t>
            </a:r>
            <a:endParaRPr lang="en-US" sz="3200" dirty="0">
              <a:solidFill>
                <a:srgbClr val="002060"/>
              </a:solidFill>
            </a:endParaRPr>
          </a:p>
        </p:txBody>
      </p:sp>
      <p:sp>
        <p:nvSpPr>
          <p:cNvPr id="5" name="Rectangle 4"/>
          <p:cNvSpPr/>
          <p:nvPr/>
        </p:nvSpPr>
        <p:spPr>
          <a:xfrm>
            <a:off x="1446212" y="3651306"/>
            <a:ext cx="9372600" cy="2585323"/>
          </a:xfrm>
          <a:prstGeom prst="rect">
            <a:avLst/>
          </a:prstGeom>
        </p:spPr>
        <p:txBody>
          <a:bodyPr wrap="square">
            <a:spAutoFit/>
          </a:bodyPr>
          <a:lstStyle/>
          <a:p>
            <a:r>
              <a:rPr lang="en-US" b="1" dirty="0">
                <a:solidFill>
                  <a:schemeClr val="tx1">
                    <a:lumMod val="75000"/>
                  </a:schemeClr>
                </a:solidFill>
                <a:latin typeface="-apple-system"/>
              </a:rPr>
              <a:t>Deployment:</a:t>
            </a:r>
            <a:endParaRPr lang="en-US" dirty="0">
              <a:solidFill>
                <a:schemeClr val="tx1">
                  <a:lumMod val="75000"/>
                </a:schemeClr>
              </a:solidFill>
              <a:latin typeface="-apple-system"/>
            </a:endParaRPr>
          </a:p>
          <a:p>
            <a:pPr>
              <a:buFont typeface="+mj-lt"/>
              <a:buAutoNum type="arabicPeriod"/>
            </a:pPr>
            <a:r>
              <a:rPr lang="en-US" b="1" dirty="0">
                <a:solidFill>
                  <a:schemeClr val="tx1">
                    <a:lumMod val="75000"/>
                  </a:schemeClr>
                </a:solidFill>
                <a:latin typeface="-apple-system"/>
              </a:rPr>
              <a:t>Packaging</a:t>
            </a:r>
            <a:r>
              <a:rPr lang="en-US" dirty="0">
                <a:solidFill>
                  <a:schemeClr val="tx1">
                    <a:lumMod val="75000"/>
                  </a:schemeClr>
                </a:solidFill>
                <a:latin typeface="-apple-system"/>
              </a:rPr>
              <a:t>: Convert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into an executable file for the target system.</a:t>
            </a:r>
          </a:p>
          <a:p>
            <a:pPr>
              <a:buFont typeface="+mj-lt"/>
              <a:buAutoNum type="arabicPeriod"/>
            </a:pPr>
            <a:r>
              <a:rPr lang="en-US" b="1" dirty="0">
                <a:solidFill>
                  <a:schemeClr val="tx1">
                    <a:lumMod val="75000"/>
                  </a:schemeClr>
                </a:solidFill>
                <a:latin typeface="-apple-system"/>
              </a:rPr>
              <a:t>Distribution</a:t>
            </a:r>
            <a:r>
              <a:rPr lang="en-US" dirty="0">
                <a:solidFill>
                  <a:schemeClr val="tx1">
                    <a:lumMod val="75000"/>
                  </a:schemeClr>
                </a:solidFill>
                <a:latin typeface="-apple-system"/>
              </a:rPr>
              <a:t>: Distribute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through an email attachment, download link, or physical media.</a:t>
            </a:r>
          </a:p>
          <a:p>
            <a:pPr>
              <a:buFont typeface="+mj-lt"/>
              <a:buAutoNum type="arabicPeriod"/>
            </a:pPr>
            <a:r>
              <a:rPr lang="en-US" b="1" dirty="0">
                <a:solidFill>
                  <a:schemeClr val="tx1">
                    <a:lumMod val="75000"/>
                  </a:schemeClr>
                </a:solidFill>
                <a:latin typeface="-apple-system"/>
              </a:rPr>
              <a:t>Installation</a:t>
            </a:r>
            <a:r>
              <a:rPr lang="en-US" dirty="0">
                <a:solidFill>
                  <a:schemeClr val="tx1">
                    <a:lumMod val="75000"/>
                  </a:schemeClr>
                </a:solidFill>
                <a:latin typeface="-apple-system"/>
              </a:rPr>
              <a:t>: Execute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on the target system, either manually or via an exploit.</a:t>
            </a:r>
          </a:p>
          <a:p>
            <a:pPr>
              <a:buFont typeface="+mj-lt"/>
              <a:buAutoNum type="arabicPeriod"/>
            </a:pPr>
            <a:r>
              <a:rPr lang="en-US" b="1" dirty="0">
                <a:solidFill>
                  <a:schemeClr val="tx1">
                    <a:lumMod val="75000"/>
                  </a:schemeClr>
                </a:solidFill>
                <a:latin typeface="-apple-system"/>
              </a:rPr>
              <a:t>Execution</a:t>
            </a:r>
            <a:r>
              <a:rPr lang="en-US" dirty="0">
                <a:solidFill>
                  <a:schemeClr val="tx1">
                    <a:lumMod val="75000"/>
                  </a:schemeClr>
                </a:solidFill>
                <a:latin typeface="-apple-system"/>
              </a:rPr>
              <a:t>: Run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silently in the background without the user’s knowledge.</a:t>
            </a:r>
          </a:p>
          <a:p>
            <a:pPr>
              <a:buFont typeface="+mj-lt"/>
              <a:buAutoNum type="arabicPeriod"/>
            </a:pPr>
            <a:r>
              <a:rPr lang="en-US" b="1" dirty="0">
                <a:solidFill>
                  <a:schemeClr val="tx1">
                    <a:lumMod val="75000"/>
                  </a:schemeClr>
                </a:solidFill>
                <a:latin typeface="-apple-system"/>
              </a:rPr>
              <a:t>Monitoring</a:t>
            </a:r>
            <a:r>
              <a:rPr lang="en-US" dirty="0">
                <a:solidFill>
                  <a:schemeClr val="tx1">
                    <a:lumMod val="75000"/>
                  </a:schemeClr>
                </a:solidFill>
                <a:latin typeface="-apple-system"/>
              </a:rPr>
              <a:t>: Remotely monitor the </a:t>
            </a:r>
            <a:r>
              <a:rPr lang="en-US" dirty="0" err="1">
                <a:solidFill>
                  <a:schemeClr val="tx1">
                    <a:lumMod val="75000"/>
                  </a:schemeClr>
                </a:solidFill>
                <a:latin typeface="-apple-system"/>
              </a:rPr>
              <a:t>keylogger’s</a:t>
            </a:r>
            <a:r>
              <a:rPr lang="en-US" dirty="0">
                <a:solidFill>
                  <a:schemeClr val="tx1">
                    <a:lumMod val="75000"/>
                  </a:schemeClr>
                </a:solidFill>
                <a:latin typeface="-apple-system"/>
              </a:rPr>
              <a:t> activity and data collection.</a:t>
            </a:r>
          </a:p>
          <a:p>
            <a:pPr>
              <a:buFont typeface="+mj-lt"/>
              <a:buAutoNum type="arabicPeriod"/>
            </a:pPr>
            <a:r>
              <a:rPr lang="en-US" b="1" dirty="0">
                <a:solidFill>
                  <a:schemeClr val="tx1">
                    <a:lumMod val="75000"/>
                  </a:schemeClr>
                </a:solidFill>
                <a:latin typeface="-apple-system"/>
              </a:rPr>
              <a:t>Maintenance</a:t>
            </a:r>
            <a:r>
              <a:rPr lang="en-US" dirty="0">
                <a:solidFill>
                  <a:schemeClr val="tx1">
                    <a:lumMod val="75000"/>
                  </a:schemeClr>
                </a:solidFill>
                <a:latin typeface="-apple-system"/>
              </a:rPr>
              <a:t>: Update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remotely to ensure it remains undetectable</a:t>
            </a:r>
            <a:endParaRPr lang="en-US" b="0" i="0" dirty="0">
              <a:solidFill>
                <a:schemeClr val="tx1">
                  <a:lumMod val="75000"/>
                </a:schemeClr>
              </a:solidFill>
              <a:effectLst/>
              <a:latin typeface="-apple-system"/>
            </a:endParaRPr>
          </a:p>
        </p:txBody>
      </p:sp>
      <p:sp>
        <p:nvSpPr>
          <p:cNvPr id="6" name="Rectangle 5"/>
          <p:cNvSpPr/>
          <p:nvPr/>
        </p:nvSpPr>
        <p:spPr>
          <a:xfrm>
            <a:off x="1415316" y="1371600"/>
            <a:ext cx="9067800" cy="2031325"/>
          </a:xfrm>
          <a:prstGeom prst="rect">
            <a:avLst/>
          </a:prstGeom>
        </p:spPr>
        <p:txBody>
          <a:bodyPr wrap="square">
            <a:spAutoFit/>
          </a:bodyPr>
          <a:lstStyle/>
          <a:p>
            <a:pPr>
              <a:buFont typeface="+mj-lt"/>
              <a:buAutoNum type="arabicPeriod"/>
            </a:pPr>
            <a:r>
              <a:rPr lang="en-US" b="1" dirty="0">
                <a:solidFill>
                  <a:schemeClr val="tx1">
                    <a:lumMod val="75000"/>
                  </a:schemeClr>
                </a:solidFill>
                <a:latin typeface="-apple-system"/>
              </a:rPr>
              <a:t>Initialization</a:t>
            </a:r>
            <a:r>
              <a:rPr lang="en-US" dirty="0">
                <a:solidFill>
                  <a:schemeClr val="tx1">
                    <a:lumMod val="75000"/>
                  </a:schemeClr>
                </a:solidFill>
                <a:latin typeface="-apple-system"/>
              </a:rPr>
              <a:t>: Set up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to start recording keystrokes.</a:t>
            </a:r>
          </a:p>
          <a:p>
            <a:pPr>
              <a:buFont typeface="+mj-lt"/>
              <a:buAutoNum type="arabicPeriod"/>
            </a:pPr>
            <a:r>
              <a:rPr lang="en-US" b="1" dirty="0">
                <a:solidFill>
                  <a:schemeClr val="tx1">
                    <a:lumMod val="75000"/>
                  </a:schemeClr>
                </a:solidFill>
                <a:latin typeface="-apple-system"/>
              </a:rPr>
              <a:t>Keystroke Capture</a:t>
            </a:r>
            <a:r>
              <a:rPr lang="en-US" dirty="0">
                <a:solidFill>
                  <a:schemeClr val="tx1">
                    <a:lumMod val="75000"/>
                  </a:schemeClr>
                </a:solidFill>
                <a:latin typeface="-apple-system"/>
              </a:rPr>
              <a:t>: Use system hooks to monitor and record every keystroke.</a:t>
            </a:r>
          </a:p>
          <a:p>
            <a:pPr>
              <a:buFont typeface="+mj-lt"/>
              <a:buAutoNum type="arabicPeriod"/>
            </a:pPr>
            <a:r>
              <a:rPr lang="en-US" b="1" dirty="0">
                <a:solidFill>
                  <a:schemeClr val="tx1">
                    <a:lumMod val="75000"/>
                  </a:schemeClr>
                </a:solidFill>
                <a:latin typeface="-apple-system"/>
              </a:rPr>
              <a:t>Data Storage</a:t>
            </a:r>
            <a:r>
              <a:rPr lang="en-US" dirty="0">
                <a:solidFill>
                  <a:schemeClr val="tx1">
                    <a:lumMod val="75000"/>
                  </a:schemeClr>
                </a:solidFill>
                <a:latin typeface="-apple-system"/>
              </a:rPr>
              <a:t>: Temporarily store the recorded keystrokes in a buffer or file.</a:t>
            </a:r>
          </a:p>
          <a:p>
            <a:pPr>
              <a:buFont typeface="+mj-lt"/>
              <a:buAutoNum type="arabicPeriod"/>
            </a:pPr>
            <a:r>
              <a:rPr lang="en-US" b="1" dirty="0">
                <a:solidFill>
                  <a:schemeClr val="tx1">
                    <a:lumMod val="75000"/>
                  </a:schemeClr>
                </a:solidFill>
                <a:latin typeface="-apple-system"/>
              </a:rPr>
              <a:t>Data Encryption</a:t>
            </a:r>
            <a:r>
              <a:rPr lang="en-US" dirty="0">
                <a:solidFill>
                  <a:schemeClr val="tx1">
                    <a:lumMod val="75000"/>
                  </a:schemeClr>
                </a:solidFill>
                <a:latin typeface="-apple-system"/>
              </a:rPr>
              <a:t>: Encrypt the keystrokes to protect sensitive information.</a:t>
            </a:r>
          </a:p>
          <a:p>
            <a:pPr>
              <a:buFont typeface="+mj-lt"/>
              <a:buAutoNum type="arabicPeriod"/>
            </a:pPr>
            <a:r>
              <a:rPr lang="en-US" b="1" dirty="0">
                <a:solidFill>
                  <a:schemeClr val="tx1">
                    <a:lumMod val="75000"/>
                  </a:schemeClr>
                </a:solidFill>
                <a:latin typeface="-apple-system"/>
              </a:rPr>
              <a:t>Data Transfer</a:t>
            </a:r>
            <a:r>
              <a:rPr lang="en-US" dirty="0">
                <a:solidFill>
                  <a:schemeClr val="tx1">
                    <a:lumMod val="75000"/>
                  </a:schemeClr>
                </a:solidFill>
                <a:latin typeface="-apple-system"/>
              </a:rPr>
              <a:t>: Send the encrypted data to a secure server or email at regular intervals.</a:t>
            </a:r>
          </a:p>
          <a:p>
            <a:pPr>
              <a:buFont typeface="+mj-lt"/>
              <a:buAutoNum type="arabicPeriod"/>
            </a:pPr>
            <a:r>
              <a:rPr lang="en-US" b="1" dirty="0">
                <a:solidFill>
                  <a:schemeClr val="tx1">
                    <a:lumMod val="75000"/>
                  </a:schemeClr>
                </a:solidFill>
                <a:latin typeface="-apple-system"/>
              </a:rPr>
              <a:t>Cleanup</a:t>
            </a:r>
            <a:r>
              <a:rPr lang="en-US" dirty="0">
                <a:solidFill>
                  <a:schemeClr val="tx1">
                    <a:lumMod val="75000"/>
                  </a:schemeClr>
                </a:solidFill>
                <a:latin typeface="-apple-system"/>
              </a:rPr>
              <a:t>: Remove any traces of the </a:t>
            </a:r>
            <a:r>
              <a:rPr lang="en-US" dirty="0" err="1">
                <a:solidFill>
                  <a:schemeClr val="tx1">
                    <a:lumMod val="75000"/>
                  </a:schemeClr>
                </a:solidFill>
                <a:latin typeface="-apple-system"/>
              </a:rPr>
              <a:t>keylogger</a:t>
            </a:r>
            <a:r>
              <a:rPr lang="en-US" dirty="0">
                <a:solidFill>
                  <a:schemeClr val="tx1">
                    <a:lumMod val="75000"/>
                  </a:schemeClr>
                </a:solidFill>
                <a:latin typeface="-apple-system"/>
              </a:rPr>
              <a:t> after its execution.</a:t>
            </a:r>
            <a:endParaRPr lang="en-US" b="0" i="0" dirty="0">
              <a:solidFill>
                <a:schemeClr val="tx1">
                  <a:lumMod val="75000"/>
                </a:schemeClr>
              </a:solidFill>
              <a:effectLst/>
              <a:latin typeface="-apple-system"/>
            </a:endParaRPr>
          </a:p>
        </p:txBody>
      </p:sp>
    </p:spTree>
    <p:extLst>
      <p:ext uri="{BB962C8B-B14F-4D97-AF65-F5344CB8AC3E}">
        <p14:creationId xmlns:p14="http://schemas.microsoft.com/office/powerpoint/2010/main" val="33461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12" y="304800"/>
            <a:ext cx="1997085" cy="646331"/>
          </a:xfrm>
          <a:prstGeom prst="rect">
            <a:avLst/>
          </a:prstGeom>
        </p:spPr>
        <p:txBody>
          <a:bodyPr wrap="none">
            <a:spAutoFit/>
          </a:bodyPr>
          <a:lstStyle/>
          <a:p>
            <a:r>
              <a:rPr lang="en-US" sz="3600" b="1" cap="all" dirty="0">
                <a:solidFill>
                  <a:srgbClr val="002060"/>
                </a:solidFill>
                <a:latin typeface="Arial"/>
                <a:ea typeface="+mj-lt"/>
                <a:cs typeface="Arial"/>
              </a:rPr>
              <a:t>Result</a:t>
            </a:r>
            <a:endParaRPr lang="en-US" sz="3600" dirty="0">
              <a:solidFill>
                <a:srgbClr val="002060"/>
              </a:solidFill>
            </a:endParaRPr>
          </a:p>
        </p:txBody>
      </p:sp>
      <p:pic>
        <p:nvPicPr>
          <p:cNvPr id="3" name="Picture 2"/>
          <p:cNvPicPr>
            <a:picLocks noChangeAspect="1"/>
          </p:cNvPicPr>
          <p:nvPr/>
        </p:nvPicPr>
        <p:blipFill>
          <a:blip r:embed="rId3"/>
          <a:stretch>
            <a:fillRect/>
          </a:stretch>
        </p:blipFill>
        <p:spPr>
          <a:xfrm>
            <a:off x="6246812" y="2998094"/>
            <a:ext cx="4514973" cy="3057525"/>
          </a:xfrm>
          <a:prstGeom prst="rect">
            <a:avLst/>
          </a:prstGeom>
        </p:spPr>
      </p:pic>
      <p:sp>
        <p:nvSpPr>
          <p:cNvPr id="5" name="Rectangle 4"/>
          <p:cNvSpPr/>
          <p:nvPr/>
        </p:nvSpPr>
        <p:spPr>
          <a:xfrm>
            <a:off x="1522413" y="1392033"/>
            <a:ext cx="8915400" cy="1200329"/>
          </a:xfrm>
          <a:prstGeom prst="rect">
            <a:avLst/>
          </a:prstGeom>
        </p:spPr>
        <p:txBody>
          <a:bodyPr wrap="square">
            <a:spAutoFit/>
          </a:bodyPr>
          <a:lstStyle/>
          <a:p>
            <a:r>
              <a:rPr lang="en-US" dirty="0" smtClean="0"/>
              <a:t>Thus The </a:t>
            </a:r>
            <a:r>
              <a:rPr lang="en-US" dirty="0" err="1" smtClean="0"/>
              <a:t>Keyloggers</a:t>
            </a:r>
            <a:r>
              <a:rPr lang="en-US" dirty="0" smtClean="0"/>
              <a:t> </a:t>
            </a:r>
            <a:r>
              <a:rPr lang="en-US" dirty="0"/>
              <a:t>in cybersecurity are highly effective tools for data capture, often used maliciously to record and transmit sensitive information without detection. Their effectiveness lies in their stealth and the comprehensive data they can collect, posing a significant threat to personal and organizational security</a:t>
            </a:r>
          </a:p>
        </p:txBody>
      </p:sp>
      <p:pic>
        <p:nvPicPr>
          <p:cNvPr id="6" name="Picture 5"/>
          <p:cNvPicPr>
            <a:picLocks noChangeAspect="1"/>
          </p:cNvPicPr>
          <p:nvPr/>
        </p:nvPicPr>
        <p:blipFill>
          <a:blip r:embed="rId4"/>
          <a:stretch>
            <a:fillRect/>
          </a:stretch>
        </p:blipFill>
        <p:spPr>
          <a:xfrm>
            <a:off x="1522412" y="3033264"/>
            <a:ext cx="4343400" cy="3057525"/>
          </a:xfrm>
          <a:prstGeom prst="rect">
            <a:avLst/>
          </a:prstGeom>
        </p:spPr>
      </p:pic>
    </p:spTree>
    <p:extLst>
      <p:ext uri="{BB962C8B-B14F-4D97-AF65-F5344CB8AC3E}">
        <p14:creationId xmlns:p14="http://schemas.microsoft.com/office/powerpoint/2010/main" val="140779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812" y="457200"/>
            <a:ext cx="3288080" cy="646331"/>
          </a:xfrm>
          <a:prstGeom prst="rect">
            <a:avLst/>
          </a:prstGeom>
        </p:spPr>
        <p:txBody>
          <a:bodyPr wrap="none">
            <a:spAutoFit/>
          </a:bodyPr>
          <a:lstStyle/>
          <a:p>
            <a:r>
              <a:rPr lang="en-US" sz="3600" b="1" cap="all" dirty="0">
                <a:solidFill>
                  <a:srgbClr val="002060"/>
                </a:solidFill>
                <a:latin typeface="Arial"/>
                <a:ea typeface="+mj-lt"/>
                <a:cs typeface="Arial"/>
              </a:rPr>
              <a:t>Conclusion</a:t>
            </a:r>
            <a:endParaRPr lang="en-US" sz="3600" dirty="0">
              <a:solidFill>
                <a:srgbClr val="002060"/>
              </a:solidFill>
            </a:endParaRPr>
          </a:p>
        </p:txBody>
      </p:sp>
      <p:sp>
        <p:nvSpPr>
          <p:cNvPr id="3" name="Rectangle 2"/>
          <p:cNvSpPr/>
          <p:nvPr/>
        </p:nvSpPr>
        <p:spPr>
          <a:xfrm>
            <a:off x="1293812" y="2274838"/>
            <a:ext cx="9372600" cy="2677656"/>
          </a:xfrm>
          <a:prstGeom prst="rect">
            <a:avLst/>
          </a:prstGeom>
        </p:spPr>
        <p:txBody>
          <a:bodyPr wrap="square">
            <a:spAutoFit/>
          </a:bodyPr>
          <a:lstStyle/>
          <a:p>
            <a:r>
              <a:rPr lang="en-US" sz="2400" dirty="0">
                <a:solidFill>
                  <a:schemeClr val="tx1">
                    <a:lumMod val="75000"/>
                  </a:schemeClr>
                </a:solidFill>
              </a:rPr>
              <a:t>In conclusion, the</a:t>
            </a:r>
            <a:r>
              <a:rPr lang="en-US" sz="2400" b="1" dirty="0">
                <a:solidFill>
                  <a:schemeClr val="tx1">
                    <a:lumMod val="75000"/>
                  </a:schemeClr>
                </a:solidFill>
              </a:rPr>
              <a:t> </a:t>
            </a:r>
            <a:r>
              <a:rPr lang="en-US" sz="2400" b="1" dirty="0" err="1" smtClean="0">
                <a:solidFill>
                  <a:schemeClr val="tx1">
                    <a:lumMod val="75000"/>
                  </a:schemeClr>
                </a:solidFill>
              </a:rPr>
              <a:t>Keylogger</a:t>
            </a:r>
            <a:r>
              <a:rPr lang="en-US" sz="2400" b="1" dirty="0" smtClean="0">
                <a:solidFill>
                  <a:schemeClr val="tx1">
                    <a:lumMod val="75000"/>
                  </a:schemeClr>
                </a:solidFill>
              </a:rPr>
              <a:t> </a:t>
            </a:r>
            <a:r>
              <a:rPr lang="en-US" sz="2400" dirty="0">
                <a:solidFill>
                  <a:schemeClr val="tx1">
                    <a:lumMod val="75000"/>
                  </a:schemeClr>
                </a:solidFill>
              </a:rPr>
              <a:t>project in Python serves as a valuable educational tool for understanding cybersecurity mechanisms. It highlights the importance of monitoring and logging keystrokes to detect and prevent unauthorized access. However, it also underscores the ethical responsibility of developers to ensure such tools are used legally and with consent, reinforcing the need for robust cybersecurity practices</a:t>
            </a:r>
          </a:p>
        </p:txBody>
      </p:sp>
    </p:spTree>
    <p:extLst>
      <p:ext uri="{BB962C8B-B14F-4D97-AF65-F5344CB8AC3E}">
        <p14:creationId xmlns:p14="http://schemas.microsoft.com/office/powerpoint/2010/main" val="218654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12" y="304800"/>
            <a:ext cx="3801041" cy="646331"/>
          </a:xfrm>
          <a:prstGeom prst="rect">
            <a:avLst/>
          </a:prstGeom>
        </p:spPr>
        <p:txBody>
          <a:bodyPr wrap="none">
            <a:spAutoFit/>
          </a:bodyPr>
          <a:lstStyle/>
          <a:p>
            <a:pPr lvl="0"/>
            <a:r>
              <a:rPr lang="en-US" sz="3600" b="1" dirty="0" smtClean="0">
                <a:solidFill>
                  <a:srgbClr val="002060"/>
                </a:solidFill>
                <a:latin typeface="Arial"/>
                <a:cs typeface="Arial"/>
              </a:rPr>
              <a:t>FUTURE SCOPE</a:t>
            </a:r>
          </a:p>
        </p:txBody>
      </p:sp>
      <p:sp>
        <p:nvSpPr>
          <p:cNvPr id="3" name="Rectangle 2"/>
          <p:cNvSpPr/>
          <p:nvPr/>
        </p:nvSpPr>
        <p:spPr>
          <a:xfrm>
            <a:off x="1522412" y="1600200"/>
            <a:ext cx="8763000" cy="3785652"/>
          </a:xfrm>
          <a:prstGeom prst="rect">
            <a:avLst/>
          </a:prstGeom>
        </p:spPr>
        <p:txBody>
          <a:bodyPr wrap="square">
            <a:spAutoFit/>
          </a:bodyPr>
          <a:lstStyle/>
          <a:p>
            <a:pPr>
              <a:buFont typeface="+mj-lt"/>
              <a:buAutoNum type="arabicPeriod"/>
            </a:pPr>
            <a:r>
              <a:rPr lang="en-US" sz="2400" dirty="0">
                <a:solidFill>
                  <a:schemeClr val="tx1">
                    <a:lumMod val="75000"/>
                  </a:schemeClr>
                </a:solidFill>
                <a:latin typeface="-apple-system"/>
              </a:rPr>
              <a:t>Advanced Data Analytics</a:t>
            </a:r>
          </a:p>
          <a:p>
            <a:pPr>
              <a:buFont typeface="+mj-lt"/>
              <a:buAutoNum type="arabicPeriod"/>
            </a:pPr>
            <a:r>
              <a:rPr lang="en-US" sz="2400" dirty="0">
                <a:solidFill>
                  <a:schemeClr val="tx1">
                    <a:lumMod val="75000"/>
                  </a:schemeClr>
                </a:solidFill>
                <a:latin typeface="-apple-system"/>
              </a:rPr>
              <a:t>User Behavior Analysis</a:t>
            </a:r>
          </a:p>
          <a:p>
            <a:pPr>
              <a:buFont typeface="+mj-lt"/>
              <a:buAutoNum type="arabicPeriod"/>
            </a:pPr>
            <a:r>
              <a:rPr lang="en-US" sz="2400" dirty="0">
                <a:solidFill>
                  <a:schemeClr val="tx1">
                    <a:lumMod val="75000"/>
                  </a:schemeClr>
                </a:solidFill>
                <a:latin typeface="-apple-system"/>
              </a:rPr>
              <a:t>Security Features</a:t>
            </a:r>
          </a:p>
          <a:p>
            <a:pPr>
              <a:buFont typeface="+mj-lt"/>
              <a:buAutoNum type="arabicPeriod"/>
            </a:pPr>
            <a:r>
              <a:rPr lang="en-US" sz="2400" dirty="0">
                <a:solidFill>
                  <a:schemeClr val="tx1">
                    <a:lumMod val="75000"/>
                  </a:schemeClr>
                </a:solidFill>
                <a:latin typeface="-apple-system"/>
              </a:rPr>
              <a:t>Cloud Integration</a:t>
            </a:r>
          </a:p>
          <a:p>
            <a:pPr>
              <a:buFont typeface="+mj-lt"/>
              <a:buAutoNum type="arabicPeriod"/>
            </a:pPr>
            <a:r>
              <a:rPr lang="en-US" sz="2400" dirty="0">
                <a:solidFill>
                  <a:schemeClr val="tx1">
                    <a:lumMod val="75000"/>
                  </a:schemeClr>
                </a:solidFill>
                <a:latin typeface="-apple-system"/>
              </a:rPr>
              <a:t>Real-Time Monitoring</a:t>
            </a:r>
          </a:p>
          <a:p>
            <a:pPr>
              <a:buFont typeface="+mj-lt"/>
              <a:buAutoNum type="arabicPeriod"/>
            </a:pPr>
            <a:r>
              <a:rPr lang="en-US" sz="2400" dirty="0">
                <a:solidFill>
                  <a:schemeClr val="tx1">
                    <a:lumMod val="75000"/>
                  </a:schemeClr>
                </a:solidFill>
                <a:latin typeface="-apple-system"/>
              </a:rPr>
              <a:t>Legal and Ethical Compliance</a:t>
            </a:r>
          </a:p>
          <a:p>
            <a:pPr>
              <a:buFont typeface="+mj-lt"/>
              <a:buAutoNum type="arabicPeriod"/>
            </a:pPr>
            <a:r>
              <a:rPr lang="en-US" sz="2400" dirty="0">
                <a:solidFill>
                  <a:schemeClr val="tx1">
                    <a:lumMod val="75000"/>
                  </a:schemeClr>
                </a:solidFill>
                <a:latin typeface="-apple-system"/>
              </a:rPr>
              <a:t>User Interface Improvements</a:t>
            </a:r>
          </a:p>
          <a:p>
            <a:pPr>
              <a:buFont typeface="+mj-lt"/>
              <a:buAutoNum type="arabicPeriod"/>
            </a:pPr>
            <a:r>
              <a:rPr lang="en-US" sz="2400" dirty="0">
                <a:solidFill>
                  <a:schemeClr val="tx1">
                    <a:lumMod val="75000"/>
                  </a:schemeClr>
                </a:solidFill>
                <a:latin typeface="-apple-system"/>
              </a:rPr>
              <a:t>Cross-Platform Compatibility</a:t>
            </a:r>
          </a:p>
          <a:p>
            <a:pPr>
              <a:buFont typeface="+mj-lt"/>
              <a:buAutoNum type="arabicPeriod"/>
            </a:pPr>
            <a:r>
              <a:rPr lang="en-US" sz="2400" dirty="0">
                <a:solidFill>
                  <a:schemeClr val="tx1">
                    <a:lumMod val="75000"/>
                  </a:schemeClr>
                </a:solidFill>
                <a:latin typeface="-apple-system"/>
              </a:rPr>
              <a:t>Encryption and Anonymization</a:t>
            </a:r>
          </a:p>
          <a:p>
            <a:pPr>
              <a:buFont typeface="+mj-lt"/>
              <a:buAutoNum type="arabicPeriod"/>
            </a:pPr>
            <a:r>
              <a:rPr lang="en-US" sz="2400" dirty="0">
                <a:solidFill>
                  <a:schemeClr val="tx1">
                    <a:lumMod val="75000"/>
                  </a:schemeClr>
                </a:solidFill>
                <a:latin typeface="-apple-system"/>
              </a:rPr>
              <a:t>Customization and Scalability</a:t>
            </a:r>
            <a:endParaRPr lang="en-US" sz="2400" b="0" i="0" dirty="0">
              <a:solidFill>
                <a:schemeClr val="tx1">
                  <a:lumMod val="75000"/>
                </a:schemeClr>
              </a:solidFill>
              <a:effectLst/>
              <a:latin typeface="-apple-system"/>
            </a:endParaRPr>
          </a:p>
        </p:txBody>
      </p:sp>
    </p:spTree>
    <p:extLst>
      <p:ext uri="{BB962C8B-B14F-4D97-AF65-F5344CB8AC3E}">
        <p14:creationId xmlns:p14="http://schemas.microsoft.com/office/powerpoint/2010/main" val="220797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75</TotalTime>
  <Words>598</Words>
  <Application>Microsoft Office PowerPoint</Application>
  <PresentationFormat>Custom</PresentationFormat>
  <Paragraphs>69</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Adobe Gothic Std B</vt:lpstr>
      <vt:lpstr>-apple-system</vt:lpstr>
      <vt:lpstr>Arial</vt:lpstr>
      <vt:lpstr>Calibri</vt:lpstr>
      <vt:lpstr>Euphemia</vt:lpstr>
      <vt:lpstr>Open Sans</vt:lpstr>
      <vt:lpstr>Times New Roman</vt:lpstr>
      <vt:lpstr>Wingdings 2</vt:lpstr>
      <vt:lpstr>Math 16x9</vt:lpstr>
      <vt:lpstr>Naan Mudhalvan Project in Cybersecurity                         KEYLOGGER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IN CYBERSECURITY</dc:title>
  <dc:creator>3IT56</dc:creator>
  <cp:lastModifiedBy>3IT56</cp:lastModifiedBy>
  <cp:revision>8</cp:revision>
  <dcterms:created xsi:type="dcterms:W3CDTF">2024-04-04T05:11:43Z</dcterms:created>
  <dcterms:modified xsi:type="dcterms:W3CDTF">2024-04-04T06:27:14Z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