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0" r:id="rId4"/>
    <p:sldId id="267" r:id="rId5"/>
    <p:sldId id="281" r:id="rId6"/>
    <p:sldId id="276" r:id="rId7"/>
    <p:sldId id="282" r:id="rId8"/>
    <p:sldId id="283" r:id="rId9"/>
    <p:sldId id="284" r:id="rId10"/>
    <p:sldId id="271" r:id="rId11"/>
    <p:sldId id="277" r:id="rId12"/>
    <p:sldId id="285" r:id="rId13"/>
    <p:sldId id="290" r:id="rId14"/>
    <p:sldId id="291" r:id="rId15"/>
    <p:sldId id="292" r:id="rId16"/>
    <p:sldId id="286" r:id="rId17"/>
    <p:sldId id="287" r:id="rId18"/>
    <p:sldId id="288" r:id="rId19"/>
    <p:sldId id="269" r:id="rId20"/>
    <p:sldId id="270" r:id="rId21"/>
    <p:sldId id="274" r:id="rId22"/>
    <p:sldId id="289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Requirement Analysis &amp; Planning</c:v>
                </c:pt>
                <c:pt idx="1">
                  <c:v>Design (UI/UX and Architecture)</c:v>
                </c:pt>
                <c:pt idx="2">
                  <c:v>Development Phase 1 (Backend &amp; Frontend)</c:v>
                </c:pt>
                <c:pt idx="3">
                  <c:v>Development Phase 2 (Advanced Features)</c:v>
                </c:pt>
                <c:pt idx="4">
                  <c:v>Integration &amp; Initial Testing</c:v>
                </c:pt>
                <c:pt idx="5">
                  <c:v>Final Testing &amp; Quality Assurance</c:v>
                </c:pt>
                <c:pt idx="6">
                  <c:v>Deployment Preparation &amp; Documentation</c:v>
                </c:pt>
              </c:strCache>
            </c:strRef>
          </c:cat>
          <c:val>
            <c:numRef>
              <c:f>Sheet1!$C$2:$C$8</c:f>
              <c:numCache>
                <c:formatCode>d\-mmm</c:formatCode>
                <c:ptCount val="7"/>
                <c:pt idx="0">
                  <c:v>45565</c:v>
                </c:pt>
                <c:pt idx="1">
                  <c:v>45573</c:v>
                </c:pt>
                <c:pt idx="2">
                  <c:v>45588</c:v>
                </c:pt>
                <c:pt idx="3">
                  <c:v>45603</c:v>
                </c:pt>
                <c:pt idx="4">
                  <c:v>45618</c:v>
                </c:pt>
                <c:pt idx="5">
                  <c:v>45625</c:v>
                </c:pt>
                <c:pt idx="6">
                  <c:v>45633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1-4CED-8EF2-9BB800AAE9C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 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Sheet1!$B$2:$B$8</c:f>
              <c:strCache>
                <c:ptCount val="7"/>
                <c:pt idx="0">
                  <c:v>Requirement Analysis &amp; Planning</c:v>
                </c:pt>
                <c:pt idx="1">
                  <c:v>Design (UI/UX and Architecture)</c:v>
                </c:pt>
                <c:pt idx="2">
                  <c:v>Development Phase 1 (Backend &amp; Frontend)</c:v>
                </c:pt>
                <c:pt idx="3">
                  <c:v>Development Phase 2 (Advanced Features)</c:v>
                </c:pt>
                <c:pt idx="4">
                  <c:v>Integration &amp; Initial Testing</c:v>
                </c:pt>
                <c:pt idx="5">
                  <c:v>Final Testing &amp; Quality Assurance</c:v>
                </c:pt>
                <c:pt idx="6">
                  <c:v>Deployment Preparation &amp; Documentation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1-4CED-8EF2-9BB800AAE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43466255"/>
        <c:axId val="1143459055"/>
        <c:axId val="0"/>
      </c:bar3DChart>
      <c:catAx>
        <c:axId val="11434662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43459055"/>
        <c:crosses val="autoZero"/>
        <c:auto val="1"/>
        <c:lblAlgn val="ctr"/>
        <c:lblOffset val="100"/>
        <c:noMultiLvlLbl val="0"/>
      </c:catAx>
      <c:valAx>
        <c:axId val="1143459055"/>
        <c:scaling>
          <c:orientation val="minMax"/>
          <c:min val="45565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43466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jirt.org/Article?manuscript=17097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763316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 - Buddy against Cyber Bullying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72621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ISE-01</a:t>
            </a:r>
            <a:endParaRPr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07454" y="230384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Mrs. </a:t>
            </a:r>
            <a:r>
              <a:rPr lang="en-GB" sz="2000" b="1" i="0" u="none" strike="noStrike" cap="none" dirty="0" err="1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Monisha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Gupta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Professor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PIP2001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2584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and Engineering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Pallavi R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Prof. Srinivas Mishra</a:t>
            </a:r>
            <a:endParaRPr lang="en-US" sz="2000" b="1" i="0" u="none" strike="noStrike" cap="none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8E3C24-3FFC-42C8-B1DE-5C88CCBE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50061"/>
              </p:ext>
            </p:extLst>
          </p:nvPr>
        </p:nvGraphicFramePr>
        <p:xfrm>
          <a:off x="530459" y="2303845"/>
          <a:ext cx="6197599" cy="20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5">
                  <a:extLst>
                    <a:ext uri="{9D8B030D-6E8A-4147-A177-3AD203B41FA5}">
                      <a16:colId xmlns:a16="http://schemas.microsoft.com/office/drawing/2014/main" val="144887342"/>
                    </a:ext>
                  </a:extLst>
                </a:gridCol>
                <a:gridCol w="4328684">
                  <a:extLst>
                    <a:ext uri="{9D8B030D-6E8A-4147-A177-3AD203B41FA5}">
                      <a16:colId xmlns:a16="http://schemas.microsoft.com/office/drawing/2014/main" val="1101261079"/>
                    </a:ext>
                  </a:extLst>
                </a:gridCol>
              </a:tblGrid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88056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Sahana S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Tadkal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7449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7501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Yashawanth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58563"/>
                  </a:ext>
                </a:extLst>
              </a:tr>
              <a:tr h="404112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Bushra Begum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40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582C-7361-431C-B3F5-A8A65150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47E07-11EA-4DA9-92FF-EBDFD157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930965"/>
            <a:ext cx="11559209" cy="5803055"/>
          </a:xfrm>
        </p:spPr>
      </p:pic>
    </p:spTree>
    <p:extLst>
      <p:ext uri="{BB962C8B-B14F-4D97-AF65-F5344CB8AC3E}">
        <p14:creationId xmlns:p14="http://schemas.microsoft.com/office/powerpoint/2010/main" val="184783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HTML5,CSS3, JavaScript, React.js, Tailwind CSS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and Express.js, Socket.IO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Integration:  GPT-3.5-Turbo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JWT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Project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4151B6-D0C4-F575-CF2F-222805003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94873"/>
              </p:ext>
            </p:extLst>
          </p:nvPr>
        </p:nvGraphicFramePr>
        <p:xfrm>
          <a:off x="1265186" y="892744"/>
          <a:ext cx="10668000" cy="5440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76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7E0A-EDCB-4049-9D39-B9D3764A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B6BA8-4C87-4A28-9595-7F92519C48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8" y="941312"/>
            <a:ext cx="10667999" cy="49753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F7D67-B7FC-496D-9C78-26DE09FA58F7}"/>
              </a:ext>
            </a:extLst>
          </p:cNvPr>
          <p:cNvSpPr txBox="1"/>
          <p:nvPr/>
        </p:nvSpPr>
        <p:spPr>
          <a:xfrm>
            <a:off x="5650030" y="5916688"/>
            <a:ext cx="263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Chatbot’s responses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4875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89B018-09A6-45EA-9CFA-DC974FB6CD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75909"/>
            <a:ext cx="10668000" cy="4906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ED3C8-6255-46F7-9015-4592811F3052}"/>
              </a:ext>
            </a:extLst>
          </p:cNvPr>
          <p:cNvSpPr txBox="1"/>
          <p:nvPr/>
        </p:nvSpPr>
        <p:spPr>
          <a:xfrm>
            <a:off x="4726004" y="5882090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</a:t>
            </a:r>
            <a:r>
              <a:rPr lang="en-US" sz="2400" dirty="0">
                <a:latin typeface="Times New Roman" panose="02020603050405020304" pitchFamily="18" charset="0"/>
              </a:rPr>
              <a:t>Victim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s’ Community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6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4D0AC3-2ED6-485F-A30E-9B41F9B4F4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051" y="953373"/>
            <a:ext cx="10668000" cy="495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5F365F-11D9-4F67-8620-C75A3797C461}"/>
              </a:ext>
            </a:extLst>
          </p:cNvPr>
          <p:cNvSpPr txBox="1"/>
          <p:nvPr/>
        </p:nvSpPr>
        <p:spPr>
          <a:xfrm>
            <a:off x="5402981" y="5904627"/>
            <a:ext cx="315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 page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522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1DD974-8109-47A0-800A-A9FE09CD6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16359"/>
            <a:ext cx="334258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 Support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Anonymous Reporting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Cybercrime Statistics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 Community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 Empowerment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Offender Deterrence</a:t>
            </a:r>
          </a:p>
        </p:txBody>
      </p:sp>
    </p:spTree>
    <p:extLst>
      <p:ext uri="{BB962C8B-B14F-4D97-AF65-F5344CB8AC3E}">
        <p14:creationId xmlns:p14="http://schemas.microsoft.com/office/powerpoint/2010/main" val="47404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37110E-D836-43B8-9A22-4A1FFC404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66842"/>
            <a:ext cx="10668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platform to combat cyberbullying, integrating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emotional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creating a secure, empathetic environment for victims, providing guidance without judgment.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Prioritizes data security through end-to-end encryption, ensuring confidentiality and encouraging victims to report incidents.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 enabled via Socket.IO, offering instant responses and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and analyzes real-time cybercrime statistics, helping identify trends for law enforcement and policymakers.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tool addressing emotional, practical, and technical aspects of cyberbullying. </a:t>
            </a:r>
          </a:p>
        </p:txBody>
      </p:sp>
    </p:spTree>
    <p:extLst>
      <p:ext uri="{BB962C8B-B14F-4D97-AF65-F5344CB8AC3E}">
        <p14:creationId xmlns:p14="http://schemas.microsoft.com/office/powerpoint/2010/main" val="19288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Kowalski, R. M.,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Giumetti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W., Schroeder, A. N., &amp;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Lattanner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R. (2014). Bullying in the digital age: a critical review and meta-analysis of cyberbullying research among youth.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Psychological bulletin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140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1073.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[2]. Smith, P. K. (2019). Research on cyberbullying: Strengths and limitations.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Narratives in research and interventions on cyberbullying among young people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9-27.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Kiritchenko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Nejadgholi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&amp; Fraser, K. C. (2021). Confronting abusive language online: A survey from the ethical and human rights perspective.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Artificial Intelligence Research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431-478.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[4].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Barlett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P., DeWitt, C. C.,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Maronna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B., &amp; Johnson, K. (2018). Social media use as a tool to facilitate or reduce cyberbullying perpetration: A review focusing on anonymous and non-anonymous social media platforms.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Violence and gender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147-152.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Hinduja, S., &amp;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W. (2021). Digital dating abuse among a national sample of US youth.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interpersonal violence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36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(23-24), 11088-11108.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Antisdel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L. (2024). Data Mining Teen Narratives on Reddit: Revealing Insights in Cyber Victimization Experiences (Doctoral dissertation, Indiana University Indianapolis).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29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DD18-CF19-4F7E-971D-A1EC6841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ABB7-4AFA-4160-AB21-F56DA9EA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[7]. Tokunaga, R. S. (2010). Following you home from school: A critical review and synthesis of research on cyberbullying victimization.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Computers in human 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26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277-287.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[8]. Morin, H. K., Bradshaw, C. P., &amp; Kush, J. M. (2018). Adjustment outcomes of victims of cyberbullying: The role of personal and contextual factors.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school psychology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74-88.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[9]. Upadhyay, U., Kumar, A., Sharma, G., Gupta, B. B.,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Alhalabi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W. A., Arya, V., &amp; Chui, K. T. (2023). Cyberbullying in the metaverse: A prescriptive perception on global information systems for user protection.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Global Information Management (JGIM)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1-25.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[10].  MR, N. K.,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Vishwachetan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DM, M. A., Dayananda, K. J.,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Manasa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J., &amp; Nanda, K. V. (2024, February). An Efficient Approach to Deal with Cyber Bullying using Machine Learning: A Systematic Review. In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 Second International Conference on Emerging Trends in Information Technology and Engineering (ICETITE)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(pp. 1-8). IEEE.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[11]. Sanu, E., &amp;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Mummigatti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(2023, November). Design of Chatbot to Prevent Cyberbullying from Social Media. In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 International Conference on Sustainable Communication Networks and Application (ICSCNA)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(pp. 1437-1441). IEEE.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7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growing issue, especially for teenagers, involving harmful behavior like spreading rumors, inappropriate remarks, and sharing personal info without consent.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harassment leads to anxiety, depression, and low self-esteem, with the potential for severe consequences.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Billybot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immediate support, anonymously collecting evidence, and reporting offenders to authorities.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Monitors cyberbullying trends and high-risk areas to inform victims and authorities.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osters a safe space for victims to share experiences and receive peer support anonymously.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 victims while protecting their privacy and security.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5049-06BE-43CD-9348-55F02EF5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FC25-CF52-436C-AF4D-55B3B3FC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[12].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Falade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V. (2024). Deciphering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ChatGPT's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Impact: Exploring Its Role in Cybercrime and Cybersecurity.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Int. J. Sci. Res. in Computer Science and Engineering Vol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[13]. Faraz, A. (2022). 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Protectbot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Chatbot to Protect Children on Gaming Platforms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Rochester Institute of Technology.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81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mapping with SDG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Health and Well-being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16: Peace, Justice, and Strong Institutions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9: Industry, Innovation, and Infrastructure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1585086625">
            <a:extLst>
              <a:ext uri="{FF2B5EF4-FFF2-40B4-BE49-F238E27FC236}">
                <a16:creationId xmlns:a16="http://schemas.microsoft.com/office/drawing/2014/main" id="{BD7981FA-4329-4547-B4B1-B43B738AEC9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958" y="727509"/>
            <a:ext cx="567753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Publication Details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1DD974-8109-47A0-800A-A9FE09CD6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7928" y="1409039"/>
            <a:ext cx="98231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Publication Name: </a:t>
            </a: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Innovative Research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Technology  (IJIRT) - an UGC approved journal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ISSN: 2349-6002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UGC Approved Journal No 47859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ESTD Year: 2014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Paper ID: 170976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https://ijirt.org/Article?manuscript=170976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7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D1FB7-B386-46CC-9877-26DE11CEE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29381"/>
              </p:ext>
            </p:extLst>
          </p:nvPr>
        </p:nvGraphicFramePr>
        <p:xfrm>
          <a:off x="115503" y="1020278"/>
          <a:ext cx="11916078" cy="518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69">
                  <a:extLst>
                    <a:ext uri="{9D8B030D-6E8A-4147-A177-3AD203B41FA5}">
                      <a16:colId xmlns:a16="http://schemas.microsoft.com/office/drawing/2014/main" val="1232289952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4163692337"/>
                    </a:ext>
                  </a:extLst>
                </a:gridCol>
                <a:gridCol w="1424539">
                  <a:extLst>
                    <a:ext uri="{9D8B030D-6E8A-4147-A177-3AD203B41FA5}">
                      <a16:colId xmlns:a16="http://schemas.microsoft.com/office/drawing/2014/main" val="1594582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83752864"/>
                    </a:ext>
                  </a:extLst>
                </a:gridCol>
                <a:gridCol w="3022333">
                  <a:extLst>
                    <a:ext uri="{9D8B030D-6E8A-4147-A177-3AD203B41FA5}">
                      <a16:colId xmlns:a16="http://schemas.microsoft.com/office/drawing/2014/main" val="3563214025"/>
                    </a:ext>
                  </a:extLst>
                </a:gridCol>
                <a:gridCol w="2685450">
                  <a:extLst>
                    <a:ext uri="{9D8B030D-6E8A-4147-A177-3AD203B41FA5}">
                      <a16:colId xmlns:a16="http://schemas.microsoft.com/office/drawing/2014/main" val="219152828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Limitations/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0074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Cyberbullying Among Adolescents: Impacts on Mental Health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Kowalski et al. (2014)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 analysis of psychological effects of cyberbullying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Victims of cyberbullying suffer from anxiety, depression, and suicidal thoughts. Real-time interventions needed.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Traditional interventions are insufficient, lacking real-time support.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4691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 and Consequences of Cyberbullying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Anonymity in cyberbullying reporting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Anonymity encourages more victims to report incidents; fear of retaliation is a major barrier to reporting.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Fear of retaliation remains a strong deterrent to seeking help without anonymity.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56736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and Conversational Agents in Cyberbullying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Dehghani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al. (2018)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Natural Language Processing (NLP) for creating empathetic chatbots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NLP-based chatbots provide a non-judgmental space for victims to express their emotions and seek help.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Reluctance to speak to human operators persists, chatbots must handle complex emotions.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93115"/>
                  </a:ext>
                </a:extLst>
              </a:tr>
              <a:tr h="73634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Encouraging Victims to Report Cyberbullying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Barlett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al. (2016)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Anonymous reporting systems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Anonymous reporting significantly increases the likelihood of victims coming forward.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Fear of social consequences is a persistent issue, even with anonymity.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5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1686-9AA8-4E9A-B10F-C302023F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7C620A8-4A7E-456D-8C25-C3DB0BB69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401148"/>
              </p:ext>
            </p:extLst>
          </p:nvPr>
        </p:nvGraphicFramePr>
        <p:xfrm>
          <a:off x="137961" y="1023729"/>
          <a:ext cx="11916078" cy="518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69">
                  <a:extLst>
                    <a:ext uri="{9D8B030D-6E8A-4147-A177-3AD203B41FA5}">
                      <a16:colId xmlns:a16="http://schemas.microsoft.com/office/drawing/2014/main" val="2615490646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2789018634"/>
                    </a:ext>
                  </a:extLst>
                </a:gridCol>
                <a:gridCol w="1424539">
                  <a:extLst>
                    <a:ext uri="{9D8B030D-6E8A-4147-A177-3AD203B41FA5}">
                      <a16:colId xmlns:a16="http://schemas.microsoft.com/office/drawing/2014/main" val="23559036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32065641"/>
                    </a:ext>
                  </a:extLst>
                </a:gridCol>
                <a:gridCol w="3022333">
                  <a:extLst>
                    <a:ext uri="{9D8B030D-6E8A-4147-A177-3AD203B41FA5}">
                      <a16:colId xmlns:a16="http://schemas.microsoft.com/office/drawing/2014/main" val="1574051156"/>
                    </a:ext>
                  </a:extLst>
                </a:gridCol>
                <a:gridCol w="2685450">
                  <a:extLst>
                    <a:ext uri="{9D8B030D-6E8A-4147-A177-3AD203B41FA5}">
                      <a16:colId xmlns:a16="http://schemas.microsoft.com/office/drawing/2014/main" val="1162129429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Limitations/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2436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Importance of Digital Evidence in Cyberbullying Cases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Hinduja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Patchin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(2015)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Digital evidence collection for cyberbullying reporting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Victims must be educated on how to preserve digital evidence for reporting cyber-crime cases effectively.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Lack of knowledge among victims regarding how to gather and submit relevant evidence.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889029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Crime Data Visualization and Real-Time Cyberbullying Statistics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Brewer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Kerslake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(2015)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visualization for tracking crime trends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data visualization helps law enforcement and policymakers address cyberbullying more effectively.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Visualization of real-time data may lack accuracy if not updated frequently.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99789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Emotional Impacts of Cyberbullying and Social Withdrawal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Tokunaga (2010)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Psychological analysis of cyberbullying victims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Victims often experience isolation, anger, and frustration, which exacerbates the emotional toll of cyberbullying.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Emotional recovery remains slow without peer support and community-building efforts.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82270"/>
                  </a:ext>
                </a:extLst>
              </a:tr>
              <a:tr h="73634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Support as a Coping Strategy for Cyberbullying Victims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Aljohani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al. (2019)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communication frameworks (Socket.IO)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feedback and support improve user engagement and provide immediate emotional assistance to victims.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systems require high availability and reliability to be effective in sensitive cases.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6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176B-5F65-47DD-A450-1867F8D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9DD326-2CED-46A1-89BD-C74C299D3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077219"/>
              </p:ext>
            </p:extLst>
          </p:nvPr>
        </p:nvGraphicFramePr>
        <p:xfrm>
          <a:off x="115503" y="1020278"/>
          <a:ext cx="11916078" cy="30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769">
                  <a:extLst>
                    <a:ext uri="{9D8B030D-6E8A-4147-A177-3AD203B41FA5}">
                      <a16:colId xmlns:a16="http://schemas.microsoft.com/office/drawing/2014/main" val="1232289952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4163692337"/>
                    </a:ext>
                  </a:extLst>
                </a:gridCol>
                <a:gridCol w="1424539">
                  <a:extLst>
                    <a:ext uri="{9D8B030D-6E8A-4147-A177-3AD203B41FA5}">
                      <a16:colId xmlns:a16="http://schemas.microsoft.com/office/drawing/2014/main" val="1594582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83752864"/>
                    </a:ext>
                  </a:extLst>
                </a:gridCol>
                <a:gridCol w="3022333">
                  <a:extLst>
                    <a:ext uri="{9D8B030D-6E8A-4147-A177-3AD203B41FA5}">
                      <a16:colId xmlns:a16="http://schemas.microsoft.com/office/drawing/2014/main" val="3563214025"/>
                    </a:ext>
                  </a:extLst>
                </a:gridCol>
                <a:gridCol w="2685450">
                  <a:extLst>
                    <a:ext uri="{9D8B030D-6E8A-4147-A177-3AD203B41FA5}">
                      <a16:colId xmlns:a16="http://schemas.microsoft.com/office/drawing/2014/main" val="219152828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Limitations/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0074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Real-Time Communication in Cyberbullying Prevention Platforms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Aljohani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et al. (2019)</a:t>
                      </a:r>
                      <a:endParaRPr lang="en-GB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communication frameworks (Socket.IO)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feedback and support improve user engagement and provide immediate emotional assistance to victims.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systems require high availability and reliability to be effective in sensitive cases.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4691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Secure Data Handling in Cyber-Crime Reporting Platforms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Kumar and Nanda (2018)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encryption and secure authentication for user data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Prioritizing encryption and secure authentication protect user data and encourages reporting of cyber-crime.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Maintaining high levels of security may impact system performance and ease of use.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5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90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Support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Engagement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Focus on Prevention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5B8423-2B97-458C-8207-3D5F326E5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3226" y="1720839"/>
            <a:ext cx="111042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Billybot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with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GPT-3.5-Turbo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empathetic responses.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strong focus on privacy, allowing victims to report incidents without fear of exposure.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JavaScript, and React.js provide a simple, user-friendly interface for reporting.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handles unstructured data, offering scalability and support for distributed data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 manages requests and API routing, connecting to MongoDB for secure data storage.</a:t>
            </a:r>
          </a:p>
        </p:txBody>
      </p:sp>
    </p:spTree>
    <p:extLst>
      <p:ext uri="{BB962C8B-B14F-4D97-AF65-F5344CB8AC3E}">
        <p14:creationId xmlns:p14="http://schemas.microsoft.com/office/powerpoint/2010/main" val="3312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Real-Time Emotional and Psychological Support to Cyberbullying Victims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06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 Secure and Anonymous Reporting System for Cyberbullying Incidents 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06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Educate Victims on Gathering and Reporting Digital Evidence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06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Leverage Real-Time Communication and Data Visualization for Cyberbullying Trends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24895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Implementation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292E57-D20A-4291-B84D-3A8CBC014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1507"/>
            <a:ext cx="105476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 and CSS3 are used for the home, login, and register pages, with JavaScript handling interactivity, form validation, and animations.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the user interface for the chatbot and Q&amp;A community, ensuring smooth and responsive interactions.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ntegrated with React.js for a visually appealing, responsive design.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and Express.js handle API calls, user authentication, and chat processing.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pre-trained GPT-3.5-Turbo model to provide chatbot responses and assist with evidence collection and reporting.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JWT encryption secures user data during registration.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tores user data, chat logs, community discussions, and crime statistics. </a:t>
            </a:r>
          </a:p>
        </p:txBody>
      </p:sp>
    </p:spTree>
    <p:extLst>
      <p:ext uri="{BB962C8B-B14F-4D97-AF65-F5344CB8AC3E}">
        <p14:creationId xmlns:p14="http://schemas.microsoft.com/office/powerpoint/2010/main" val="1372443200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144</TotalTime>
  <Words>1892</Words>
  <Application>Microsoft Office PowerPoint</Application>
  <PresentationFormat>Widescreen</PresentationFormat>
  <Paragraphs>208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Verdana</vt:lpstr>
      <vt:lpstr>Bioinformatics</vt:lpstr>
      <vt:lpstr>Billy - Buddy against Cyber Bullying</vt:lpstr>
      <vt:lpstr>Introduction</vt:lpstr>
      <vt:lpstr>Literature Review</vt:lpstr>
      <vt:lpstr>Literature Review</vt:lpstr>
      <vt:lpstr>Literature Review</vt:lpstr>
      <vt:lpstr>Research Gaps Identified</vt:lpstr>
      <vt:lpstr>Proposed Method</vt:lpstr>
      <vt:lpstr>Objectives</vt:lpstr>
      <vt:lpstr>System Design &amp; Implementation </vt:lpstr>
      <vt:lpstr>Architecture</vt:lpstr>
      <vt:lpstr>Software components</vt:lpstr>
      <vt:lpstr>Timeline of Project</vt:lpstr>
      <vt:lpstr>Project’s Results</vt:lpstr>
      <vt:lpstr>PowerPoint Presentation</vt:lpstr>
      <vt:lpstr>PowerPoint Presentation</vt:lpstr>
      <vt:lpstr>Outcomes</vt:lpstr>
      <vt:lpstr>Conclusion</vt:lpstr>
      <vt:lpstr>References</vt:lpstr>
      <vt:lpstr>References</vt:lpstr>
      <vt:lpstr>References</vt:lpstr>
      <vt:lpstr>Project work mapping with SDG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Yashwanth V B</cp:lastModifiedBy>
  <cp:revision>20</cp:revision>
  <dcterms:created xsi:type="dcterms:W3CDTF">2023-03-16T03:26:27Z</dcterms:created>
  <dcterms:modified xsi:type="dcterms:W3CDTF">2025-01-12T05:47:07Z</dcterms:modified>
</cp:coreProperties>
</file>