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240" y="-1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sz="4400" b="1" i="0">
                <a:solidFill>
                  <a:schemeClr val="tx1"/>
                </a:solidFill>
                <a:latin typeface="Carlito"/>
                <a:cs typeface="Carlito"/>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rlito"/>
                <a:cs typeface="Carlito"/>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0102703" cy="2050897"/>
          </a:xfrm>
          <a:prstGeom prst="rect">
            <a:avLst/>
          </a:prstGeom>
        </p:spPr>
      </p:pic>
      <p:sp>
        <p:nvSpPr>
          <p:cNvPr id="2" name="Holder 2"/>
          <p:cNvSpPr>
            <a:spLocks noGrp="1"/>
          </p:cNvSpPr>
          <p:nvPr>
            <p:ph type="title"/>
          </p:nvPr>
        </p:nvSpPr>
        <p:spPr>
          <a:xfrm>
            <a:off x="3383962" y="325160"/>
            <a:ext cx="13112115" cy="1364614"/>
          </a:xfrm>
          <a:prstGeom prst="rect">
            <a:avLst/>
          </a:prstGeom>
        </p:spPr>
        <p:txBody>
          <a:bodyPr wrap="square" lIns="0" tIns="0" rIns="0" bIns="0">
            <a:spAutoFit/>
          </a:bodyPr>
          <a:lstStyle>
            <a:lvl1pPr>
              <a:defRPr sz="4400" b="1" i="0">
                <a:solidFill>
                  <a:schemeClr val="tx1"/>
                </a:solidFill>
                <a:latin typeface="Carlito"/>
                <a:cs typeface="Carlito"/>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0" y="1999357"/>
            <a:ext cx="20104735" cy="549910"/>
            <a:chOff x="0" y="1999357"/>
            <a:chExt cx="20104735" cy="549910"/>
          </a:xfrm>
        </p:grpSpPr>
        <p:sp>
          <p:nvSpPr>
            <p:cNvPr id="4" name="object 4"/>
            <p:cNvSpPr/>
            <p:nvPr/>
          </p:nvSpPr>
          <p:spPr>
            <a:xfrm>
              <a:off x="0" y="1999357"/>
              <a:ext cx="20104100" cy="549910"/>
            </a:xfrm>
            <a:custGeom>
              <a:avLst/>
              <a:gdLst/>
              <a:ahLst/>
              <a:cxnLst/>
              <a:rect l="l" t="t" r="r" b="b"/>
              <a:pathLst>
                <a:path w="20104100" h="549910">
                  <a:moveTo>
                    <a:pt x="20104100" y="0"/>
                  </a:moveTo>
                  <a:lnTo>
                    <a:pt x="0" y="0"/>
                  </a:lnTo>
                  <a:lnTo>
                    <a:pt x="0" y="549372"/>
                  </a:lnTo>
                  <a:lnTo>
                    <a:pt x="20104100" y="549372"/>
                  </a:lnTo>
                  <a:lnTo>
                    <a:pt x="20104100" y="0"/>
                  </a:lnTo>
                  <a:close/>
                </a:path>
              </a:pathLst>
            </a:custGeom>
            <a:solidFill>
              <a:srgbClr val="385723"/>
            </a:solidFill>
          </p:spPr>
          <p:txBody>
            <a:bodyPr wrap="square" lIns="0" tIns="0" rIns="0" bIns="0" rtlCol="0"/>
            <a:lstStyle/>
            <a:p>
              <a:endParaRPr/>
            </a:p>
          </p:txBody>
        </p:sp>
        <p:sp>
          <p:nvSpPr>
            <p:cNvPr id="5" name="object 5"/>
            <p:cNvSpPr/>
            <p:nvPr/>
          </p:nvSpPr>
          <p:spPr>
            <a:xfrm>
              <a:off x="0" y="1999357"/>
              <a:ext cx="20104735" cy="549910"/>
            </a:xfrm>
            <a:custGeom>
              <a:avLst/>
              <a:gdLst/>
              <a:ahLst/>
              <a:cxnLst/>
              <a:rect l="l" t="t" r="r" b="b"/>
              <a:pathLst>
                <a:path w="20104735" h="549910">
                  <a:moveTo>
                    <a:pt x="0" y="0"/>
                  </a:moveTo>
                  <a:lnTo>
                    <a:pt x="20104110" y="0"/>
                  </a:lnTo>
                  <a:lnTo>
                    <a:pt x="20104110" y="549369"/>
                  </a:lnTo>
                  <a:lnTo>
                    <a:pt x="0" y="549369"/>
                  </a:lnTo>
                  <a:lnTo>
                    <a:pt x="0" y="0"/>
                  </a:lnTo>
                  <a:close/>
                </a:path>
              </a:pathLst>
            </a:custGeom>
            <a:ln w="5817">
              <a:solidFill>
                <a:srgbClr val="2F528F"/>
              </a:solidFill>
            </a:ln>
          </p:spPr>
          <p:txBody>
            <a:bodyPr wrap="square" lIns="0" tIns="0" rIns="0" bIns="0" rtlCol="0"/>
            <a:lstStyle/>
            <a:p>
              <a:endParaRPr/>
            </a:p>
          </p:txBody>
        </p:sp>
      </p:grpSp>
      <p:grpSp>
        <p:nvGrpSpPr>
          <p:cNvPr id="8" name="object 8"/>
          <p:cNvGrpSpPr/>
          <p:nvPr/>
        </p:nvGrpSpPr>
        <p:grpSpPr>
          <a:xfrm>
            <a:off x="177124" y="2640607"/>
            <a:ext cx="6289040" cy="468630"/>
            <a:chOff x="177124" y="2640607"/>
            <a:chExt cx="6289040" cy="468630"/>
          </a:xfrm>
        </p:grpSpPr>
        <p:sp>
          <p:nvSpPr>
            <p:cNvPr id="9" name="object 9"/>
            <p:cNvSpPr/>
            <p:nvPr/>
          </p:nvSpPr>
          <p:spPr>
            <a:xfrm>
              <a:off x="180299" y="2643781"/>
              <a:ext cx="6282690" cy="462280"/>
            </a:xfrm>
            <a:custGeom>
              <a:avLst/>
              <a:gdLst/>
              <a:ahLst/>
              <a:cxnLst/>
              <a:rect l="l" t="t" r="r" b="b"/>
              <a:pathLst>
                <a:path w="6282690" h="462280">
                  <a:moveTo>
                    <a:pt x="6282505" y="0"/>
                  </a:moveTo>
                  <a:lnTo>
                    <a:pt x="0" y="0"/>
                  </a:lnTo>
                  <a:lnTo>
                    <a:pt x="0" y="462173"/>
                  </a:lnTo>
                  <a:lnTo>
                    <a:pt x="6282505" y="462173"/>
                  </a:lnTo>
                  <a:lnTo>
                    <a:pt x="6282505" y="0"/>
                  </a:lnTo>
                  <a:close/>
                </a:path>
              </a:pathLst>
            </a:custGeom>
            <a:solidFill>
              <a:srgbClr val="385723"/>
            </a:solidFill>
          </p:spPr>
          <p:txBody>
            <a:bodyPr wrap="square" lIns="0" tIns="0" rIns="0" bIns="0" rtlCol="0"/>
            <a:lstStyle/>
            <a:p>
              <a:endParaRPr/>
            </a:p>
          </p:txBody>
        </p:sp>
        <p:sp>
          <p:nvSpPr>
            <p:cNvPr id="10" name="object 10"/>
            <p:cNvSpPr/>
            <p:nvPr/>
          </p:nvSpPr>
          <p:spPr>
            <a:xfrm>
              <a:off x="180299" y="2643782"/>
              <a:ext cx="6282690" cy="462280"/>
            </a:xfrm>
            <a:custGeom>
              <a:avLst/>
              <a:gdLst/>
              <a:ahLst/>
              <a:cxnLst/>
              <a:rect l="l" t="t" r="r" b="b"/>
              <a:pathLst>
                <a:path w="6282690" h="462280">
                  <a:moveTo>
                    <a:pt x="0" y="0"/>
                  </a:moveTo>
                  <a:lnTo>
                    <a:pt x="6282534" y="0"/>
                  </a:lnTo>
                  <a:lnTo>
                    <a:pt x="6282534" y="462129"/>
                  </a:lnTo>
                  <a:lnTo>
                    <a:pt x="0" y="462129"/>
                  </a:lnTo>
                  <a:lnTo>
                    <a:pt x="0" y="0"/>
                  </a:lnTo>
                  <a:close/>
                </a:path>
              </a:pathLst>
            </a:custGeom>
            <a:ln w="5817">
              <a:solidFill>
                <a:srgbClr val="2F528F"/>
              </a:solidFill>
            </a:ln>
          </p:spPr>
          <p:txBody>
            <a:bodyPr wrap="square" lIns="0" tIns="0" rIns="0" bIns="0" rtlCol="0"/>
            <a:lstStyle/>
            <a:p>
              <a:endParaRPr/>
            </a:p>
          </p:txBody>
        </p:sp>
      </p:grpSp>
      <p:sp>
        <p:nvSpPr>
          <p:cNvPr id="11" name="object 11"/>
          <p:cNvSpPr txBox="1"/>
          <p:nvPr/>
        </p:nvSpPr>
        <p:spPr>
          <a:xfrm>
            <a:off x="183207" y="2667846"/>
            <a:ext cx="6276975" cy="402590"/>
          </a:xfrm>
          <a:prstGeom prst="rect">
            <a:avLst/>
          </a:prstGeom>
        </p:spPr>
        <p:txBody>
          <a:bodyPr vert="horz" wrap="square" lIns="0" tIns="15240" rIns="0" bIns="0" rtlCol="0">
            <a:spAutoFit/>
          </a:bodyPr>
          <a:lstStyle/>
          <a:p>
            <a:pPr algn="ctr">
              <a:lnSpc>
                <a:spcPct val="100000"/>
              </a:lnSpc>
              <a:spcBef>
                <a:spcPts val="120"/>
              </a:spcBef>
            </a:pPr>
            <a:r>
              <a:rPr sz="2450" b="1" spc="-10" dirty="0">
                <a:solidFill>
                  <a:srgbClr val="FFFFFF"/>
                </a:solidFill>
                <a:latin typeface="Arial"/>
                <a:cs typeface="Arial"/>
              </a:rPr>
              <a:t>Abstract</a:t>
            </a:r>
            <a:endParaRPr sz="2450">
              <a:latin typeface="Arial"/>
              <a:cs typeface="Arial"/>
            </a:endParaRPr>
          </a:p>
        </p:txBody>
      </p:sp>
      <p:grpSp>
        <p:nvGrpSpPr>
          <p:cNvPr id="12" name="object 12"/>
          <p:cNvGrpSpPr/>
          <p:nvPr/>
        </p:nvGrpSpPr>
        <p:grpSpPr>
          <a:xfrm>
            <a:off x="177390" y="3119451"/>
            <a:ext cx="6288405" cy="30480"/>
            <a:chOff x="177390" y="3119451"/>
            <a:chExt cx="6288405" cy="30480"/>
          </a:xfrm>
        </p:grpSpPr>
        <p:sp>
          <p:nvSpPr>
            <p:cNvPr id="13" name="object 13"/>
            <p:cNvSpPr/>
            <p:nvPr/>
          </p:nvSpPr>
          <p:spPr>
            <a:xfrm>
              <a:off x="180299" y="3122359"/>
              <a:ext cx="6282690" cy="24130"/>
            </a:xfrm>
            <a:custGeom>
              <a:avLst/>
              <a:gdLst/>
              <a:ahLst/>
              <a:cxnLst/>
              <a:rect l="l" t="t" r="r" b="b"/>
              <a:pathLst>
                <a:path w="6282690" h="24130">
                  <a:moveTo>
                    <a:pt x="6282505" y="0"/>
                  </a:moveTo>
                  <a:lnTo>
                    <a:pt x="0" y="0"/>
                  </a:lnTo>
                  <a:lnTo>
                    <a:pt x="0" y="24024"/>
                  </a:lnTo>
                  <a:lnTo>
                    <a:pt x="6282505" y="24024"/>
                  </a:lnTo>
                  <a:lnTo>
                    <a:pt x="6282505" y="0"/>
                  </a:lnTo>
                  <a:close/>
                </a:path>
              </a:pathLst>
            </a:custGeom>
            <a:solidFill>
              <a:srgbClr val="4472C4"/>
            </a:solidFill>
          </p:spPr>
          <p:txBody>
            <a:bodyPr wrap="square" lIns="0" tIns="0" rIns="0" bIns="0" rtlCol="0"/>
            <a:lstStyle/>
            <a:p>
              <a:endParaRPr/>
            </a:p>
          </p:txBody>
        </p:sp>
        <p:sp>
          <p:nvSpPr>
            <p:cNvPr id="14" name="object 14"/>
            <p:cNvSpPr/>
            <p:nvPr/>
          </p:nvSpPr>
          <p:spPr>
            <a:xfrm>
              <a:off x="180299" y="3122359"/>
              <a:ext cx="6282690" cy="24130"/>
            </a:xfrm>
            <a:custGeom>
              <a:avLst/>
              <a:gdLst/>
              <a:ahLst/>
              <a:cxnLst/>
              <a:rect l="l" t="t" r="r" b="b"/>
              <a:pathLst>
                <a:path w="6282690" h="24130">
                  <a:moveTo>
                    <a:pt x="0" y="0"/>
                  </a:moveTo>
                  <a:lnTo>
                    <a:pt x="6282534" y="0"/>
                  </a:lnTo>
                  <a:lnTo>
                    <a:pt x="6282534" y="24069"/>
                  </a:lnTo>
                  <a:lnTo>
                    <a:pt x="0" y="24069"/>
                  </a:lnTo>
                  <a:lnTo>
                    <a:pt x="0" y="0"/>
                  </a:lnTo>
                  <a:close/>
                </a:path>
              </a:pathLst>
            </a:custGeom>
            <a:ln w="5817">
              <a:solidFill>
                <a:srgbClr val="FFC000"/>
              </a:solidFill>
            </a:ln>
          </p:spPr>
          <p:txBody>
            <a:bodyPr wrap="square" lIns="0" tIns="0" rIns="0" bIns="0" rtlCol="0"/>
            <a:lstStyle/>
            <a:p>
              <a:endParaRPr/>
            </a:p>
          </p:txBody>
        </p:sp>
      </p:grpSp>
      <p:sp>
        <p:nvSpPr>
          <p:cNvPr id="15" name="object 15"/>
          <p:cNvSpPr/>
          <p:nvPr/>
        </p:nvSpPr>
        <p:spPr>
          <a:xfrm>
            <a:off x="180299" y="8938005"/>
            <a:ext cx="6282690" cy="502920"/>
          </a:xfrm>
          <a:custGeom>
            <a:avLst/>
            <a:gdLst/>
            <a:ahLst/>
            <a:cxnLst/>
            <a:rect l="l" t="t" r="r" b="b"/>
            <a:pathLst>
              <a:path w="6282690" h="502920">
                <a:moveTo>
                  <a:pt x="0" y="0"/>
                </a:moveTo>
                <a:lnTo>
                  <a:pt x="6282534" y="0"/>
                </a:lnTo>
                <a:lnTo>
                  <a:pt x="6282534" y="502602"/>
                </a:lnTo>
                <a:lnTo>
                  <a:pt x="0" y="502602"/>
                </a:lnTo>
                <a:lnTo>
                  <a:pt x="0" y="0"/>
                </a:lnTo>
                <a:close/>
              </a:path>
            </a:pathLst>
          </a:custGeom>
          <a:ln w="5817">
            <a:solidFill>
              <a:srgbClr val="2F528F"/>
            </a:solidFill>
          </a:ln>
        </p:spPr>
        <p:txBody>
          <a:bodyPr wrap="square" lIns="0" tIns="0" rIns="0" bIns="0" rtlCol="0"/>
          <a:lstStyle/>
          <a:p>
            <a:endParaRPr/>
          </a:p>
        </p:txBody>
      </p:sp>
      <p:sp>
        <p:nvSpPr>
          <p:cNvPr id="16" name="object 16"/>
          <p:cNvSpPr txBox="1"/>
          <p:nvPr/>
        </p:nvSpPr>
        <p:spPr>
          <a:xfrm>
            <a:off x="180299" y="9002966"/>
            <a:ext cx="6282690" cy="502920"/>
          </a:xfrm>
          <a:prstGeom prst="rect">
            <a:avLst/>
          </a:prstGeom>
          <a:solidFill>
            <a:srgbClr val="385723"/>
          </a:solidFill>
        </p:spPr>
        <p:txBody>
          <a:bodyPr vert="horz" wrap="square" lIns="0" tIns="59690" rIns="0" bIns="0" rtlCol="0">
            <a:spAutoFit/>
          </a:bodyPr>
          <a:lstStyle/>
          <a:p>
            <a:pPr algn="ctr">
              <a:lnSpc>
                <a:spcPct val="100000"/>
              </a:lnSpc>
              <a:spcBef>
                <a:spcPts val="470"/>
              </a:spcBef>
            </a:pPr>
            <a:r>
              <a:rPr sz="2450" b="1" dirty="0">
                <a:solidFill>
                  <a:srgbClr val="FFFFFF"/>
                </a:solidFill>
                <a:latin typeface="Arial"/>
                <a:cs typeface="Arial"/>
              </a:rPr>
              <a:t>Materials</a:t>
            </a:r>
            <a:r>
              <a:rPr sz="2450" b="1" spc="15" dirty="0">
                <a:solidFill>
                  <a:srgbClr val="FFFFFF"/>
                </a:solidFill>
                <a:latin typeface="Arial"/>
                <a:cs typeface="Arial"/>
              </a:rPr>
              <a:t> </a:t>
            </a:r>
            <a:r>
              <a:rPr sz="2450" b="1" dirty="0">
                <a:solidFill>
                  <a:srgbClr val="FFFFFF"/>
                </a:solidFill>
                <a:latin typeface="Arial"/>
                <a:cs typeface="Arial"/>
              </a:rPr>
              <a:t>and</a:t>
            </a:r>
            <a:r>
              <a:rPr sz="2450" b="1" spc="30" dirty="0">
                <a:solidFill>
                  <a:srgbClr val="FFFFFF"/>
                </a:solidFill>
                <a:latin typeface="Arial"/>
                <a:cs typeface="Arial"/>
              </a:rPr>
              <a:t> </a:t>
            </a:r>
            <a:r>
              <a:rPr sz="2450" b="1" spc="-10" dirty="0">
                <a:solidFill>
                  <a:srgbClr val="FFFFFF"/>
                </a:solidFill>
                <a:latin typeface="Arial"/>
                <a:cs typeface="Arial"/>
              </a:rPr>
              <a:t>Methods</a:t>
            </a:r>
            <a:endParaRPr sz="2450">
              <a:latin typeface="Arial"/>
              <a:cs typeface="Arial"/>
            </a:endParaRPr>
          </a:p>
        </p:txBody>
      </p:sp>
      <p:grpSp>
        <p:nvGrpSpPr>
          <p:cNvPr id="25" name="object 25"/>
          <p:cNvGrpSpPr/>
          <p:nvPr/>
        </p:nvGrpSpPr>
        <p:grpSpPr>
          <a:xfrm>
            <a:off x="6590766" y="2667846"/>
            <a:ext cx="6698506" cy="3619637"/>
            <a:chOff x="6613527" y="1090783"/>
            <a:chExt cx="6747920" cy="7205447"/>
          </a:xfrm>
        </p:grpSpPr>
        <p:sp>
          <p:nvSpPr>
            <p:cNvPr id="26" name="object 26"/>
            <p:cNvSpPr/>
            <p:nvPr/>
          </p:nvSpPr>
          <p:spPr>
            <a:xfrm>
              <a:off x="6613527" y="8270195"/>
              <a:ext cx="6697980" cy="26034"/>
            </a:xfrm>
            <a:custGeom>
              <a:avLst/>
              <a:gdLst/>
              <a:ahLst/>
              <a:cxnLst/>
              <a:rect l="l" t="t" r="r" b="b"/>
              <a:pathLst>
                <a:path w="6697980" h="26034">
                  <a:moveTo>
                    <a:pt x="6697585" y="0"/>
                  </a:moveTo>
                  <a:lnTo>
                    <a:pt x="0" y="0"/>
                  </a:lnTo>
                  <a:lnTo>
                    <a:pt x="0" y="25886"/>
                  </a:lnTo>
                  <a:lnTo>
                    <a:pt x="6697585" y="25886"/>
                  </a:lnTo>
                  <a:lnTo>
                    <a:pt x="6697585" y="0"/>
                  </a:lnTo>
                  <a:close/>
                </a:path>
              </a:pathLst>
            </a:custGeom>
            <a:solidFill>
              <a:srgbClr val="4472C4"/>
            </a:solidFill>
          </p:spPr>
          <p:txBody>
            <a:bodyPr wrap="square" lIns="0" tIns="0" rIns="0" bIns="0" rtlCol="0"/>
            <a:lstStyle/>
            <a:p>
              <a:endParaRPr/>
            </a:p>
          </p:txBody>
        </p:sp>
        <p:sp>
          <p:nvSpPr>
            <p:cNvPr id="27" name="object 27"/>
            <p:cNvSpPr/>
            <p:nvPr/>
          </p:nvSpPr>
          <p:spPr>
            <a:xfrm>
              <a:off x="6613527" y="8270196"/>
              <a:ext cx="6697980" cy="26034"/>
            </a:xfrm>
            <a:custGeom>
              <a:avLst/>
              <a:gdLst/>
              <a:ahLst/>
              <a:cxnLst/>
              <a:rect l="l" t="t" r="r" b="b"/>
              <a:pathLst>
                <a:path w="6697980" h="26034">
                  <a:moveTo>
                    <a:pt x="0" y="0"/>
                  </a:moveTo>
                  <a:lnTo>
                    <a:pt x="6697568" y="0"/>
                  </a:lnTo>
                  <a:lnTo>
                    <a:pt x="6697568" y="25884"/>
                  </a:lnTo>
                  <a:lnTo>
                    <a:pt x="0" y="25884"/>
                  </a:lnTo>
                  <a:lnTo>
                    <a:pt x="0" y="0"/>
                  </a:lnTo>
                  <a:close/>
                </a:path>
              </a:pathLst>
            </a:custGeom>
            <a:ln w="5817">
              <a:solidFill>
                <a:srgbClr val="FFC000"/>
              </a:solidFill>
            </a:ln>
          </p:spPr>
          <p:txBody>
            <a:bodyPr wrap="square" lIns="0" tIns="0" rIns="0" bIns="0" rtlCol="0"/>
            <a:lstStyle/>
            <a:p>
              <a:endParaRPr/>
            </a:p>
          </p:txBody>
        </p:sp>
        <p:sp>
          <p:nvSpPr>
            <p:cNvPr id="28" name="object 28"/>
            <p:cNvSpPr/>
            <p:nvPr/>
          </p:nvSpPr>
          <p:spPr>
            <a:xfrm>
              <a:off x="6695852" y="1090783"/>
              <a:ext cx="6665595" cy="5109210"/>
            </a:xfrm>
            <a:custGeom>
              <a:avLst/>
              <a:gdLst/>
              <a:ahLst/>
              <a:cxnLst/>
              <a:rect l="l" t="t" r="r" b="b"/>
              <a:pathLst>
                <a:path w="6665594" h="5109209">
                  <a:moveTo>
                    <a:pt x="6665533" y="0"/>
                  </a:moveTo>
                  <a:lnTo>
                    <a:pt x="0" y="0"/>
                  </a:lnTo>
                  <a:lnTo>
                    <a:pt x="0" y="5108919"/>
                  </a:lnTo>
                  <a:lnTo>
                    <a:pt x="6665533" y="5108919"/>
                  </a:lnTo>
                  <a:lnTo>
                    <a:pt x="6665533" y="0"/>
                  </a:lnTo>
                  <a:close/>
                </a:path>
              </a:pathLst>
            </a:custGeom>
            <a:solidFill>
              <a:srgbClr val="F2F2F2"/>
            </a:solidFill>
          </p:spPr>
          <p:txBody>
            <a:bodyPr wrap="square" lIns="0" tIns="0" rIns="0" bIns="0" rtlCol="0"/>
            <a:lstStyle/>
            <a:p>
              <a:endParaRPr/>
            </a:p>
          </p:txBody>
        </p:sp>
      </p:grpSp>
      <p:grpSp>
        <p:nvGrpSpPr>
          <p:cNvPr id="29" name="object 29"/>
          <p:cNvGrpSpPr/>
          <p:nvPr/>
        </p:nvGrpSpPr>
        <p:grpSpPr>
          <a:xfrm>
            <a:off x="13539699" y="8424466"/>
            <a:ext cx="6289040" cy="474980"/>
            <a:chOff x="13487396" y="8078894"/>
            <a:chExt cx="6289040" cy="474980"/>
          </a:xfrm>
        </p:grpSpPr>
        <p:sp>
          <p:nvSpPr>
            <p:cNvPr id="30" name="object 30"/>
            <p:cNvSpPr/>
            <p:nvPr/>
          </p:nvSpPr>
          <p:spPr>
            <a:xfrm>
              <a:off x="13490572" y="8082069"/>
              <a:ext cx="6282690" cy="468630"/>
            </a:xfrm>
            <a:custGeom>
              <a:avLst/>
              <a:gdLst/>
              <a:ahLst/>
              <a:cxnLst/>
              <a:rect l="l" t="t" r="r" b="b"/>
              <a:pathLst>
                <a:path w="6282690" h="468629">
                  <a:moveTo>
                    <a:pt x="6282531" y="0"/>
                  </a:moveTo>
                  <a:lnTo>
                    <a:pt x="0" y="0"/>
                  </a:lnTo>
                  <a:lnTo>
                    <a:pt x="0" y="468397"/>
                  </a:lnTo>
                  <a:lnTo>
                    <a:pt x="6282531" y="468397"/>
                  </a:lnTo>
                  <a:lnTo>
                    <a:pt x="6282531" y="0"/>
                  </a:lnTo>
                  <a:close/>
                </a:path>
              </a:pathLst>
            </a:custGeom>
            <a:solidFill>
              <a:srgbClr val="385723"/>
            </a:solidFill>
          </p:spPr>
          <p:txBody>
            <a:bodyPr wrap="square" lIns="0" tIns="0" rIns="0" bIns="0" rtlCol="0"/>
            <a:lstStyle/>
            <a:p>
              <a:endParaRPr/>
            </a:p>
          </p:txBody>
        </p:sp>
        <p:sp>
          <p:nvSpPr>
            <p:cNvPr id="31" name="object 31"/>
            <p:cNvSpPr/>
            <p:nvPr/>
          </p:nvSpPr>
          <p:spPr>
            <a:xfrm>
              <a:off x="13490571" y="8082069"/>
              <a:ext cx="6282690" cy="468630"/>
            </a:xfrm>
            <a:custGeom>
              <a:avLst/>
              <a:gdLst/>
              <a:ahLst/>
              <a:cxnLst/>
              <a:rect l="l" t="t" r="r" b="b"/>
              <a:pathLst>
                <a:path w="6282690" h="468629">
                  <a:moveTo>
                    <a:pt x="0" y="0"/>
                  </a:moveTo>
                  <a:lnTo>
                    <a:pt x="6282534" y="0"/>
                  </a:lnTo>
                  <a:lnTo>
                    <a:pt x="6282534" y="468446"/>
                  </a:lnTo>
                  <a:lnTo>
                    <a:pt x="0" y="468446"/>
                  </a:lnTo>
                  <a:lnTo>
                    <a:pt x="0" y="0"/>
                  </a:lnTo>
                  <a:close/>
                </a:path>
              </a:pathLst>
            </a:custGeom>
            <a:ln w="5817">
              <a:solidFill>
                <a:srgbClr val="2F528F"/>
              </a:solidFill>
            </a:ln>
          </p:spPr>
          <p:txBody>
            <a:bodyPr wrap="square" lIns="0" tIns="0" rIns="0" bIns="0" rtlCol="0"/>
            <a:lstStyle/>
            <a:p>
              <a:endParaRPr/>
            </a:p>
          </p:txBody>
        </p:sp>
      </p:grpSp>
      <p:sp>
        <p:nvSpPr>
          <p:cNvPr id="36" name="object 36"/>
          <p:cNvSpPr txBox="1"/>
          <p:nvPr/>
        </p:nvSpPr>
        <p:spPr>
          <a:xfrm>
            <a:off x="2908" y="2014463"/>
            <a:ext cx="20101560" cy="444500"/>
          </a:xfrm>
          <a:prstGeom prst="rect">
            <a:avLst/>
          </a:prstGeom>
        </p:spPr>
        <p:txBody>
          <a:bodyPr vert="horz" wrap="square" lIns="0" tIns="12065" rIns="0" bIns="0" rtlCol="0">
            <a:spAutoFit/>
          </a:bodyPr>
          <a:lstStyle/>
          <a:p>
            <a:pPr marL="73660" algn="ctr">
              <a:lnSpc>
                <a:spcPct val="100000"/>
              </a:lnSpc>
              <a:spcBef>
                <a:spcPts val="95"/>
              </a:spcBef>
            </a:pPr>
            <a:r>
              <a:rPr lang="en-GB" sz="2750" b="1" dirty="0" err="1" smtClean="0">
                <a:solidFill>
                  <a:srgbClr val="FFFFFF"/>
                </a:solidFill>
                <a:latin typeface="Carlito"/>
                <a:cs typeface="Carlito"/>
              </a:rPr>
              <a:t>Divya</a:t>
            </a:r>
            <a:r>
              <a:rPr lang="en-GB" sz="2750" b="1" dirty="0" smtClean="0">
                <a:solidFill>
                  <a:srgbClr val="FFFFFF"/>
                </a:solidFill>
                <a:latin typeface="Carlito"/>
                <a:cs typeface="Carlito"/>
              </a:rPr>
              <a:t> Ramesh </a:t>
            </a:r>
            <a:r>
              <a:rPr sz="2750" b="1" dirty="0" smtClean="0">
                <a:solidFill>
                  <a:srgbClr val="FFFFFF"/>
                </a:solidFill>
                <a:latin typeface="Carlito"/>
                <a:cs typeface="Carlito"/>
              </a:rPr>
              <a:t>and</a:t>
            </a:r>
            <a:r>
              <a:rPr sz="2750" b="1" spc="-65" dirty="0" smtClean="0">
                <a:solidFill>
                  <a:srgbClr val="FFFFFF"/>
                </a:solidFill>
                <a:latin typeface="Carlito"/>
                <a:cs typeface="Carlito"/>
              </a:rPr>
              <a:t> </a:t>
            </a:r>
            <a:r>
              <a:rPr sz="2750" b="1" dirty="0">
                <a:solidFill>
                  <a:srgbClr val="FFFFFF"/>
                </a:solidFill>
                <a:latin typeface="Carlito"/>
                <a:cs typeface="Carlito"/>
              </a:rPr>
              <a:t>Iosif</a:t>
            </a:r>
            <a:r>
              <a:rPr sz="2750" b="1" spc="-65" dirty="0">
                <a:solidFill>
                  <a:srgbClr val="FFFFFF"/>
                </a:solidFill>
                <a:latin typeface="Carlito"/>
                <a:cs typeface="Carlito"/>
              </a:rPr>
              <a:t> </a:t>
            </a:r>
            <a:r>
              <a:rPr sz="2750" b="1" spc="-20" dirty="0">
                <a:solidFill>
                  <a:srgbClr val="FFFFFF"/>
                </a:solidFill>
                <a:latin typeface="Carlito"/>
                <a:cs typeface="Carlito"/>
              </a:rPr>
              <a:t>Vaisman</a:t>
            </a:r>
            <a:r>
              <a:rPr sz="2750" b="1" spc="-65" dirty="0">
                <a:solidFill>
                  <a:srgbClr val="FFFFFF"/>
                </a:solidFill>
                <a:latin typeface="Carlito"/>
                <a:cs typeface="Carlito"/>
              </a:rPr>
              <a:t> </a:t>
            </a:r>
            <a:r>
              <a:rPr sz="2750" b="1" dirty="0">
                <a:solidFill>
                  <a:srgbClr val="FFFFFF"/>
                </a:solidFill>
                <a:latin typeface="Carlito"/>
                <a:cs typeface="Carlito"/>
              </a:rPr>
              <a:t>|</a:t>
            </a:r>
            <a:r>
              <a:rPr sz="2750" b="1" spc="-65" dirty="0">
                <a:solidFill>
                  <a:srgbClr val="FFFFFF"/>
                </a:solidFill>
                <a:latin typeface="Carlito"/>
                <a:cs typeface="Carlito"/>
              </a:rPr>
              <a:t> </a:t>
            </a:r>
            <a:r>
              <a:rPr sz="2750" b="1" dirty="0">
                <a:solidFill>
                  <a:srgbClr val="FFFFFF"/>
                </a:solidFill>
                <a:latin typeface="Carlito"/>
                <a:cs typeface="Carlito"/>
              </a:rPr>
              <a:t>School</a:t>
            </a:r>
            <a:r>
              <a:rPr sz="2750" b="1" spc="-75" dirty="0">
                <a:solidFill>
                  <a:srgbClr val="FFFFFF"/>
                </a:solidFill>
                <a:latin typeface="Carlito"/>
                <a:cs typeface="Carlito"/>
              </a:rPr>
              <a:t> </a:t>
            </a:r>
            <a:r>
              <a:rPr sz="2750" b="1" dirty="0">
                <a:solidFill>
                  <a:srgbClr val="FFFFFF"/>
                </a:solidFill>
                <a:latin typeface="Carlito"/>
                <a:cs typeface="Carlito"/>
              </a:rPr>
              <a:t>of</a:t>
            </a:r>
            <a:r>
              <a:rPr sz="2750" b="1" spc="-65" dirty="0">
                <a:solidFill>
                  <a:srgbClr val="FFFFFF"/>
                </a:solidFill>
                <a:latin typeface="Carlito"/>
                <a:cs typeface="Carlito"/>
              </a:rPr>
              <a:t> </a:t>
            </a:r>
            <a:r>
              <a:rPr sz="2750" b="1" spc="-10" dirty="0">
                <a:solidFill>
                  <a:srgbClr val="FFFFFF"/>
                </a:solidFill>
                <a:latin typeface="Carlito"/>
                <a:cs typeface="Carlito"/>
              </a:rPr>
              <a:t>Systems</a:t>
            </a:r>
            <a:r>
              <a:rPr sz="2750" b="1" spc="-70" dirty="0">
                <a:solidFill>
                  <a:srgbClr val="FFFFFF"/>
                </a:solidFill>
                <a:latin typeface="Carlito"/>
                <a:cs typeface="Carlito"/>
              </a:rPr>
              <a:t> </a:t>
            </a:r>
            <a:r>
              <a:rPr sz="2750" b="1" spc="-10" dirty="0">
                <a:solidFill>
                  <a:srgbClr val="FFFFFF"/>
                </a:solidFill>
                <a:latin typeface="Carlito"/>
                <a:cs typeface="Carlito"/>
              </a:rPr>
              <a:t>Biology,</a:t>
            </a:r>
            <a:r>
              <a:rPr sz="2750" b="1" spc="-65" dirty="0">
                <a:solidFill>
                  <a:srgbClr val="FFFFFF"/>
                </a:solidFill>
                <a:latin typeface="Carlito"/>
                <a:cs typeface="Carlito"/>
              </a:rPr>
              <a:t> </a:t>
            </a:r>
            <a:r>
              <a:rPr sz="2750" b="1" dirty="0">
                <a:solidFill>
                  <a:srgbClr val="FFFFFF"/>
                </a:solidFill>
                <a:latin typeface="Carlito"/>
                <a:cs typeface="Carlito"/>
              </a:rPr>
              <a:t>George</a:t>
            </a:r>
            <a:r>
              <a:rPr sz="2750" b="1" spc="-65" dirty="0">
                <a:solidFill>
                  <a:srgbClr val="FFFFFF"/>
                </a:solidFill>
                <a:latin typeface="Carlito"/>
                <a:cs typeface="Carlito"/>
              </a:rPr>
              <a:t> </a:t>
            </a:r>
            <a:r>
              <a:rPr sz="2750" b="1" dirty="0">
                <a:solidFill>
                  <a:srgbClr val="FFFFFF"/>
                </a:solidFill>
                <a:latin typeface="Carlito"/>
                <a:cs typeface="Carlito"/>
              </a:rPr>
              <a:t>Mason</a:t>
            </a:r>
            <a:r>
              <a:rPr sz="2750" b="1" spc="-65" dirty="0">
                <a:solidFill>
                  <a:srgbClr val="FFFFFF"/>
                </a:solidFill>
                <a:latin typeface="Carlito"/>
                <a:cs typeface="Carlito"/>
              </a:rPr>
              <a:t> </a:t>
            </a:r>
            <a:r>
              <a:rPr sz="2450" b="1" spc="-10" dirty="0">
                <a:solidFill>
                  <a:srgbClr val="FFFFFF"/>
                </a:solidFill>
                <a:latin typeface="Carlito"/>
                <a:cs typeface="Carlito"/>
              </a:rPr>
              <a:t>University</a:t>
            </a:r>
            <a:endParaRPr sz="2450" dirty="0">
              <a:latin typeface="Carlito"/>
              <a:cs typeface="Carlito"/>
            </a:endParaRPr>
          </a:p>
        </p:txBody>
      </p:sp>
      <p:grpSp>
        <p:nvGrpSpPr>
          <p:cNvPr id="37" name="object 37"/>
          <p:cNvGrpSpPr/>
          <p:nvPr/>
        </p:nvGrpSpPr>
        <p:grpSpPr>
          <a:xfrm>
            <a:off x="-2908" y="1996448"/>
            <a:ext cx="20110450" cy="27305"/>
            <a:chOff x="-2908" y="1996448"/>
            <a:chExt cx="20110450" cy="27305"/>
          </a:xfrm>
        </p:grpSpPr>
        <p:sp>
          <p:nvSpPr>
            <p:cNvPr id="38" name="object 38"/>
            <p:cNvSpPr/>
            <p:nvPr/>
          </p:nvSpPr>
          <p:spPr>
            <a:xfrm>
              <a:off x="0" y="1999357"/>
              <a:ext cx="20104100" cy="20955"/>
            </a:xfrm>
            <a:custGeom>
              <a:avLst/>
              <a:gdLst/>
              <a:ahLst/>
              <a:cxnLst/>
              <a:rect l="l" t="t" r="r" b="b"/>
              <a:pathLst>
                <a:path w="20104100" h="20955">
                  <a:moveTo>
                    <a:pt x="20104100" y="0"/>
                  </a:moveTo>
                  <a:lnTo>
                    <a:pt x="0" y="0"/>
                  </a:lnTo>
                  <a:lnTo>
                    <a:pt x="0" y="20941"/>
                  </a:lnTo>
                  <a:lnTo>
                    <a:pt x="20104100" y="20941"/>
                  </a:lnTo>
                  <a:lnTo>
                    <a:pt x="20104100" y="0"/>
                  </a:lnTo>
                  <a:close/>
                </a:path>
              </a:pathLst>
            </a:custGeom>
            <a:solidFill>
              <a:srgbClr val="4472C4"/>
            </a:solidFill>
          </p:spPr>
          <p:txBody>
            <a:bodyPr wrap="square" lIns="0" tIns="0" rIns="0" bIns="0" rtlCol="0"/>
            <a:lstStyle/>
            <a:p>
              <a:endParaRPr/>
            </a:p>
          </p:txBody>
        </p:sp>
        <p:sp>
          <p:nvSpPr>
            <p:cNvPr id="39" name="object 39"/>
            <p:cNvSpPr/>
            <p:nvPr/>
          </p:nvSpPr>
          <p:spPr>
            <a:xfrm>
              <a:off x="0" y="1999357"/>
              <a:ext cx="20104735" cy="20955"/>
            </a:xfrm>
            <a:custGeom>
              <a:avLst/>
              <a:gdLst/>
              <a:ahLst/>
              <a:cxnLst/>
              <a:rect l="l" t="t" r="r" b="b"/>
              <a:pathLst>
                <a:path w="20104735" h="20955">
                  <a:moveTo>
                    <a:pt x="0" y="0"/>
                  </a:moveTo>
                  <a:lnTo>
                    <a:pt x="20104110" y="0"/>
                  </a:lnTo>
                  <a:lnTo>
                    <a:pt x="20104110" y="20941"/>
                  </a:lnTo>
                  <a:lnTo>
                    <a:pt x="0" y="20941"/>
                  </a:lnTo>
                  <a:lnTo>
                    <a:pt x="0" y="0"/>
                  </a:lnTo>
                  <a:close/>
                </a:path>
              </a:pathLst>
            </a:custGeom>
            <a:ln w="5817">
              <a:solidFill>
                <a:srgbClr val="FFC000"/>
              </a:solidFill>
            </a:ln>
          </p:spPr>
          <p:txBody>
            <a:bodyPr wrap="square" lIns="0" tIns="0" rIns="0" bIns="0" rtlCol="0"/>
            <a:lstStyle/>
            <a:p>
              <a:endParaRPr/>
            </a:p>
          </p:txBody>
        </p:sp>
      </p:grpSp>
      <p:grpSp>
        <p:nvGrpSpPr>
          <p:cNvPr id="40" name="object 40"/>
          <p:cNvGrpSpPr/>
          <p:nvPr/>
        </p:nvGrpSpPr>
        <p:grpSpPr>
          <a:xfrm>
            <a:off x="13487396" y="11529627"/>
            <a:ext cx="6289040" cy="473075"/>
            <a:chOff x="13487396" y="11529627"/>
            <a:chExt cx="6289040" cy="473075"/>
          </a:xfrm>
        </p:grpSpPr>
        <p:sp>
          <p:nvSpPr>
            <p:cNvPr id="41" name="object 41"/>
            <p:cNvSpPr/>
            <p:nvPr/>
          </p:nvSpPr>
          <p:spPr>
            <a:xfrm>
              <a:off x="13490572" y="11532802"/>
              <a:ext cx="6282690" cy="466725"/>
            </a:xfrm>
            <a:custGeom>
              <a:avLst/>
              <a:gdLst/>
              <a:ahLst/>
              <a:cxnLst/>
              <a:rect l="l" t="t" r="r" b="b"/>
              <a:pathLst>
                <a:path w="6282690" h="466725">
                  <a:moveTo>
                    <a:pt x="6282531" y="0"/>
                  </a:moveTo>
                  <a:lnTo>
                    <a:pt x="0" y="0"/>
                  </a:lnTo>
                  <a:lnTo>
                    <a:pt x="0" y="466181"/>
                  </a:lnTo>
                  <a:lnTo>
                    <a:pt x="6282531" y="466181"/>
                  </a:lnTo>
                  <a:lnTo>
                    <a:pt x="6282531" y="0"/>
                  </a:lnTo>
                  <a:close/>
                </a:path>
              </a:pathLst>
            </a:custGeom>
            <a:solidFill>
              <a:srgbClr val="385723"/>
            </a:solidFill>
          </p:spPr>
          <p:txBody>
            <a:bodyPr wrap="square" lIns="0" tIns="0" rIns="0" bIns="0" rtlCol="0"/>
            <a:lstStyle/>
            <a:p>
              <a:endParaRPr/>
            </a:p>
          </p:txBody>
        </p:sp>
        <p:sp>
          <p:nvSpPr>
            <p:cNvPr id="42" name="object 42"/>
            <p:cNvSpPr/>
            <p:nvPr/>
          </p:nvSpPr>
          <p:spPr>
            <a:xfrm>
              <a:off x="13490571" y="11532802"/>
              <a:ext cx="6282690" cy="466725"/>
            </a:xfrm>
            <a:custGeom>
              <a:avLst/>
              <a:gdLst/>
              <a:ahLst/>
              <a:cxnLst/>
              <a:rect l="l" t="t" r="r" b="b"/>
              <a:pathLst>
                <a:path w="6282690" h="466725">
                  <a:moveTo>
                    <a:pt x="0" y="0"/>
                  </a:moveTo>
                  <a:lnTo>
                    <a:pt x="6282534" y="0"/>
                  </a:lnTo>
                  <a:lnTo>
                    <a:pt x="6282534" y="466183"/>
                  </a:lnTo>
                  <a:lnTo>
                    <a:pt x="0" y="466183"/>
                  </a:lnTo>
                  <a:lnTo>
                    <a:pt x="0" y="0"/>
                  </a:lnTo>
                  <a:close/>
                </a:path>
              </a:pathLst>
            </a:custGeom>
            <a:ln w="5817">
              <a:solidFill>
                <a:srgbClr val="2F528F"/>
              </a:solidFill>
            </a:ln>
          </p:spPr>
          <p:txBody>
            <a:bodyPr wrap="square" lIns="0" tIns="0" rIns="0" bIns="0" rtlCol="0"/>
            <a:lstStyle/>
            <a:p>
              <a:endParaRPr/>
            </a:p>
          </p:txBody>
        </p:sp>
      </p:grpSp>
      <p:sp>
        <p:nvSpPr>
          <p:cNvPr id="43" name="object 43"/>
          <p:cNvSpPr txBox="1"/>
          <p:nvPr/>
        </p:nvSpPr>
        <p:spPr>
          <a:xfrm>
            <a:off x="13496286" y="11561126"/>
            <a:ext cx="6276975" cy="402590"/>
          </a:xfrm>
          <a:prstGeom prst="rect">
            <a:avLst/>
          </a:prstGeom>
        </p:spPr>
        <p:txBody>
          <a:bodyPr vert="horz" wrap="square" lIns="0" tIns="15240" rIns="0" bIns="0" rtlCol="0">
            <a:spAutoFit/>
          </a:bodyPr>
          <a:lstStyle/>
          <a:p>
            <a:pPr algn="ctr">
              <a:lnSpc>
                <a:spcPct val="100000"/>
              </a:lnSpc>
              <a:spcBef>
                <a:spcPts val="120"/>
              </a:spcBef>
            </a:pPr>
            <a:r>
              <a:rPr sz="2450" b="1" spc="-10" dirty="0" smtClean="0">
                <a:solidFill>
                  <a:srgbClr val="FFFFFF"/>
                </a:solidFill>
                <a:latin typeface="Arial"/>
                <a:cs typeface="Arial"/>
              </a:rPr>
              <a:t>References</a:t>
            </a:r>
            <a:endParaRPr sz="2450" dirty="0">
              <a:latin typeface="Arial"/>
              <a:cs typeface="Arial"/>
            </a:endParaRPr>
          </a:p>
        </p:txBody>
      </p:sp>
      <p:grpSp>
        <p:nvGrpSpPr>
          <p:cNvPr id="44" name="object 44"/>
          <p:cNvGrpSpPr/>
          <p:nvPr/>
        </p:nvGrpSpPr>
        <p:grpSpPr>
          <a:xfrm>
            <a:off x="13487663" y="12008215"/>
            <a:ext cx="6288405" cy="30480"/>
            <a:chOff x="13487663" y="12008215"/>
            <a:chExt cx="6288405" cy="30480"/>
          </a:xfrm>
        </p:grpSpPr>
        <p:sp>
          <p:nvSpPr>
            <p:cNvPr id="45" name="object 45"/>
            <p:cNvSpPr/>
            <p:nvPr/>
          </p:nvSpPr>
          <p:spPr>
            <a:xfrm>
              <a:off x="13490572" y="12011123"/>
              <a:ext cx="6282690" cy="24765"/>
            </a:xfrm>
            <a:custGeom>
              <a:avLst/>
              <a:gdLst/>
              <a:ahLst/>
              <a:cxnLst/>
              <a:rect l="l" t="t" r="r" b="b"/>
              <a:pathLst>
                <a:path w="6282690" h="24765">
                  <a:moveTo>
                    <a:pt x="6282531" y="0"/>
                  </a:moveTo>
                  <a:lnTo>
                    <a:pt x="0" y="0"/>
                  </a:lnTo>
                  <a:lnTo>
                    <a:pt x="0" y="24280"/>
                  </a:lnTo>
                  <a:lnTo>
                    <a:pt x="6282531" y="24280"/>
                  </a:lnTo>
                  <a:lnTo>
                    <a:pt x="6282531" y="0"/>
                  </a:lnTo>
                  <a:close/>
                </a:path>
              </a:pathLst>
            </a:custGeom>
            <a:solidFill>
              <a:srgbClr val="4472C4"/>
            </a:solidFill>
          </p:spPr>
          <p:txBody>
            <a:bodyPr wrap="square" lIns="0" tIns="0" rIns="0" bIns="0" rtlCol="0"/>
            <a:lstStyle/>
            <a:p>
              <a:endParaRPr/>
            </a:p>
          </p:txBody>
        </p:sp>
        <p:sp>
          <p:nvSpPr>
            <p:cNvPr id="46" name="object 46"/>
            <p:cNvSpPr/>
            <p:nvPr/>
          </p:nvSpPr>
          <p:spPr>
            <a:xfrm>
              <a:off x="13490572" y="12011123"/>
              <a:ext cx="6282690" cy="24765"/>
            </a:xfrm>
            <a:custGeom>
              <a:avLst/>
              <a:gdLst/>
              <a:ahLst/>
              <a:cxnLst/>
              <a:rect l="l" t="t" r="r" b="b"/>
              <a:pathLst>
                <a:path w="6282690" h="24765">
                  <a:moveTo>
                    <a:pt x="0" y="0"/>
                  </a:moveTo>
                  <a:lnTo>
                    <a:pt x="6282534" y="0"/>
                  </a:lnTo>
                  <a:lnTo>
                    <a:pt x="6282534" y="24280"/>
                  </a:lnTo>
                  <a:lnTo>
                    <a:pt x="0" y="24280"/>
                  </a:lnTo>
                  <a:lnTo>
                    <a:pt x="0" y="0"/>
                  </a:lnTo>
                  <a:close/>
                </a:path>
              </a:pathLst>
            </a:custGeom>
            <a:ln w="5817">
              <a:solidFill>
                <a:srgbClr val="FFC000"/>
              </a:solidFill>
            </a:ln>
          </p:spPr>
          <p:txBody>
            <a:bodyPr wrap="square" lIns="0" tIns="0" rIns="0" bIns="0" rtlCol="0"/>
            <a:lstStyle/>
            <a:p>
              <a:endParaRPr/>
            </a:p>
          </p:txBody>
        </p:sp>
      </p:grpSp>
      <p:sp>
        <p:nvSpPr>
          <p:cNvPr id="47" name="object 47"/>
          <p:cNvSpPr txBox="1"/>
          <p:nvPr/>
        </p:nvSpPr>
        <p:spPr>
          <a:xfrm>
            <a:off x="180299" y="3201589"/>
            <a:ext cx="6282690" cy="2824491"/>
          </a:xfrm>
          <a:prstGeom prst="rect">
            <a:avLst/>
          </a:prstGeom>
          <a:solidFill>
            <a:srgbClr val="F2F2F2"/>
          </a:solidFill>
        </p:spPr>
        <p:txBody>
          <a:bodyPr vert="horz" wrap="square" lIns="0" tIns="10795" rIns="0" bIns="0" rtlCol="0">
            <a:spAutoFit/>
          </a:bodyPr>
          <a:lstStyle/>
          <a:p>
            <a:pPr marL="41275">
              <a:spcBef>
                <a:spcPts val="55"/>
              </a:spcBef>
            </a:pPr>
            <a:r>
              <a:rPr lang="en-GB" sz="1400" dirty="0" smtClean="0">
                <a:latin typeface="Carlito"/>
                <a:cs typeface="Carlito"/>
              </a:rPr>
              <a:t>Campylobacter </a:t>
            </a:r>
            <a:r>
              <a:rPr lang="en-GB" sz="1400" dirty="0" err="1" smtClean="0">
                <a:latin typeface="Carlito"/>
                <a:cs typeface="Carlito"/>
              </a:rPr>
              <a:t>jejuni</a:t>
            </a:r>
            <a:r>
              <a:rPr lang="en-GB" sz="1400" dirty="0" smtClean="0">
                <a:latin typeface="Carlito"/>
                <a:cs typeface="Carlito"/>
              </a:rPr>
              <a:t> is a major cause of bacterial gastroenteritis, impacting millions annually. This project identified key proteins involved in the host response using the GEO database which were further analysed using the STRING database to map interactions among 20 critical proteins. </a:t>
            </a:r>
            <a:r>
              <a:rPr lang="en-GB" sz="1400" dirty="0" smtClean="0"/>
              <a:t>Cross-referencing of antibiotics from </a:t>
            </a:r>
            <a:r>
              <a:rPr lang="en-GB" sz="1400" dirty="0" err="1" smtClean="0"/>
              <a:t>GeneCards</a:t>
            </a:r>
            <a:r>
              <a:rPr lang="en-GB" sz="1400" dirty="0" smtClean="0"/>
              <a:t> with identified proteins highlighted the ongoing challenge of antibiotic resistance. </a:t>
            </a:r>
            <a:r>
              <a:rPr lang="en-GB" sz="1400" dirty="0" smtClean="0">
                <a:latin typeface="Carlito"/>
              </a:rPr>
              <a:t>The research also identified essential biomarkers through random forest analysis in R, comparing the accuracy of top 10 proteins from the initial GEO/STRING list and supplementary data. </a:t>
            </a:r>
            <a:r>
              <a:rPr lang="en-GB" sz="1400" dirty="0" smtClean="0">
                <a:latin typeface="Carlito"/>
                <a:cs typeface="Carlito"/>
              </a:rPr>
              <a:t>The findings underscore the value of targeting host response proteins and bacterial factors to develop novel treatments, supporting the use of Azithromycin and Erythromycin and exploring Metronidazole for enhanced therapeutic strategies. </a:t>
            </a:r>
          </a:p>
          <a:p>
            <a:pPr marL="41275">
              <a:spcBef>
                <a:spcPts val="55"/>
              </a:spcBef>
            </a:pPr>
            <a:r>
              <a:rPr lang="en-GB" sz="1400" b="1" dirty="0" smtClean="0">
                <a:latin typeface="Carlito"/>
                <a:cs typeface="Carlito"/>
              </a:rPr>
              <a:t>Keywords:</a:t>
            </a:r>
            <a:r>
              <a:rPr lang="en-GB" sz="1400" dirty="0" smtClean="0">
                <a:latin typeface="Carlito"/>
                <a:cs typeface="Carlito"/>
              </a:rPr>
              <a:t> C. </a:t>
            </a:r>
            <a:r>
              <a:rPr lang="en-GB" sz="1400" dirty="0" err="1" smtClean="0">
                <a:latin typeface="Carlito"/>
                <a:cs typeface="Carlito"/>
              </a:rPr>
              <a:t>jejuni</a:t>
            </a:r>
            <a:r>
              <a:rPr lang="en-GB" sz="1400" dirty="0" smtClean="0">
                <a:latin typeface="Carlito"/>
                <a:cs typeface="Carlito"/>
              </a:rPr>
              <a:t>, Biomarkers, Antibiotic resistance, Host response proteins</a:t>
            </a:r>
          </a:p>
        </p:txBody>
      </p:sp>
      <p:sp>
        <p:nvSpPr>
          <p:cNvPr id="49" name="object 49"/>
          <p:cNvSpPr/>
          <p:nvPr/>
        </p:nvSpPr>
        <p:spPr>
          <a:xfrm>
            <a:off x="13437866" y="12083295"/>
            <a:ext cx="6388100" cy="2720975"/>
          </a:xfrm>
          <a:custGeom>
            <a:avLst/>
            <a:gdLst/>
            <a:ahLst/>
            <a:cxnLst/>
            <a:rect l="l" t="t" r="r" b="b"/>
            <a:pathLst>
              <a:path w="6388100" h="2720975">
                <a:moveTo>
                  <a:pt x="6387938" y="0"/>
                </a:moveTo>
                <a:lnTo>
                  <a:pt x="0" y="0"/>
                </a:lnTo>
                <a:lnTo>
                  <a:pt x="0" y="2720822"/>
                </a:lnTo>
                <a:lnTo>
                  <a:pt x="6387938" y="2720822"/>
                </a:lnTo>
                <a:lnTo>
                  <a:pt x="6387938" y="0"/>
                </a:lnTo>
                <a:close/>
              </a:path>
            </a:pathLst>
          </a:custGeom>
          <a:solidFill>
            <a:srgbClr val="F2F2F2"/>
          </a:solidFill>
        </p:spPr>
        <p:txBody>
          <a:bodyPr wrap="square" lIns="0" tIns="0" rIns="0" bIns="0" rtlCol="0"/>
          <a:lstStyle/>
          <a:p>
            <a:r>
              <a:rPr lang="en-GB" sz="800" dirty="0" err="1">
                <a:latin typeface="Carlito"/>
              </a:rPr>
              <a:t>Agarwala</a:t>
            </a:r>
            <a:r>
              <a:rPr lang="en-GB" sz="800" dirty="0">
                <a:latin typeface="Carlito"/>
              </a:rPr>
              <a:t>, R., Barrett, T., Beck, J., Benson, D. A., </a:t>
            </a:r>
            <a:r>
              <a:rPr lang="en-GB" sz="800" dirty="0" err="1">
                <a:latin typeface="Carlito"/>
              </a:rPr>
              <a:t>Bollin</a:t>
            </a:r>
            <a:r>
              <a:rPr lang="en-GB" sz="800" dirty="0">
                <a:latin typeface="Carlito"/>
              </a:rPr>
              <a:t>, C., Bolton, E., </a:t>
            </a:r>
            <a:r>
              <a:rPr lang="en-GB" sz="800" dirty="0" err="1">
                <a:latin typeface="Carlito"/>
              </a:rPr>
              <a:t>Bourexis</a:t>
            </a:r>
            <a:r>
              <a:rPr lang="en-GB" sz="800" dirty="0">
                <a:latin typeface="Carlito"/>
              </a:rPr>
              <a:t>, D., </a:t>
            </a:r>
            <a:r>
              <a:rPr lang="en-GB" sz="800" dirty="0" err="1">
                <a:latin typeface="Carlito"/>
              </a:rPr>
              <a:t>Brister</a:t>
            </a:r>
            <a:r>
              <a:rPr lang="en-GB" sz="800" dirty="0">
                <a:latin typeface="Carlito"/>
              </a:rPr>
              <a:t>, J. R., Bryant, S. H., </a:t>
            </a:r>
            <a:r>
              <a:rPr lang="en-GB" sz="800" dirty="0" err="1">
                <a:latin typeface="Carlito"/>
              </a:rPr>
              <a:t>Canese</a:t>
            </a:r>
            <a:r>
              <a:rPr lang="en-GB" sz="800" dirty="0">
                <a:latin typeface="Carlito"/>
              </a:rPr>
              <a:t>, K., </a:t>
            </a:r>
            <a:r>
              <a:rPr lang="en-GB" sz="800" dirty="0" err="1">
                <a:latin typeface="Carlito"/>
              </a:rPr>
              <a:t>Charowhas</a:t>
            </a:r>
            <a:r>
              <a:rPr lang="en-GB" sz="800" dirty="0">
                <a:latin typeface="Carlito"/>
              </a:rPr>
              <a:t>, C., Clark, K., </a:t>
            </a:r>
            <a:r>
              <a:rPr lang="en-GB" sz="800" dirty="0" err="1">
                <a:latin typeface="Carlito"/>
              </a:rPr>
              <a:t>Dicuccio</a:t>
            </a:r>
            <a:r>
              <a:rPr lang="en-GB" sz="800" dirty="0">
                <a:latin typeface="Carlito"/>
              </a:rPr>
              <a:t>, M., </a:t>
            </a:r>
            <a:r>
              <a:rPr lang="en-GB" sz="800" dirty="0" err="1">
                <a:latin typeface="Carlito"/>
              </a:rPr>
              <a:t>Dondoshansky</a:t>
            </a:r>
            <a:r>
              <a:rPr lang="en-GB" sz="800" dirty="0">
                <a:latin typeface="Carlito"/>
              </a:rPr>
              <a:t>, I., </a:t>
            </a:r>
            <a:r>
              <a:rPr lang="en-GB" sz="800" dirty="0" err="1">
                <a:latin typeface="Carlito"/>
              </a:rPr>
              <a:t>Federhen</a:t>
            </a:r>
            <a:r>
              <a:rPr lang="en-GB" sz="800" dirty="0">
                <a:latin typeface="Carlito"/>
              </a:rPr>
              <a:t>, S., </a:t>
            </a:r>
            <a:r>
              <a:rPr lang="en-GB" sz="800" dirty="0" err="1">
                <a:latin typeface="Carlito"/>
              </a:rPr>
              <a:t>Feolo</a:t>
            </a:r>
            <a:r>
              <a:rPr lang="en-GB" sz="800" dirty="0">
                <a:latin typeface="Carlito"/>
              </a:rPr>
              <a:t>, M., Funk, K., Geer, L. Y., </a:t>
            </a:r>
            <a:r>
              <a:rPr lang="en-GB" sz="800" dirty="0" err="1">
                <a:latin typeface="Carlito"/>
              </a:rPr>
              <a:t>Gorelenkov</a:t>
            </a:r>
            <a:r>
              <a:rPr lang="en-GB" sz="800" dirty="0">
                <a:latin typeface="Carlito"/>
              </a:rPr>
              <a:t>, V., … </a:t>
            </a:r>
            <a:r>
              <a:rPr lang="en-GB" sz="800" dirty="0" err="1">
                <a:latin typeface="Carlito"/>
              </a:rPr>
              <a:t>Zbicz</a:t>
            </a:r>
            <a:r>
              <a:rPr lang="en-GB" sz="800" dirty="0">
                <a:latin typeface="Carlito"/>
              </a:rPr>
              <a:t>, K. (2016). Database resources of the National </a:t>
            </a:r>
            <a:r>
              <a:rPr lang="en-GB" sz="800" dirty="0" err="1">
                <a:latin typeface="Carlito"/>
              </a:rPr>
              <a:t>Center</a:t>
            </a:r>
            <a:r>
              <a:rPr lang="en-GB" sz="800" dirty="0">
                <a:latin typeface="Carlito"/>
              </a:rPr>
              <a:t> for Biotechnology Information. </a:t>
            </a:r>
            <a:r>
              <a:rPr lang="en-GB" sz="800" i="1" dirty="0">
                <a:latin typeface="Carlito"/>
              </a:rPr>
              <a:t>Nucleic Acids Research</a:t>
            </a:r>
            <a:r>
              <a:rPr lang="en-GB" sz="800" dirty="0">
                <a:latin typeface="Carlito"/>
              </a:rPr>
              <a:t>, </a:t>
            </a:r>
            <a:r>
              <a:rPr lang="en-GB" sz="800" i="1" dirty="0">
                <a:latin typeface="Carlito"/>
              </a:rPr>
              <a:t>44</a:t>
            </a:r>
            <a:r>
              <a:rPr lang="en-GB" sz="800" dirty="0">
                <a:latin typeface="Carlito"/>
              </a:rPr>
              <a:t>(D1), D7–D19. https://doi.org/10.1093/nar/gkv1290</a:t>
            </a:r>
          </a:p>
          <a:p>
            <a:r>
              <a:rPr lang="en-GB" sz="800" dirty="0">
                <a:latin typeface="Carlito"/>
              </a:rPr>
              <a:t>Andersen, S. R., </a:t>
            </a:r>
            <a:r>
              <a:rPr lang="en-GB" sz="800" dirty="0" err="1">
                <a:latin typeface="Carlito"/>
              </a:rPr>
              <a:t>Shukri</a:t>
            </a:r>
            <a:r>
              <a:rPr lang="en-GB" sz="800" dirty="0">
                <a:latin typeface="Carlito"/>
              </a:rPr>
              <a:t>, N. M., </a:t>
            </a:r>
            <a:r>
              <a:rPr lang="en-GB" sz="800" dirty="0" err="1">
                <a:latin typeface="Carlito"/>
              </a:rPr>
              <a:t>Boel</a:t>
            </a:r>
            <a:r>
              <a:rPr lang="en-GB" sz="800" dirty="0">
                <a:latin typeface="Carlito"/>
              </a:rPr>
              <a:t>, J., &amp; </a:t>
            </a:r>
            <a:r>
              <a:rPr lang="en-GB" sz="800" dirty="0" err="1">
                <a:latin typeface="Carlito"/>
              </a:rPr>
              <a:t>Saadbye</a:t>
            </a:r>
            <a:r>
              <a:rPr lang="en-GB" sz="800" dirty="0">
                <a:latin typeface="Carlito"/>
              </a:rPr>
              <a:t>, P. (2006). Metronidazole resistance in Campylobacter </a:t>
            </a:r>
            <a:r>
              <a:rPr lang="en-GB" sz="800" dirty="0" err="1">
                <a:latin typeface="Carlito"/>
              </a:rPr>
              <a:t>jejuni</a:t>
            </a:r>
            <a:r>
              <a:rPr lang="en-GB" sz="800" dirty="0">
                <a:latin typeface="Carlito"/>
              </a:rPr>
              <a:t> from poultry meat. </a:t>
            </a:r>
            <a:r>
              <a:rPr lang="en-GB" sz="800" i="1" dirty="0">
                <a:latin typeface="Carlito"/>
              </a:rPr>
              <a:t>Journal of Food Protection</a:t>
            </a:r>
            <a:r>
              <a:rPr lang="en-GB" sz="800" dirty="0">
                <a:latin typeface="Carlito"/>
              </a:rPr>
              <a:t>, </a:t>
            </a:r>
            <a:r>
              <a:rPr lang="en-GB" sz="800" i="1" dirty="0">
                <a:latin typeface="Carlito"/>
              </a:rPr>
              <a:t>69</a:t>
            </a:r>
            <a:r>
              <a:rPr lang="en-GB" sz="800" dirty="0">
                <a:latin typeface="Carlito"/>
              </a:rPr>
              <a:t>(4), 932–934. https://doi.org/10.4315/0362-028X-69.4.932</a:t>
            </a:r>
          </a:p>
          <a:p>
            <a:r>
              <a:rPr lang="en-GB" sz="800" dirty="0" err="1">
                <a:latin typeface="Carlito"/>
              </a:rPr>
              <a:t>Azli</a:t>
            </a:r>
            <a:r>
              <a:rPr lang="en-GB" sz="800" dirty="0">
                <a:latin typeface="Carlito"/>
              </a:rPr>
              <a:t>, B., </a:t>
            </a:r>
            <a:r>
              <a:rPr lang="en-GB" sz="800" dirty="0" err="1">
                <a:latin typeface="Carlito"/>
              </a:rPr>
              <a:t>Razak</a:t>
            </a:r>
            <a:r>
              <a:rPr lang="en-GB" sz="800" dirty="0">
                <a:latin typeface="Carlito"/>
              </a:rPr>
              <a:t>, M. N., Omar, A. R., </a:t>
            </a:r>
            <a:r>
              <a:rPr lang="en-GB" sz="800" dirty="0" err="1">
                <a:latin typeface="Carlito"/>
              </a:rPr>
              <a:t>Mohd</a:t>
            </a:r>
            <a:r>
              <a:rPr lang="en-GB" sz="800" dirty="0">
                <a:latin typeface="Carlito"/>
              </a:rPr>
              <a:t> Zain, N. A., Abdul </a:t>
            </a:r>
            <a:r>
              <a:rPr lang="en-GB" sz="800" dirty="0" err="1">
                <a:latin typeface="Carlito"/>
              </a:rPr>
              <a:t>Razak</a:t>
            </a:r>
            <a:r>
              <a:rPr lang="en-GB" sz="800" dirty="0">
                <a:latin typeface="Carlito"/>
              </a:rPr>
              <a:t>, F., &amp; </a:t>
            </a:r>
            <a:r>
              <a:rPr lang="en-GB" sz="800" dirty="0" err="1">
                <a:latin typeface="Carlito"/>
              </a:rPr>
              <a:t>Nurulfiza</a:t>
            </a:r>
            <a:r>
              <a:rPr lang="en-GB" sz="800" dirty="0">
                <a:latin typeface="Carlito"/>
              </a:rPr>
              <a:t>, I. (2022). Metagenomics Insights Into the Microbial Diversity and Microbiome Network Analysis on the Heterogeneity of Influent to Effluent Water. </a:t>
            </a:r>
            <a:r>
              <a:rPr lang="en-GB" sz="800" i="1" dirty="0">
                <a:latin typeface="Carlito"/>
              </a:rPr>
              <a:t>Frontiers in Microbiology</a:t>
            </a:r>
            <a:r>
              <a:rPr lang="en-GB" sz="800" dirty="0">
                <a:latin typeface="Carlito"/>
              </a:rPr>
              <a:t>, </a:t>
            </a:r>
            <a:r>
              <a:rPr lang="en-GB" sz="800" i="1" dirty="0">
                <a:latin typeface="Carlito"/>
              </a:rPr>
              <a:t>13</a:t>
            </a:r>
            <a:r>
              <a:rPr lang="en-GB" sz="800" dirty="0">
                <a:latin typeface="Carlito"/>
              </a:rPr>
              <a:t>(April), 1–20. https://doi.org/10.3389/fmicb.2022.779196</a:t>
            </a:r>
          </a:p>
          <a:p>
            <a:r>
              <a:rPr lang="en-GB" sz="800" dirty="0" err="1">
                <a:latin typeface="Carlito"/>
              </a:rPr>
              <a:t>Elmi</a:t>
            </a:r>
            <a:r>
              <a:rPr lang="en-GB" sz="800" dirty="0">
                <a:latin typeface="Carlito"/>
              </a:rPr>
              <a:t>, A., </a:t>
            </a:r>
            <a:r>
              <a:rPr lang="en-GB" sz="800" dirty="0" err="1">
                <a:latin typeface="Carlito"/>
              </a:rPr>
              <a:t>Nasher</a:t>
            </a:r>
            <a:r>
              <a:rPr lang="en-GB" sz="800" dirty="0">
                <a:latin typeface="Carlito"/>
              </a:rPr>
              <a:t>, F., Dorrell, N., Wren, B., &amp; </a:t>
            </a:r>
            <a:r>
              <a:rPr lang="en-GB" sz="800" dirty="0" err="1">
                <a:latin typeface="Carlito"/>
              </a:rPr>
              <a:t>Gundogdu</a:t>
            </a:r>
            <a:r>
              <a:rPr lang="en-GB" sz="800" dirty="0">
                <a:latin typeface="Carlito"/>
              </a:rPr>
              <a:t>, O. (2021). Revisiting Campylobacter </a:t>
            </a:r>
            <a:r>
              <a:rPr lang="en-GB" sz="800" dirty="0" err="1">
                <a:latin typeface="Carlito"/>
              </a:rPr>
              <a:t>jejuni</a:t>
            </a:r>
            <a:r>
              <a:rPr lang="en-GB" sz="800" dirty="0">
                <a:latin typeface="Carlito"/>
              </a:rPr>
              <a:t> Virulence and Fitness Factors: Role in Sensing, Adapting, and Competing. </a:t>
            </a:r>
            <a:r>
              <a:rPr lang="en-GB" sz="800" i="1" dirty="0">
                <a:latin typeface="Carlito"/>
              </a:rPr>
              <a:t>Frontiers in Cellular and Infection Microbiology</a:t>
            </a:r>
            <a:r>
              <a:rPr lang="en-GB" sz="800" dirty="0">
                <a:latin typeface="Carlito"/>
              </a:rPr>
              <a:t>, </a:t>
            </a:r>
            <a:r>
              <a:rPr lang="en-GB" sz="800" i="1" dirty="0">
                <a:latin typeface="Carlito"/>
              </a:rPr>
              <a:t>10</a:t>
            </a:r>
            <a:r>
              <a:rPr lang="en-GB" sz="800" dirty="0">
                <a:latin typeface="Carlito"/>
              </a:rPr>
              <a:t>(February), 1–15. https://doi.org/10.3389/fcimb.2020.607704</a:t>
            </a:r>
          </a:p>
          <a:p>
            <a:r>
              <a:rPr lang="en-GB" sz="800" dirty="0">
                <a:latin typeface="Carlito"/>
              </a:rPr>
              <a:t>Gao, F., </a:t>
            </a:r>
            <a:r>
              <a:rPr lang="en-GB" sz="800" dirty="0" err="1">
                <a:latin typeface="Carlito"/>
              </a:rPr>
              <a:t>Tu</a:t>
            </a:r>
            <a:r>
              <a:rPr lang="en-GB" sz="800" dirty="0">
                <a:latin typeface="Carlito"/>
              </a:rPr>
              <a:t>, L., Chen, M., Chen, H., Zhang, X., Zhuang, Y., Luo, J., &amp; Chen, M. (2023). Erythromycin resistance of clinical Campylobacter </a:t>
            </a:r>
            <a:r>
              <a:rPr lang="en-GB" sz="800" dirty="0" err="1">
                <a:latin typeface="Carlito"/>
              </a:rPr>
              <a:t>jejuni</a:t>
            </a:r>
            <a:r>
              <a:rPr lang="en-GB" sz="800" dirty="0">
                <a:latin typeface="Carlito"/>
              </a:rPr>
              <a:t> and Campylobacter coli in Shanghai, China. </a:t>
            </a:r>
            <a:r>
              <a:rPr lang="en-GB" sz="800" i="1" dirty="0">
                <a:latin typeface="Carlito"/>
              </a:rPr>
              <a:t>Frontiers in Microbiology</a:t>
            </a:r>
            <a:r>
              <a:rPr lang="en-GB" sz="800" dirty="0">
                <a:latin typeface="Carlito"/>
              </a:rPr>
              <a:t>, </a:t>
            </a:r>
            <a:r>
              <a:rPr lang="en-GB" sz="800" i="1" dirty="0">
                <a:latin typeface="Carlito"/>
              </a:rPr>
              <a:t>14</a:t>
            </a:r>
            <a:r>
              <a:rPr lang="en-GB" sz="800" dirty="0">
                <a:latin typeface="Carlito"/>
              </a:rPr>
              <a:t>(May). https://doi.org/10.3389/fmicb.2023.1145581</a:t>
            </a:r>
          </a:p>
          <a:p>
            <a:r>
              <a:rPr lang="en-GB" sz="800" dirty="0" err="1">
                <a:latin typeface="Carlito"/>
              </a:rPr>
              <a:t>Hamosh</a:t>
            </a:r>
            <a:r>
              <a:rPr lang="en-GB" sz="800" dirty="0">
                <a:latin typeface="Carlito"/>
              </a:rPr>
              <a:t>, A., Scott, A. F., </a:t>
            </a:r>
            <a:r>
              <a:rPr lang="en-GB" sz="800" dirty="0" err="1">
                <a:latin typeface="Carlito"/>
              </a:rPr>
              <a:t>Amberger</a:t>
            </a:r>
            <a:r>
              <a:rPr lang="en-GB" sz="800" dirty="0">
                <a:latin typeface="Carlito"/>
              </a:rPr>
              <a:t>, J., </a:t>
            </a:r>
            <a:r>
              <a:rPr lang="en-GB" sz="800" dirty="0" err="1">
                <a:latin typeface="Carlito"/>
              </a:rPr>
              <a:t>Bocchini</a:t>
            </a:r>
            <a:r>
              <a:rPr lang="en-GB" sz="800" dirty="0">
                <a:latin typeface="Carlito"/>
              </a:rPr>
              <a:t>, C., Valle, D., &amp; </a:t>
            </a:r>
            <a:r>
              <a:rPr lang="en-GB" sz="800" dirty="0" err="1">
                <a:latin typeface="Carlito"/>
              </a:rPr>
              <a:t>McKusick</a:t>
            </a:r>
            <a:r>
              <a:rPr lang="en-GB" sz="800" dirty="0">
                <a:latin typeface="Carlito"/>
              </a:rPr>
              <a:t>, V. A. (2002). </a:t>
            </a:r>
            <a:r>
              <a:rPr lang="en-GB" sz="800" dirty="0" err="1">
                <a:latin typeface="Carlito"/>
              </a:rPr>
              <a:t>Onlined</a:t>
            </a:r>
            <a:r>
              <a:rPr lang="en-GB" sz="800" dirty="0">
                <a:latin typeface="Carlito"/>
              </a:rPr>
              <a:t> Mendelian Inheritance in Man (OMIM), a knowledgebase of human genes and genetic disorders. </a:t>
            </a:r>
            <a:r>
              <a:rPr lang="en-GB" sz="800" i="1" dirty="0">
                <a:latin typeface="Carlito"/>
              </a:rPr>
              <a:t>Nucleic Acids Research</a:t>
            </a:r>
            <a:r>
              <a:rPr lang="en-GB" sz="800" dirty="0">
                <a:latin typeface="Carlito"/>
              </a:rPr>
              <a:t>, </a:t>
            </a:r>
            <a:r>
              <a:rPr lang="en-GB" sz="800" i="1" dirty="0">
                <a:latin typeface="Carlito"/>
              </a:rPr>
              <a:t>30</a:t>
            </a:r>
            <a:r>
              <a:rPr lang="en-GB" sz="800" dirty="0">
                <a:latin typeface="Carlito"/>
              </a:rPr>
              <a:t>(1), 52–55. https://doi.org/10.1093/nar/30.1.52</a:t>
            </a:r>
          </a:p>
          <a:p>
            <a:r>
              <a:rPr lang="en-GB" sz="800" dirty="0">
                <a:latin typeface="Carlito"/>
              </a:rPr>
              <a:t>Kemper, L., &amp; Hensel, A. (2023). Campylobacter </a:t>
            </a:r>
            <a:r>
              <a:rPr lang="en-GB" sz="800" dirty="0" err="1">
                <a:latin typeface="Carlito"/>
              </a:rPr>
              <a:t>jejuni</a:t>
            </a:r>
            <a:r>
              <a:rPr lang="en-GB" sz="800" dirty="0">
                <a:latin typeface="Carlito"/>
              </a:rPr>
              <a:t>: targeting host cells, adhesion, invasion, and survival. </a:t>
            </a:r>
            <a:r>
              <a:rPr lang="en-GB" sz="800" i="1" dirty="0">
                <a:latin typeface="Carlito"/>
              </a:rPr>
              <a:t>Applied Microbiology and Biotechnology</a:t>
            </a:r>
            <a:r>
              <a:rPr lang="en-GB" sz="800" dirty="0">
                <a:latin typeface="Carlito"/>
              </a:rPr>
              <a:t>, </a:t>
            </a:r>
            <a:r>
              <a:rPr lang="en-GB" sz="800" i="1" dirty="0">
                <a:latin typeface="Carlito"/>
              </a:rPr>
              <a:t>107</a:t>
            </a:r>
            <a:r>
              <a:rPr lang="en-GB" sz="800" dirty="0">
                <a:latin typeface="Carlito"/>
              </a:rPr>
              <a:t>(9), 2725–2754. https://doi.org/10.1007/s00253-023-12456-w</a:t>
            </a:r>
          </a:p>
          <a:p>
            <a:r>
              <a:rPr lang="en-GB" sz="800" dirty="0" err="1">
                <a:latin typeface="Carlito"/>
              </a:rPr>
              <a:t>Ko</a:t>
            </a:r>
            <a:r>
              <a:rPr lang="en-GB" sz="800" dirty="0">
                <a:latin typeface="Carlito"/>
              </a:rPr>
              <a:t>, K. K. K., </a:t>
            </a:r>
            <a:r>
              <a:rPr lang="en-GB" sz="800" dirty="0" err="1">
                <a:latin typeface="Carlito"/>
              </a:rPr>
              <a:t>Chng</a:t>
            </a:r>
            <a:r>
              <a:rPr lang="en-GB" sz="800" dirty="0">
                <a:latin typeface="Carlito"/>
              </a:rPr>
              <a:t>, K. R., &amp; </a:t>
            </a:r>
            <a:r>
              <a:rPr lang="en-GB" sz="800" dirty="0" err="1">
                <a:latin typeface="Carlito"/>
              </a:rPr>
              <a:t>Nagarajan</a:t>
            </a:r>
            <a:r>
              <a:rPr lang="en-GB" sz="800" dirty="0">
                <a:latin typeface="Carlito"/>
              </a:rPr>
              <a:t>, N. (2022). Metagenomics-enabled microbial surveillance. </a:t>
            </a:r>
            <a:r>
              <a:rPr lang="en-GB" sz="800" i="1" dirty="0">
                <a:latin typeface="Carlito"/>
              </a:rPr>
              <a:t>Nature Microbiology</a:t>
            </a:r>
            <a:r>
              <a:rPr lang="en-GB" sz="800" dirty="0">
                <a:latin typeface="Carlito"/>
              </a:rPr>
              <a:t>, </a:t>
            </a:r>
            <a:r>
              <a:rPr lang="en-GB" sz="800" i="1" dirty="0">
                <a:latin typeface="Carlito"/>
              </a:rPr>
              <a:t>7</a:t>
            </a:r>
            <a:r>
              <a:rPr lang="en-GB" sz="800" dirty="0">
                <a:latin typeface="Carlito"/>
              </a:rPr>
              <a:t>(4), 486–496. https://doi.org/10.1038/s41564-022-01089-w</a:t>
            </a:r>
          </a:p>
          <a:p>
            <a:r>
              <a:rPr lang="en-GB" sz="800" dirty="0">
                <a:latin typeface="Carlito"/>
              </a:rPr>
              <a:t>Maruyama, R., </a:t>
            </a:r>
            <a:r>
              <a:rPr lang="en-GB" sz="800" dirty="0" err="1">
                <a:latin typeface="Carlito"/>
              </a:rPr>
              <a:t>Yasumoto</a:t>
            </a:r>
            <a:r>
              <a:rPr lang="en-GB" sz="800" dirty="0">
                <a:latin typeface="Carlito"/>
              </a:rPr>
              <a:t>, K., </a:t>
            </a:r>
            <a:r>
              <a:rPr lang="en-GB" sz="800" dirty="0" err="1">
                <a:latin typeface="Carlito"/>
              </a:rPr>
              <a:t>Mizusawa</a:t>
            </a:r>
            <a:r>
              <a:rPr lang="en-GB" sz="800" dirty="0">
                <a:latin typeface="Carlito"/>
              </a:rPr>
              <a:t>, N., </a:t>
            </a:r>
            <a:r>
              <a:rPr lang="en-GB" sz="800" dirty="0" err="1">
                <a:latin typeface="Carlito"/>
              </a:rPr>
              <a:t>Iijima</a:t>
            </a:r>
            <a:r>
              <a:rPr lang="en-GB" sz="800" dirty="0">
                <a:latin typeface="Carlito"/>
              </a:rPr>
              <a:t>, M., </a:t>
            </a:r>
            <a:r>
              <a:rPr lang="en-GB" sz="800" dirty="0" err="1">
                <a:latin typeface="Carlito"/>
              </a:rPr>
              <a:t>Yasumoto</a:t>
            </a:r>
            <a:r>
              <a:rPr lang="en-GB" sz="800" dirty="0">
                <a:latin typeface="Carlito"/>
              </a:rPr>
              <a:t>-Hirose, M., Iguchi, A., </a:t>
            </a:r>
            <a:r>
              <a:rPr lang="en-GB" sz="800" dirty="0" err="1">
                <a:latin typeface="Carlito"/>
              </a:rPr>
              <a:t>Hermawan</a:t>
            </a:r>
            <a:r>
              <a:rPr lang="en-GB" sz="800" dirty="0">
                <a:latin typeface="Carlito"/>
              </a:rPr>
              <a:t>, O. R., </a:t>
            </a:r>
            <a:r>
              <a:rPr lang="en-GB" sz="800" dirty="0" err="1">
                <a:latin typeface="Carlito"/>
              </a:rPr>
              <a:t>Hosono</a:t>
            </a:r>
            <a:r>
              <a:rPr lang="en-GB" sz="800" dirty="0">
                <a:latin typeface="Carlito"/>
              </a:rPr>
              <a:t>, T., Takada, R., Song, K. H., </a:t>
            </a:r>
            <a:r>
              <a:rPr lang="en-GB" sz="800" dirty="0" err="1">
                <a:latin typeface="Carlito"/>
              </a:rPr>
              <a:t>Shinjo</a:t>
            </a:r>
            <a:r>
              <a:rPr lang="en-GB" sz="800" dirty="0">
                <a:latin typeface="Carlito"/>
              </a:rPr>
              <a:t>, R., </a:t>
            </a:r>
            <a:r>
              <a:rPr lang="en-GB" sz="800" dirty="0" err="1">
                <a:latin typeface="Carlito"/>
              </a:rPr>
              <a:t>Watabe</a:t>
            </a:r>
            <a:r>
              <a:rPr lang="en-GB" sz="800" dirty="0">
                <a:latin typeface="Carlito"/>
              </a:rPr>
              <a:t>, S., &amp; </a:t>
            </a:r>
            <a:r>
              <a:rPr lang="en-GB" sz="800" dirty="0" err="1">
                <a:latin typeface="Carlito"/>
              </a:rPr>
              <a:t>Yasumoto</a:t>
            </a:r>
            <a:r>
              <a:rPr lang="en-GB" sz="800" dirty="0">
                <a:latin typeface="Carlito"/>
              </a:rPr>
              <a:t>, J. (2024). </a:t>
            </a:r>
            <a:r>
              <a:rPr lang="en-GB" sz="800" dirty="0" err="1">
                <a:latin typeface="Carlito"/>
              </a:rPr>
              <a:t>Metagenomic</a:t>
            </a:r>
            <a:r>
              <a:rPr lang="en-GB" sz="800" dirty="0">
                <a:latin typeface="Carlito"/>
              </a:rPr>
              <a:t> analysis of the microbial communities and associated network of nitrogen metabolism genes in the Ryukyu limestone aquifer. </a:t>
            </a:r>
            <a:r>
              <a:rPr lang="en-GB" sz="800" i="1" dirty="0">
                <a:latin typeface="Carlito"/>
              </a:rPr>
              <a:t>Scientific Reports</a:t>
            </a:r>
            <a:r>
              <a:rPr lang="en-GB" sz="800" dirty="0">
                <a:latin typeface="Carlito"/>
              </a:rPr>
              <a:t>, </a:t>
            </a:r>
            <a:r>
              <a:rPr lang="en-GB" sz="800" i="1" dirty="0">
                <a:latin typeface="Carlito"/>
              </a:rPr>
              <a:t>14</a:t>
            </a:r>
            <a:r>
              <a:rPr lang="en-GB" sz="800" dirty="0">
                <a:latin typeface="Carlito"/>
              </a:rPr>
              <a:t>(1), 1–14. https://doi.org/10.1038/s41598-024-54614-8</a:t>
            </a:r>
          </a:p>
          <a:p>
            <a:r>
              <a:rPr lang="en-GB" sz="800" dirty="0">
                <a:latin typeface="Carlito"/>
              </a:rPr>
              <a:t>Nam, N. N., Dang, H., Do, K., The, K., Trinh, L., &amp; Lee, N. Y. (2023). Metagenomics : An Effective Approach for Exploring Microbial. </a:t>
            </a:r>
            <a:r>
              <a:rPr lang="en-GB" sz="800" i="1" dirty="0">
                <a:latin typeface="Carlito"/>
              </a:rPr>
              <a:t>Foods</a:t>
            </a:r>
            <a:r>
              <a:rPr lang="en-GB" sz="800" dirty="0">
                <a:latin typeface="Carlito"/>
              </a:rPr>
              <a:t>, </a:t>
            </a:r>
            <a:r>
              <a:rPr lang="en-GB" sz="800" i="1" dirty="0">
                <a:latin typeface="Carlito"/>
              </a:rPr>
              <a:t>12</a:t>
            </a:r>
            <a:r>
              <a:rPr lang="en-GB" sz="800" dirty="0">
                <a:latin typeface="Carlito"/>
              </a:rPr>
              <a:t>, 2140</a:t>
            </a:r>
            <a:r>
              <a:rPr lang="en-GB" sz="800" dirty="0" smtClean="0">
                <a:latin typeface="Carlito"/>
              </a:rPr>
              <a:t>.</a:t>
            </a:r>
            <a:endParaRPr lang="en-GB" sz="800" dirty="0">
              <a:latin typeface="Carlito"/>
            </a:endParaRPr>
          </a:p>
        </p:txBody>
      </p:sp>
      <p:sp>
        <p:nvSpPr>
          <p:cNvPr id="52" name="object 52"/>
          <p:cNvSpPr txBox="1"/>
          <p:nvPr/>
        </p:nvSpPr>
        <p:spPr>
          <a:xfrm>
            <a:off x="209482" y="10057034"/>
            <a:ext cx="5711825" cy="1117613"/>
          </a:xfrm>
          <a:prstGeom prst="rect">
            <a:avLst/>
          </a:prstGeom>
          <a:solidFill>
            <a:schemeClr val="bg1">
              <a:lumMod val="95000"/>
            </a:schemeClr>
          </a:solidFill>
        </p:spPr>
        <p:txBody>
          <a:bodyPr vert="horz" wrap="square" lIns="0" tIns="14604" rIns="0" bIns="0" rtlCol="0">
            <a:spAutoFit/>
          </a:bodyPr>
          <a:lstStyle/>
          <a:p>
            <a:pPr marL="274320" marR="5080" indent="-262255">
              <a:spcBef>
                <a:spcPts val="114"/>
              </a:spcBef>
              <a:buFont typeface="Arial"/>
              <a:buChar char="•"/>
              <a:tabLst>
                <a:tab pos="274320" algn="l"/>
              </a:tabLst>
            </a:pPr>
            <a:r>
              <a:rPr sz="1400" dirty="0">
                <a:latin typeface="Carlito"/>
                <a:cs typeface="Carlito"/>
              </a:rPr>
              <a:t>Retrieved</a:t>
            </a:r>
            <a:r>
              <a:rPr sz="1400" spc="-10" dirty="0">
                <a:latin typeface="Carlito"/>
                <a:cs typeface="Carlito"/>
              </a:rPr>
              <a:t> </a:t>
            </a:r>
            <a:r>
              <a:rPr sz="1400" dirty="0">
                <a:latin typeface="Carlito"/>
                <a:cs typeface="Carlito"/>
              </a:rPr>
              <a:t>from</a:t>
            </a:r>
            <a:r>
              <a:rPr sz="1400" spc="-10" dirty="0">
                <a:latin typeface="Carlito"/>
                <a:cs typeface="Carlito"/>
              </a:rPr>
              <a:t> </a:t>
            </a:r>
            <a:r>
              <a:rPr sz="1400" dirty="0">
                <a:latin typeface="Carlito"/>
                <a:cs typeface="Carlito"/>
              </a:rPr>
              <a:t>the</a:t>
            </a:r>
            <a:r>
              <a:rPr sz="1400" spc="300" dirty="0">
                <a:latin typeface="Carlito"/>
                <a:cs typeface="Carlito"/>
              </a:rPr>
              <a:t> </a:t>
            </a:r>
            <a:r>
              <a:rPr sz="1400" dirty="0">
                <a:latin typeface="Carlito"/>
                <a:cs typeface="Carlito"/>
              </a:rPr>
              <a:t>GEO</a:t>
            </a:r>
            <a:r>
              <a:rPr sz="1400" spc="-10" dirty="0">
                <a:latin typeface="Carlito"/>
                <a:cs typeface="Carlito"/>
              </a:rPr>
              <a:t> </a:t>
            </a:r>
            <a:r>
              <a:rPr sz="1400" dirty="0">
                <a:latin typeface="Carlito"/>
                <a:cs typeface="Carlito"/>
              </a:rPr>
              <a:t>database</a:t>
            </a:r>
            <a:r>
              <a:rPr sz="1400" spc="-10" dirty="0">
                <a:latin typeface="Carlito"/>
                <a:cs typeface="Carlito"/>
              </a:rPr>
              <a:t> </a:t>
            </a:r>
            <a:r>
              <a:rPr sz="1400" dirty="0" smtClean="0">
                <a:latin typeface="Carlito"/>
                <a:cs typeface="Carlito"/>
              </a:rPr>
              <a:t>(GSE</a:t>
            </a:r>
            <a:r>
              <a:rPr lang="en-GB" sz="1400" dirty="0" smtClean="0">
                <a:latin typeface="Carlito"/>
                <a:cs typeface="Carlito"/>
              </a:rPr>
              <a:t>147629</a:t>
            </a:r>
            <a:r>
              <a:rPr sz="1400" dirty="0" smtClean="0">
                <a:latin typeface="Carlito"/>
                <a:cs typeface="Carlito"/>
              </a:rPr>
              <a:t>),</a:t>
            </a:r>
            <a:r>
              <a:rPr sz="1400" spc="-10" dirty="0" smtClean="0">
                <a:latin typeface="Carlito"/>
                <a:cs typeface="Carlito"/>
              </a:rPr>
              <a:t> </a:t>
            </a:r>
            <a:r>
              <a:rPr lang="en-GB" sz="1400" spc="-10" dirty="0" smtClean="0">
                <a:latin typeface="Carlito"/>
                <a:cs typeface="Carlito"/>
              </a:rPr>
              <a:t>with </a:t>
            </a:r>
            <a:r>
              <a:rPr lang="en-GB" sz="1400" dirty="0" smtClean="0"/>
              <a:t>detailed analysis of host immune response to C. </a:t>
            </a:r>
            <a:r>
              <a:rPr lang="en-GB" sz="1400" dirty="0" err="1" smtClean="0"/>
              <a:t>jejuni</a:t>
            </a:r>
            <a:endParaRPr sz="1400" dirty="0">
              <a:latin typeface="Carlito"/>
              <a:cs typeface="Carlito"/>
            </a:endParaRPr>
          </a:p>
          <a:p>
            <a:pPr marL="274320" indent="-261620">
              <a:spcBef>
                <a:spcPts val="50"/>
              </a:spcBef>
              <a:buFont typeface="Arial"/>
              <a:buChar char="•"/>
              <a:tabLst>
                <a:tab pos="274320" algn="l"/>
              </a:tabLst>
            </a:pPr>
            <a:r>
              <a:rPr lang="en-GB" sz="1400" dirty="0" smtClean="0"/>
              <a:t>Identified proteins included ELANE, MMP9, ACTR2, ACTR3, LCN2, MPO, S100A8, S100A9, CXCL8, and TNF</a:t>
            </a:r>
          </a:p>
          <a:p>
            <a:pPr marL="274320" indent="-261620">
              <a:lnSpc>
                <a:spcPct val="100000"/>
              </a:lnSpc>
              <a:spcBef>
                <a:spcPts val="50"/>
              </a:spcBef>
              <a:buFont typeface="Arial"/>
              <a:buChar char="•"/>
              <a:tabLst>
                <a:tab pos="274320" algn="l"/>
              </a:tabLst>
            </a:pPr>
            <a:endParaRPr sz="1400" dirty="0">
              <a:latin typeface="Carlito"/>
              <a:cs typeface="Carlito"/>
            </a:endParaRPr>
          </a:p>
        </p:txBody>
      </p:sp>
      <p:sp>
        <p:nvSpPr>
          <p:cNvPr id="53" name="object 53"/>
          <p:cNvSpPr txBox="1"/>
          <p:nvPr/>
        </p:nvSpPr>
        <p:spPr>
          <a:xfrm>
            <a:off x="209482" y="11563446"/>
            <a:ext cx="5798185" cy="1352037"/>
          </a:xfrm>
          <a:prstGeom prst="rect">
            <a:avLst/>
          </a:prstGeom>
          <a:solidFill>
            <a:schemeClr val="bg1">
              <a:lumMod val="95000"/>
            </a:schemeClr>
          </a:solidFill>
        </p:spPr>
        <p:txBody>
          <a:bodyPr vert="horz" wrap="square" lIns="0" tIns="7620" rIns="0" bIns="0" rtlCol="0">
            <a:spAutoFit/>
          </a:bodyPr>
          <a:lstStyle/>
          <a:p>
            <a:pPr marL="274320" marR="233045" indent="-262255">
              <a:lnSpc>
                <a:spcPct val="103000"/>
              </a:lnSpc>
              <a:spcBef>
                <a:spcPts val="60"/>
              </a:spcBef>
              <a:buFont typeface="Arial"/>
              <a:buChar char="•"/>
              <a:tabLst>
                <a:tab pos="274320" algn="l"/>
              </a:tabLst>
            </a:pPr>
            <a:r>
              <a:rPr lang="en-GB" sz="1400" dirty="0" smtClean="0">
                <a:latin typeface="Carlito"/>
              </a:rPr>
              <a:t>A STRING database analysis revealed additional interacting proteins </a:t>
            </a:r>
            <a:r>
              <a:rPr lang="en-GB" sz="1400" dirty="0" smtClean="0"/>
              <a:t>ARPC5, ARPC4, ARPC3, ARPC2, WAS, WASL, CTSG, LTF, TLR2, and CD44</a:t>
            </a:r>
            <a:endParaRPr lang="en-GB" sz="1400" dirty="0" smtClean="0">
              <a:latin typeface="Carlito"/>
            </a:endParaRPr>
          </a:p>
          <a:p>
            <a:pPr marL="274320" marR="233045" indent="-262255">
              <a:lnSpc>
                <a:spcPct val="103000"/>
              </a:lnSpc>
              <a:spcBef>
                <a:spcPts val="60"/>
              </a:spcBef>
              <a:buFont typeface="Arial"/>
              <a:buChar char="•"/>
              <a:tabLst>
                <a:tab pos="274320" algn="l"/>
              </a:tabLst>
            </a:pPr>
            <a:r>
              <a:rPr lang="en-GB" sz="1400" dirty="0" smtClean="0">
                <a:latin typeface="Carlito"/>
              </a:rPr>
              <a:t>The expanded network of 20 proteins provided a comprehensive view of molecular interactions critical to infection response pathways</a:t>
            </a:r>
          </a:p>
        </p:txBody>
      </p:sp>
      <p:grpSp>
        <p:nvGrpSpPr>
          <p:cNvPr id="57" name="object 57"/>
          <p:cNvGrpSpPr/>
          <p:nvPr/>
        </p:nvGrpSpPr>
        <p:grpSpPr>
          <a:xfrm>
            <a:off x="285727" y="9568498"/>
            <a:ext cx="5029200" cy="380365"/>
            <a:chOff x="664168" y="9569552"/>
            <a:chExt cx="5029200" cy="380365"/>
          </a:xfrm>
        </p:grpSpPr>
        <p:pic>
          <p:nvPicPr>
            <p:cNvPr id="58" name="object 58"/>
            <p:cNvPicPr/>
            <p:nvPr/>
          </p:nvPicPr>
          <p:blipFill>
            <a:blip r:embed="rId2" cstate="print"/>
            <a:stretch>
              <a:fillRect/>
            </a:stretch>
          </p:blipFill>
          <p:spPr>
            <a:xfrm>
              <a:off x="665756" y="9571139"/>
              <a:ext cx="5026019" cy="376951"/>
            </a:xfrm>
            <a:prstGeom prst="rect">
              <a:avLst/>
            </a:prstGeom>
          </p:spPr>
        </p:pic>
        <p:sp>
          <p:nvSpPr>
            <p:cNvPr id="59" name="object 59"/>
            <p:cNvSpPr/>
            <p:nvPr/>
          </p:nvSpPr>
          <p:spPr>
            <a:xfrm>
              <a:off x="665756" y="9571139"/>
              <a:ext cx="5026025" cy="377190"/>
            </a:xfrm>
            <a:custGeom>
              <a:avLst/>
              <a:gdLst/>
              <a:ahLst/>
              <a:cxnLst/>
              <a:rect l="l" t="t" r="r" b="b"/>
              <a:pathLst>
                <a:path w="5026025" h="377190">
                  <a:moveTo>
                    <a:pt x="0" y="62825"/>
                  </a:moveTo>
                  <a:lnTo>
                    <a:pt x="4937" y="38370"/>
                  </a:lnTo>
                  <a:lnTo>
                    <a:pt x="18401" y="18401"/>
                  </a:lnTo>
                  <a:lnTo>
                    <a:pt x="38370" y="4937"/>
                  </a:lnTo>
                  <a:lnTo>
                    <a:pt x="62825" y="0"/>
                  </a:lnTo>
                  <a:lnTo>
                    <a:pt x="4963184" y="0"/>
                  </a:lnTo>
                  <a:lnTo>
                    <a:pt x="4987650" y="4937"/>
                  </a:lnTo>
                  <a:lnTo>
                    <a:pt x="5007625" y="18401"/>
                  </a:lnTo>
                  <a:lnTo>
                    <a:pt x="5021090" y="38370"/>
                  </a:lnTo>
                  <a:lnTo>
                    <a:pt x="5026027" y="62825"/>
                  </a:lnTo>
                  <a:lnTo>
                    <a:pt x="5026027" y="314126"/>
                  </a:lnTo>
                  <a:lnTo>
                    <a:pt x="5021090" y="338581"/>
                  </a:lnTo>
                  <a:lnTo>
                    <a:pt x="5007625" y="358550"/>
                  </a:lnTo>
                  <a:lnTo>
                    <a:pt x="4987650" y="372014"/>
                  </a:lnTo>
                  <a:lnTo>
                    <a:pt x="4963184" y="376952"/>
                  </a:lnTo>
                  <a:lnTo>
                    <a:pt x="62825" y="376952"/>
                  </a:lnTo>
                  <a:lnTo>
                    <a:pt x="38370" y="372014"/>
                  </a:lnTo>
                  <a:lnTo>
                    <a:pt x="18401" y="358550"/>
                  </a:lnTo>
                  <a:lnTo>
                    <a:pt x="4937" y="338581"/>
                  </a:lnTo>
                  <a:lnTo>
                    <a:pt x="0" y="314126"/>
                  </a:lnTo>
                  <a:lnTo>
                    <a:pt x="0" y="62825"/>
                  </a:lnTo>
                  <a:close/>
                </a:path>
              </a:pathLst>
            </a:custGeom>
            <a:ln w="3175">
              <a:solidFill>
                <a:srgbClr val="FFC000"/>
              </a:solidFill>
            </a:ln>
          </p:spPr>
          <p:txBody>
            <a:bodyPr wrap="square" lIns="0" tIns="0" rIns="0" bIns="0" rtlCol="0"/>
            <a:lstStyle/>
            <a:p>
              <a:endParaRPr/>
            </a:p>
          </p:txBody>
        </p:sp>
      </p:grpSp>
      <p:sp>
        <p:nvSpPr>
          <p:cNvPr id="60" name="object 60"/>
          <p:cNvSpPr txBox="1"/>
          <p:nvPr/>
        </p:nvSpPr>
        <p:spPr>
          <a:xfrm>
            <a:off x="393718" y="9627252"/>
            <a:ext cx="1942056" cy="237885"/>
          </a:xfrm>
          <a:prstGeom prst="rect">
            <a:avLst/>
          </a:prstGeom>
        </p:spPr>
        <p:txBody>
          <a:bodyPr vert="horz" wrap="square" lIns="0" tIns="14604" rIns="0" bIns="0" rtlCol="0">
            <a:spAutoFit/>
          </a:bodyPr>
          <a:lstStyle/>
          <a:p>
            <a:pPr marL="12700">
              <a:lnSpc>
                <a:spcPct val="100000"/>
              </a:lnSpc>
              <a:spcBef>
                <a:spcPts val="114"/>
              </a:spcBef>
            </a:pPr>
            <a:r>
              <a:rPr sz="1450" dirty="0" smtClean="0">
                <a:latin typeface="Arial"/>
                <a:cs typeface="Arial"/>
              </a:rPr>
              <a:t>Data</a:t>
            </a:r>
            <a:r>
              <a:rPr lang="en-GB" sz="1450" dirty="0" smtClean="0">
                <a:latin typeface="Arial"/>
                <a:cs typeface="Arial"/>
              </a:rPr>
              <a:t> Mining Statistics</a:t>
            </a:r>
            <a:endParaRPr sz="1450" dirty="0">
              <a:latin typeface="Arial"/>
              <a:cs typeface="Arial"/>
            </a:endParaRPr>
          </a:p>
        </p:txBody>
      </p:sp>
      <p:grpSp>
        <p:nvGrpSpPr>
          <p:cNvPr id="61" name="object 61"/>
          <p:cNvGrpSpPr/>
          <p:nvPr/>
        </p:nvGrpSpPr>
        <p:grpSpPr>
          <a:xfrm>
            <a:off x="279460" y="11068425"/>
            <a:ext cx="5026025" cy="377190"/>
            <a:chOff x="609306" y="10935891"/>
            <a:chExt cx="5026025" cy="377190"/>
          </a:xfrm>
        </p:grpSpPr>
        <p:pic>
          <p:nvPicPr>
            <p:cNvPr id="62" name="object 62"/>
            <p:cNvPicPr/>
            <p:nvPr/>
          </p:nvPicPr>
          <p:blipFill>
            <a:blip r:embed="rId2" cstate="print"/>
            <a:stretch>
              <a:fillRect/>
            </a:stretch>
          </p:blipFill>
          <p:spPr>
            <a:xfrm>
              <a:off x="609306" y="10935891"/>
              <a:ext cx="5026025" cy="376951"/>
            </a:xfrm>
            <a:prstGeom prst="rect">
              <a:avLst/>
            </a:prstGeom>
          </p:spPr>
        </p:pic>
        <p:sp>
          <p:nvSpPr>
            <p:cNvPr id="63" name="object 63"/>
            <p:cNvSpPr/>
            <p:nvPr/>
          </p:nvSpPr>
          <p:spPr>
            <a:xfrm>
              <a:off x="609306" y="10935891"/>
              <a:ext cx="5026025" cy="377190"/>
            </a:xfrm>
            <a:custGeom>
              <a:avLst/>
              <a:gdLst/>
              <a:ahLst/>
              <a:cxnLst/>
              <a:rect l="l" t="t" r="r" b="b"/>
              <a:pathLst>
                <a:path w="5026025" h="377190">
                  <a:moveTo>
                    <a:pt x="0" y="62825"/>
                  </a:moveTo>
                  <a:lnTo>
                    <a:pt x="4937" y="38370"/>
                  </a:lnTo>
                  <a:lnTo>
                    <a:pt x="18401" y="18401"/>
                  </a:lnTo>
                  <a:lnTo>
                    <a:pt x="38370" y="4937"/>
                  </a:lnTo>
                  <a:lnTo>
                    <a:pt x="62825" y="0"/>
                  </a:lnTo>
                  <a:lnTo>
                    <a:pt x="4963184" y="0"/>
                  </a:lnTo>
                  <a:lnTo>
                    <a:pt x="4987650" y="4937"/>
                  </a:lnTo>
                  <a:lnTo>
                    <a:pt x="5007625" y="18401"/>
                  </a:lnTo>
                  <a:lnTo>
                    <a:pt x="5021090" y="38370"/>
                  </a:lnTo>
                  <a:lnTo>
                    <a:pt x="5026027" y="62825"/>
                  </a:lnTo>
                  <a:lnTo>
                    <a:pt x="5026027" y="314126"/>
                  </a:lnTo>
                  <a:lnTo>
                    <a:pt x="5021090" y="338581"/>
                  </a:lnTo>
                  <a:lnTo>
                    <a:pt x="5007625" y="358550"/>
                  </a:lnTo>
                  <a:lnTo>
                    <a:pt x="4987650" y="372014"/>
                  </a:lnTo>
                  <a:lnTo>
                    <a:pt x="4963184" y="376952"/>
                  </a:lnTo>
                  <a:lnTo>
                    <a:pt x="62825" y="376952"/>
                  </a:lnTo>
                  <a:lnTo>
                    <a:pt x="38370" y="372014"/>
                  </a:lnTo>
                  <a:lnTo>
                    <a:pt x="18401" y="358550"/>
                  </a:lnTo>
                  <a:lnTo>
                    <a:pt x="4937" y="338581"/>
                  </a:lnTo>
                  <a:lnTo>
                    <a:pt x="0" y="314126"/>
                  </a:lnTo>
                  <a:lnTo>
                    <a:pt x="0" y="62825"/>
                  </a:lnTo>
                  <a:close/>
                </a:path>
              </a:pathLst>
            </a:custGeom>
            <a:ln w="3175">
              <a:solidFill>
                <a:srgbClr val="FFC000"/>
              </a:solidFill>
            </a:ln>
          </p:spPr>
          <p:txBody>
            <a:bodyPr wrap="square" lIns="0" tIns="0" rIns="0" bIns="0" rtlCol="0"/>
            <a:lstStyle/>
            <a:p>
              <a:endParaRPr/>
            </a:p>
          </p:txBody>
        </p:sp>
      </p:grpSp>
      <p:sp>
        <p:nvSpPr>
          <p:cNvPr id="65" name="object 65"/>
          <p:cNvSpPr txBox="1"/>
          <p:nvPr/>
        </p:nvSpPr>
        <p:spPr>
          <a:xfrm>
            <a:off x="6674763" y="5158056"/>
            <a:ext cx="6637270" cy="889345"/>
          </a:xfrm>
          <a:prstGeom prst="rect">
            <a:avLst/>
          </a:prstGeom>
          <a:solidFill>
            <a:schemeClr val="bg1">
              <a:lumMod val="95000"/>
            </a:schemeClr>
          </a:solidFill>
        </p:spPr>
        <p:txBody>
          <a:bodyPr vert="horz" wrap="square" lIns="0" tIns="14604" rIns="0" bIns="0" rtlCol="0">
            <a:spAutoFit/>
          </a:bodyPr>
          <a:lstStyle/>
          <a:p>
            <a:pPr marL="274320" marR="5080" indent="-262255">
              <a:lnSpc>
                <a:spcPct val="100000"/>
              </a:lnSpc>
              <a:spcBef>
                <a:spcPts val="114"/>
              </a:spcBef>
              <a:buFont typeface="Arial"/>
              <a:buChar char="•"/>
              <a:tabLst>
                <a:tab pos="274320" algn="l"/>
              </a:tabLst>
            </a:pPr>
            <a:r>
              <a:rPr lang="en-GB" sz="1400" dirty="0" smtClean="0">
                <a:latin typeface="Carlito"/>
              </a:rPr>
              <a:t>Random Forest in R identified the top 10 proteins from the supplementary table, with mean and standard deviation calculated for top 10</a:t>
            </a:r>
          </a:p>
          <a:p>
            <a:pPr marL="274320" marR="5080" indent="-262255">
              <a:lnSpc>
                <a:spcPct val="100000"/>
              </a:lnSpc>
              <a:spcBef>
                <a:spcPts val="114"/>
              </a:spcBef>
              <a:buFont typeface="Arial"/>
              <a:buChar char="•"/>
              <a:tabLst>
                <a:tab pos="274320" algn="l"/>
              </a:tabLst>
            </a:pPr>
            <a:r>
              <a:rPr lang="en-GB" sz="1400" dirty="0" smtClean="0">
                <a:latin typeface="Carlito"/>
              </a:rPr>
              <a:t>Random Forest classification compared the top 10 proteins from the supplementary table and the compiled 20 proteins list, assessing AUC.</a:t>
            </a:r>
            <a:endParaRPr sz="1400" dirty="0">
              <a:latin typeface="Carlito"/>
              <a:cs typeface="Carlito"/>
            </a:endParaRPr>
          </a:p>
        </p:txBody>
      </p:sp>
      <p:grpSp>
        <p:nvGrpSpPr>
          <p:cNvPr id="66" name="object 66"/>
          <p:cNvGrpSpPr/>
          <p:nvPr/>
        </p:nvGrpSpPr>
        <p:grpSpPr>
          <a:xfrm>
            <a:off x="6824659" y="4631145"/>
            <a:ext cx="5029200" cy="380365"/>
            <a:chOff x="7129434" y="4590943"/>
            <a:chExt cx="5029200" cy="380365"/>
          </a:xfrm>
        </p:grpSpPr>
        <p:pic>
          <p:nvPicPr>
            <p:cNvPr id="67" name="object 67"/>
            <p:cNvPicPr/>
            <p:nvPr/>
          </p:nvPicPr>
          <p:blipFill>
            <a:blip r:embed="rId3" cstate="print"/>
            <a:stretch>
              <a:fillRect/>
            </a:stretch>
          </p:blipFill>
          <p:spPr>
            <a:xfrm>
              <a:off x="7131022" y="4592530"/>
              <a:ext cx="5026025" cy="376951"/>
            </a:xfrm>
            <a:prstGeom prst="rect">
              <a:avLst/>
            </a:prstGeom>
          </p:spPr>
        </p:pic>
        <p:sp>
          <p:nvSpPr>
            <p:cNvPr id="68" name="object 68"/>
            <p:cNvSpPr/>
            <p:nvPr/>
          </p:nvSpPr>
          <p:spPr>
            <a:xfrm>
              <a:off x="7131022" y="4592530"/>
              <a:ext cx="5026025" cy="377190"/>
            </a:xfrm>
            <a:custGeom>
              <a:avLst/>
              <a:gdLst/>
              <a:ahLst/>
              <a:cxnLst/>
              <a:rect l="l" t="t" r="r" b="b"/>
              <a:pathLst>
                <a:path w="5026025" h="377189">
                  <a:moveTo>
                    <a:pt x="0" y="62825"/>
                  </a:moveTo>
                  <a:lnTo>
                    <a:pt x="4937" y="38370"/>
                  </a:lnTo>
                  <a:lnTo>
                    <a:pt x="18401" y="18401"/>
                  </a:lnTo>
                  <a:lnTo>
                    <a:pt x="38370" y="4937"/>
                  </a:lnTo>
                  <a:lnTo>
                    <a:pt x="62825" y="0"/>
                  </a:lnTo>
                  <a:lnTo>
                    <a:pt x="4963184" y="0"/>
                  </a:lnTo>
                  <a:lnTo>
                    <a:pt x="4987650" y="4937"/>
                  </a:lnTo>
                  <a:lnTo>
                    <a:pt x="5007625" y="18401"/>
                  </a:lnTo>
                  <a:lnTo>
                    <a:pt x="5021090" y="38370"/>
                  </a:lnTo>
                  <a:lnTo>
                    <a:pt x="5026027" y="62825"/>
                  </a:lnTo>
                  <a:lnTo>
                    <a:pt x="5026027" y="314126"/>
                  </a:lnTo>
                  <a:lnTo>
                    <a:pt x="5021090" y="338581"/>
                  </a:lnTo>
                  <a:lnTo>
                    <a:pt x="5007625" y="358550"/>
                  </a:lnTo>
                  <a:lnTo>
                    <a:pt x="4987650" y="372014"/>
                  </a:lnTo>
                  <a:lnTo>
                    <a:pt x="4963184" y="376952"/>
                  </a:lnTo>
                  <a:lnTo>
                    <a:pt x="62825" y="376952"/>
                  </a:lnTo>
                  <a:lnTo>
                    <a:pt x="38370" y="372014"/>
                  </a:lnTo>
                  <a:lnTo>
                    <a:pt x="18401" y="358550"/>
                  </a:lnTo>
                  <a:lnTo>
                    <a:pt x="4937" y="338581"/>
                  </a:lnTo>
                  <a:lnTo>
                    <a:pt x="0" y="314126"/>
                  </a:lnTo>
                  <a:lnTo>
                    <a:pt x="0" y="62825"/>
                  </a:lnTo>
                  <a:close/>
                </a:path>
              </a:pathLst>
            </a:custGeom>
            <a:ln w="3175">
              <a:solidFill>
                <a:srgbClr val="FFC000"/>
              </a:solidFill>
            </a:ln>
          </p:spPr>
          <p:txBody>
            <a:bodyPr wrap="square" lIns="0" tIns="0" rIns="0" bIns="0" rtlCol="0"/>
            <a:lstStyle/>
            <a:p>
              <a:endParaRPr/>
            </a:p>
          </p:txBody>
        </p:sp>
      </p:grpSp>
      <p:sp>
        <p:nvSpPr>
          <p:cNvPr id="69" name="object 69"/>
          <p:cNvSpPr txBox="1"/>
          <p:nvPr/>
        </p:nvSpPr>
        <p:spPr>
          <a:xfrm>
            <a:off x="6889259" y="4705712"/>
            <a:ext cx="3471358" cy="237885"/>
          </a:xfrm>
          <a:prstGeom prst="rect">
            <a:avLst/>
          </a:prstGeom>
        </p:spPr>
        <p:txBody>
          <a:bodyPr vert="horz" wrap="square" lIns="0" tIns="14604" rIns="0" bIns="0" rtlCol="0">
            <a:spAutoFit/>
          </a:bodyPr>
          <a:lstStyle/>
          <a:p>
            <a:pPr marL="12700">
              <a:lnSpc>
                <a:spcPct val="100000"/>
              </a:lnSpc>
              <a:spcBef>
                <a:spcPts val="114"/>
              </a:spcBef>
            </a:pPr>
            <a:r>
              <a:rPr lang="en-GB" sz="1450" dirty="0" smtClean="0">
                <a:latin typeface="Arial" panose="020B0604020202020204" pitchFamily="34" charset="0"/>
                <a:cs typeface="Arial" panose="020B0604020202020204" pitchFamily="34" charset="0"/>
              </a:rPr>
              <a:t>Identification of Essential Biomarkers</a:t>
            </a:r>
            <a:endParaRPr sz="1450" dirty="0">
              <a:latin typeface="Arial" panose="020B0604020202020204" pitchFamily="34" charset="0"/>
              <a:cs typeface="Arial" panose="020B0604020202020204" pitchFamily="34" charset="0"/>
            </a:endParaRPr>
          </a:p>
        </p:txBody>
      </p:sp>
      <p:grpSp>
        <p:nvGrpSpPr>
          <p:cNvPr id="70" name="object 70"/>
          <p:cNvGrpSpPr/>
          <p:nvPr/>
        </p:nvGrpSpPr>
        <p:grpSpPr>
          <a:xfrm>
            <a:off x="6822867" y="2790625"/>
            <a:ext cx="5029200" cy="380365"/>
            <a:chOff x="7133680" y="2759236"/>
            <a:chExt cx="5029200" cy="380365"/>
          </a:xfrm>
        </p:grpSpPr>
        <p:pic>
          <p:nvPicPr>
            <p:cNvPr id="71" name="object 71"/>
            <p:cNvPicPr/>
            <p:nvPr/>
          </p:nvPicPr>
          <p:blipFill>
            <a:blip r:embed="rId4" cstate="print"/>
            <a:stretch>
              <a:fillRect/>
            </a:stretch>
          </p:blipFill>
          <p:spPr>
            <a:xfrm>
              <a:off x="7135268" y="2760823"/>
              <a:ext cx="5026025" cy="376951"/>
            </a:xfrm>
            <a:prstGeom prst="rect">
              <a:avLst/>
            </a:prstGeom>
          </p:spPr>
        </p:pic>
        <p:sp>
          <p:nvSpPr>
            <p:cNvPr id="72" name="object 72"/>
            <p:cNvSpPr/>
            <p:nvPr/>
          </p:nvSpPr>
          <p:spPr>
            <a:xfrm>
              <a:off x="7135268" y="2760823"/>
              <a:ext cx="5026025" cy="377190"/>
            </a:xfrm>
            <a:custGeom>
              <a:avLst/>
              <a:gdLst/>
              <a:ahLst/>
              <a:cxnLst/>
              <a:rect l="l" t="t" r="r" b="b"/>
              <a:pathLst>
                <a:path w="5026025" h="377189">
                  <a:moveTo>
                    <a:pt x="0" y="62825"/>
                  </a:moveTo>
                  <a:lnTo>
                    <a:pt x="4937" y="38370"/>
                  </a:lnTo>
                  <a:lnTo>
                    <a:pt x="18401" y="18401"/>
                  </a:lnTo>
                  <a:lnTo>
                    <a:pt x="38370" y="4937"/>
                  </a:lnTo>
                  <a:lnTo>
                    <a:pt x="62825" y="0"/>
                  </a:lnTo>
                  <a:lnTo>
                    <a:pt x="4963184" y="0"/>
                  </a:lnTo>
                  <a:lnTo>
                    <a:pt x="4987650" y="4937"/>
                  </a:lnTo>
                  <a:lnTo>
                    <a:pt x="5007625" y="18401"/>
                  </a:lnTo>
                  <a:lnTo>
                    <a:pt x="5021090" y="38370"/>
                  </a:lnTo>
                  <a:lnTo>
                    <a:pt x="5026027" y="62825"/>
                  </a:lnTo>
                  <a:lnTo>
                    <a:pt x="5026027" y="314126"/>
                  </a:lnTo>
                  <a:lnTo>
                    <a:pt x="5021090" y="338581"/>
                  </a:lnTo>
                  <a:lnTo>
                    <a:pt x="5007625" y="358550"/>
                  </a:lnTo>
                  <a:lnTo>
                    <a:pt x="4987650" y="372014"/>
                  </a:lnTo>
                  <a:lnTo>
                    <a:pt x="4963184" y="376952"/>
                  </a:lnTo>
                  <a:lnTo>
                    <a:pt x="62825" y="376952"/>
                  </a:lnTo>
                  <a:lnTo>
                    <a:pt x="38370" y="372014"/>
                  </a:lnTo>
                  <a:lnTo>
                    <a:pt x="18401" y="358550"/>
                  </a:lnTo>
                  <a:lnTo>
                    <a:pt x="4937" y="338581"/>
                  </a:lnTo>
                  <a:lnTo>
                    <a:pt x="0" y="314126"/>
                  </a:lnTo>
                  <a:lnTo>
                    <a:pt x="0" y="62825"/>
                  </a:lnTo>
                  <a:close/>
                </a:path>
              </a:pathLst>
            </a:custGeom>
            <a:ln w="3175">
              <a:solidFill>
                <a:srgbClr val="FFC000"/>
              </a:solidFill>
            </a:ln>
          </p:spPr>
          <p:txBody>
            <a:bodyPr wrap="square" lIns="0" tIns="0" rIns="0" bIns="0" rtlCol="0"/>
            <a:lstStyle/>
            <a:p>
              <a:endParaRPr/>
            </a:p>
          </p:txBody>
        </p:sp>
      </p:grpSp>
      <p:sp>
        <p:nvSpPr>
          <p:cNvPr id="73" name="object 73"/>
          <p:cNvSpPr txBox="1"/>
          <p:nvPr/>
        </p:nvSpPr>
        <p:spPr>
          <a:xfrm>
            <a:off x="6669832" y="2817277"/>
            <a:ext cx="6419850" cy="1766508"/>
          </a:xfrm>
          <a:prstGeom prst="rect">
            <a:avLst/>
          </a:prstGeom>
        </p:spPr>
        <p:txBody>
          <a:bodyPr vert="horz" wrap="square" lIns="0" tIns="14604" rIns="0" bIns="0" rtlCol="0">
            <a:spAutoFit/>
          </a:bodyPr>
          <a:lstStyle/>
          <a:p>
            <a:pPr marL="520700">
              <a:lnSpc>
                <a:spcPct val="100000"/>
              </a:lnSpc>
              <a:spcBef>
                <a:spcPts val="114"/>
              </a:spcBef>
            </a:pPr>
            <a:r>
              <a:rPr lang="en-GB" sz="1450" dirty="0" smtClean="0">
                <a:latin typeface="Arial"/>
                <a:cs typeface="Arial"/>
              </a:rPr>
              <a:t>Antibiotic Analysis and Drug relevance</a:t>
            </a:r>
          </a:p>
          <a:p>
            <a:pPr marL="520700">
              <a:lnSpc>
                <a:spcPct val="100000"/>
              </a:lnSpc>
              <a:spcBef>
                <a:spcPts val="114"/>
              </a:spcBef>
            </a:pPr>
            <a:endParaRPr lang="en-GB" sz="1450" dirty="0" smtClean="0">
              <a:latin typeface="Arial"/>
              <a:cs typeface="Arial"/>
            </a:endParaRPr>
          </a:p>
          <a:p>
            <a:pPr marL="274320" marR="5080" indent="-262255">
              <a:lnSpc>
                <a:spcPct val="100000"/>
              </a:lnSpc>
              <a:spcBef>
                <a:spcPts val="40"/>
              </a:spcBef>
              <a:buFont typeface="Arial"/>
              <a:buChar char="•"/>
              <a:tabLst>
                <a:tab pos="274320" algn="l"/>
              </a:tabLst>
            </a:pPr>
            <a:r>
              <a:rPr lang="en-GB" sz="1400" dirty="0" err="1" smtClean="0"/>
              <a:t>GeneCards</a:t>
            </a:r>
            <a:r>
              <a:rPr lang="en-GB" sz="1400" dirty="0" smtClean="0"/>
              <a:t> was used to identify key antibiotics for </a:t>
            </a:r>
            <a:r>
              <a:rPr lang="en-GB" sz="1400" i="1" dirty="0" smtClean="0"/>
              <a:t>C. </a:t>
            </a:r>
            <a:r>
              <a:rPr lang="en-GB" sz="1400" i="1" dirty="0" err="1" smtClean="0"/>
              <a:t>jejuni</a:t>
            </a:r>
            <a:r>
              <a:rPr lang="en-GB" sz="1400" dirty="0" smtClean="0"/>
              <a:t>, including Azithromycin, Erythromycin, and Metronidazole, with the latter showing potential in combination therapies</a:t>
            </a:r>
          </a:p>
          <a:p>
            <a:pPr marL="274320" marR="5080" indent="-262255">
              <a:lnSpc>
                <a:spcPct val="100000"/>
              </a:lnSpc>
              <a:spcBef>
                <a:spcPts val="40"/>
              </a:spcBef>
              <a:buFont typeface="Arial"/>
              <a:buChar char="•"/>
              <a:tabLst>
                <a:tab pos="274320" algn="l"/>
              </a:tabLst>
            </a:pPr>
            <a:r>
              <a:rPr lang="en-GB" sz="1400" dirty="0" smtClean="0">
                <a:latin typeface="Carlito"/>
              </a:rPr>
              <a:t>While Azithromycin and Erythromycin are established treatments, other antibiotics like </a:t>
            </a:r>
            <a:r>
              <a:rPr lang="en-GB" sz="1400" dirty="0" err="1" smtClean="0">
                <a:latin typeface="Carlito"/>
              </a:rPr>
              <a:t>cycloheximide</a:t>
            </a:r>
            <a:r>
              <a:rPr lang="en-GB" sz="1400" dirty="0" smtClean="0">
                <a:latin typeface="Carlito"/>
              </a:rPr>
              <a:t> and doxorubicin are either toxic or not used clinically</a:t>
            </a:r>
            <a:endParaRPr sz="1400" dirty="0" smtClean="0">
              <a:latin typeface="Carlito"/>
              <a:cs typeface="Carlito"/>
            </a:endParaRPr>
          </a:p>
        </p:txBody>
      </p:sp>
      <p:grpSp>
        <p:nvGrpSpPr>
          <p:cNvPr id="201" name="object 201"/>
          <p:cNvGrpSpPr/>
          <p:nvPr/>
        </p:nvGrpSpPr>
        <p:grpSpPr>
          <a:xfrm>
            <a:off x="190867" y="6049927"/>
            <a:ext cx="6289040" cy="468630"/>
            <a:chOff x="190867" y="6049927"/>
            <a:chExt cx="6289040" cy="468630"/>
          </a:xfrm>
        </p:grpSpPr>
        <p:sp>
          <p:nvSpPr>
            <p:cNvPr id="202" name="object 202"/>
            <p:cNvSpPr/>
            <p:nvPr/>
          </p:nvSpPr>
          <p:spPr>
            <a:xfrm>
              <a:off x="194042" y="6053102"/>
              <a:ext cx="6282690" cy="462280"/>
            </a:xfrm>
            <a:custGeom>
              <a:avLst/>
              <a:gdLst/>
              <a:ahLst/>
              <a:cxnLst/>
              <a:rect l="l" t="t" r="r" b="b"/>
              <a:pathLst>
                <a:path w="6282690" h="462279">
                  <a:moveTo>
                    <a:pt x="6282549" y="0"/>
                  </a:moveTo>
                  <a:lnTo>
                    <a:pt x="0" y="0"/>
                  </a:lnTo>
                  <a:lnTo>
                    <a:pt x="0" y="462115"/>
                  </a:lnTo>
                  <a:lnTo>
                    <a:pt x="6282549" y="462115"/>
                  </a:lnTo>
                  <a:lnTo>
                    <a:pt x="6282549" y="0"/>
                  </a:lnTo>
                  <a:close/>
                </a:path>
              </a:pathLst>
            </a:custGeom>
            <a:solidFill>
              <a:srgbClr val="385723"/>
            </a:solidFill>
          </p:spPr>
          <p:txBody>
            <a:bodyPr wrap="square" lIns="0" tIns="0" rIns="0" bIns="0" rtlCol="0"/>
            <a:lstStyle/>
            <a:p>
              <a:endParaRPr/>
            </a:p>
          </p:txBody>
        </p:sp>
        <p:sp>
          <p:nvSpPr>
            <p:cNvPr id="203" name="object 203"/>
            <p:cNvSpPr/>
            <p:nvPr/>
          </p:nvSpPr>
          <p:spPr>
            <a:xfrm>
              <a:off x="194042" y="6053102"/>
              <a:ext cx="6282690" cy="462280"/>
            </a:xfrm>
            <a:custGeom>
              <a:avLst/>
              <a:gdLst/>
              <a:ahLst/>
              <a:cxnLst/>
              <a:rect l="l" t="t" r="r" b="b"/>
              <a:pathLst>
                <a:path w="6282690" h="462279">
                  <a:moveTo>
                    <a:pt x="0" y="0"/>
                  </a:moveTo>
                  <a:lnTo>
                    <a:pt x="6282534" y="0"/>
                  </a:lnTo>
                  <a:lnTo>
                    <a:pt x="6282534" y="462129"/>
                  </a:lnTo>
                  <a:lnTo>
                    <a:pt x="0" y="462129"/>
                  </a:lnTo>
                  <a:lnTo>
                    <a:pt x="0" y="0"/>
                  </a:lnTo>
                  <a:close/>
                </a:path>
              </a:pathLst>
            </a:custGeom>
            <a:ln w="5817">
              <a:solidFill>
                <a:srgbClr val="2F528F"/>
              </a:solidFill>
            </a:ln>
          </p:spPr>
          <p:txBody>
            <a:bodyPr wrap="square" lIns="0" tIns="0" rIns="0" bIns="0" rtlCol="0"/>
            <a:lstStyle/>
            <a:p>
              <a:endParaRPr/>
            </a:p>
          </p:txBody>
        </p:sp>
      </p:grpSp>
      <p:sp>
        <p:nvSpPr>
          <p:cNvPr id="204" name="object 204"/>
          <p:cNvSpPr txBox="1"/>
          <p:nvPr/>
        </p:nvSpPr>
        <p:spPr>
          <a:xfrm>
            <a:off x="196950" y="6077167"/>
            <a:ext cx="6276975" cy="402590"/>
          </a:xfrm>
          <a:prstGeom prst="rect">
            <a:avLst/>
          </a:prstGeom>
        </p:spPr>
        <p:txBody>
          <a:bodyPr vert="horz" wrap="square" lIns="0" tIns="15240" rIns="0" bIns="0" rtlCol="0">
            <a:spAutoFit/>
          </a:bodyPr>
          <a:lstStyle/>
          <a:p>
            <a:pPr algn="ctr">
              <a:lnSpc>
                <a:spcPct val="100000"/>
              </a:lnSpc>
              <a:spcBef>
                <a:spcPts val="120"/>
              </a:spcBef>
            </a:pPr>
            <a:r>
              <a:rPr sz="2450" b="1" spc="-10" dirty="0">
                <a:solidFill>
                  <a:srgbClr val="FFFFFF"/>
                </a:solidFill>
                <a:latin typeface="Arial"/>
                <a:cs typeface="Arial"/>
              </a:rPr>
              <a:t>Significance</a:t>
            </a:r>
            <a:endParaRPr sz="2450" dirty="0">
              <a:latin typeface="Arial"/>
              <a:cs typeface="Arial"/>
            </a:endParaRPr>
          </a:p>
        </p:txBody>
      </p:sp>
      <p:grpSp>
        <p:nvGrpSpPr>
          <p:cNvPr id="205" name="object 205"/>
          <p:cNvGrpSpPr/>
          <p:nvPr/>
        </p:nvGrpSpPr>
        <p:grpSpPr>
          <a:xfrm>
            <a:off x="191133" y="6528713"/>
            <a:ext cx="6288405" cy="30480"/>
            <a:chOff x="191133" y="6528713"/>
            <a:chExt cx="6288405" cy="30480"/>
          </a:xfrm>
        </p:grpSpPr>
        <p:sp>
          <p:nvSpPr>
            <p:cNvPr id="206" name="object 206"/>
            <p:cNvSpPr/>
            <p:nvPr/>
          </p:nvSpPr>
          <p:spPr>
            <a:xfrm>
              <a:off x="194042" y="6531621"/>
              <a:ext cx="6282690" cy="24130"/>
            </a:xfrm>
            <a:custGeom>
              <a:avLst/>
              <a:gdLst/>
              <a:ahLst/>
              <a:cxnLst/>
              <a:rect l="l" t="t" r="r" b="b"/>
              <a:pathLst>
                <a:path w="6282690" h="24129">
                  <a:moveTo>
                    <a:pt x="6282549" y="0"/>
                  </a:moveTo>
                  <a:lnTo>
                    <a:pt x="0" y="0"/>
                  </a:lnTo>
                  <a:lnTo>
                    <a:pt x="0" y="24083"/>
                  </a:lnTo>
                  <a:lnTo>
                    <a:pt x="6282549" y="24083"/>
                  </a:lnTo>
                  <a:lnTo>
                    <a:pt x="6282549" y="0"/>
                  </a:lnTo>
                  <a:close/>
                </a:path>
              </a:pathLst>
            </a:custGeom>
            <a:solidFill>
              <a:srgbClr val="4472C4"/>
            </a:solidFill>
          </p:spPr>
          <p:txBody>
            <a:bodyPr wrap="square" lIns="0" tIns="0" rIns="0" bIns="0" rtlCol="0"/>
            <a:lstStyle/>
            <a:p>
              <a:endParaRPr/>
            </a:p>
          </p:txBody>
        </p:sp>
        <p:sp>
          <p:nvSpPr>
            <p:cNvPr id="207" name="object 207"/>
            <p:cNvSpPr/>
            <p:nvPr/>
          </p:nvSpPr>
          <p:spPr>
            <a:xfrm>
              <a:off x="194042" y="6531621"/>
              <a:ext cx="6282690" cy="24130"/>
            </a:xfrm>
            <a:custGeom>
              <a:avLst/>
              <a:gdLst/>
              <a:ahLst/>
              <a:cxnLst/>
              <a:rect l="l" t="t" r="r" b="b"/>
              <a:pathLst>
                <a:path w="6282690" h="24129">
                  <a:moveTo>
                    <a:pt x="0" y="0"/>
                  </a:moveTo>
                  <a:lnTo>
                    <a:pt x="6282534" y="0"/>
                  </a:lnTo>
                  <a:lnTo>
                    <a:pt x="6282534" y="24069"/>
                  </a:lnTo>
                  <a:lnTo>
                    <a:pt x="0" y="24069"/>
                  </a:lnTo>
                  <a:lnTo>
                    <a:pt x="0" y="0"/>
                  </a:lnTo>
                  <a:close/>
                </a:path>
              </a:pathLst>
            </a:custGeom>
            <a:ln w="5817">
              <a:solidFill>
                <a:srgbClr val="FFC000"/>
              </a:solidFill>
            </a:ln>
          </p:spPr>
          <p:txBody>
            <a:bodyPr wrap="square" lIns="0" tIns="0" rIns="0" bIns="0" rtlCol="0"/>
            <a:lstStyle/>
            <a:p>
              <a:endParaRPr/>
            </a:p>
          </p:txBody>
        </p:sp>
      </p:grpSp>
      <p:sp>
        <p:nvSpPr>
          <p:cNvPr id="208" name="object 208"/>
          <p:cNvSpPr txBox="1"/>
          <p:nvPr/>
        </p:nvSpPr>
        <p:spPr>
          <a:xfrm>
            <a:off x="144592" y="6553822"/>
            <a:ext cx="6279515" cy="2441951"/>
          </a:xfrm>
          <a:prstGeom prst="rect">
            <a:avLst/>
          </a:prstGeom>
          <a:solidFill>
            <a:srgbClr val="F2F2F2"/>
          </a:solidFill>
        </p:spPr>
        <p:txBody>
          <a:bodyPr vert="horz" wrap="square" lIns="0" tIns="9525" rIns="0" bIns="0" rtlCol="0">
            <a:spAutoFit/>
          </a:bodyPr>
          <a:lstStyle/>
          <a:p>
            <a:pPr marL="250825" marR="285115" indent="-209550">
              <a:lnSpc>
                <a:spcPct val="101099"/>
              </a:lnSpc>
              <a:spcBef>
                <a:spcPts val="75"/>
              </a:spcBef>
              <a:buFont typeface="Arial"/>
              <a:buChar char="•"/>
              <a:tabLst>
                <a:tab pos="250825" algn="l"/>
              </a:tabLst>
            </a:pPr>
            <a:r>
              <a:rPr lang="en-GB" sz="1400" spc="-10" dirty="0">
                <a:latin typeface="Carlito"/>
              </a:rPr>
              <a:t>T</a:t>
            </a:r>
            <a:r>
              <a:rPr lang="en-GB" sz="1400" dirty="0" smtClean="0"/>
              <a:t>he project identifies key proteins involved in the host response to </a:t>
            </a:r>
            <a:r>
              <a:rPr lang="en-GB" sz="1400" i="1" dirty="0" smtClean="0"/>
              <a:t>Campylobacter </a:t>
            </a:r>
            <a:r>
              <a:rPr lang="en-GB" sz="1400" i="1" dirty="0" err="1" smtClean="0"/>
              <a:t>jejuni</a:t>
            </a:r>
            <a:r>
              <a:rPr lang="en-GB" sz="1400" dirty="0" smtClean="0"/>
              <a:t> infection, offering insights into molecular markers that could help understand the infection process</a:t>
            </a:r>
          </a:p>
          <a:p>
            <a:pPr marL="250825" marR="285115" indent="-209550">
              <a:lnSpc>
                <a:spcPct val="101099"/>
              </a:lnSpc>
              <a:spcBef>
                <a:spcPts val="75"/>
              </a:spcBef>
              <a:buFont typeface="Arial"/>
              <a:buChar char="•"/>
              <a:tabLst>
                <a:tab pos="250825" algn="l"/>
              </a:tabLst>
            </a:pPr>
            <a:r>
              <a:rPr lang="en-GB" sz="1400" dirty="0" smtClean="0"/>
              <a:t>By using databases like STRING and </a:t>
            </a:r>
            <a:r>
              <a:rPr lang="en-GB" sz="1400" dirty="0" err="1" smtClean="0"/>
              <a:t>GeneCards</a:t>
            </a:r>
            <a:r>
              <a:rPr lang="en-GB" sz="1400" dirty="0" smtClean="0"/>
              <a:t>, the project explores protein-protein interactions, uncovering central proteins that may mediate host-pathogen interactions</a:t>
            </a:r>
          </a:p>
          <a:p>
            <a:pPr marL="250825" marR="285115" indent="-209550">
              <a:lnSpc>
                <a:spcPct val="101099"/>
              </a:lnSpc>
              <a:spcBef>
                <a:spcPts val="75"/>
              </a:spcBef>
              <a:buFont typeface="Arial"/>
              <a:buChar char="•"/>
              <a:tabLst>
                <a:tab pos="250825" algn="l"/>
              </a:tabLst>
            </a:pPr>
            <a:r>
              <a:rPr lang="en-GB" sz="1400" dirty="0" smtClean="0"/>
              <a:t>The use of random forest feature selection provides a statistical framework for understanding protein expression patterns in response to infection</a:t>
            </a:r>
          </a:p>
          <a:p>
            <a:pPr marL="250825" marR="285115" indent="-209550">
              <a:lnSpc>
                <a:spcPct val="101099"/>
              </a:lnSpc>
              <a:spcBef>
                <a:spcPts val="75"/>
              </a:spcBef>
              <a:buFont typeface="Arial"/>
              <a:buChar char="•"/>
              <a:tabLst>
                <a:tab pos="250825" algn="l"/>
              </a:tabLst>
            </a:pPr>
            <a:r>
              <a:rPr lang="en-GB" sz="1400" dirty="0" smtClean="0"/>
              <a:t>The study suggests potential therapeutic targets and alternative antibiotic strategies, to improve treatment efficacy for </a:t>
            </a:r>
            <a:r>
              <a:rPr lang="en-GB" sz="1400" i="1" dirty="0" smtClean="0"/>
              <a:t>C. </a:t>
            </a:r>
            <a:r>
              <a:rPr lang="en-GB" sz="1400" i="1" dirty="0" err="1" smtClean="0"/>
              <a:t>jejuni</a:t>
            </a:r>
            <a:r>
              <a:rPr lang="en-GB" sz="1400" dirty="0" smtClean="0"/>
              <a:t> infections</a:t>
            </a:r>
            <a:endParaRPr sz="1400" dirty="0">
              <a:latin typeface="Carlito"/>
              <a:cs typeface="Carlito"/>
            </a:endParaRPr>
          </a:p>
        </p:txBody>
      </p:sp>
      <p:sp>
        <p:nvSpPr>
          <p:cNvPr id="209" name="object 60"/>
          <p:cNvSpPr txBox="1"/>
          <p:nvPr/>
        </p:nvSpPr>
        <p:spPr>
          <a:xfrm>
            <a:off x="393718" y="11163853"/>
            <a:ext cx="2325861" cy="237885"/>
          </a:xfrm>
          <a:prstGeom prst="rect">
            <a:avLst/>
          </a:prstGeom>
        </p:spPr>
        <p:txBody>
          <a:bodyPr vert="horz" wrap="square" lIns="0" tIns="14604" rIns="0" bIns="0" rtlCol="0">
            <a:spAutoFit/>
          </a:bodyPr>
          <a:lstStyle/>
          <a:p>
            <a:pPr marL="12700">
              <a:lnSpc>
                <a:spcPct val="100000"/>
              </a:lnSpc>
              <a:spcBef>
                <a:spcPts val="114"/>
              </a:spcBef>
            </a:pPr>
            <a:r>
              <a:rPr lang="en-GB" sz="1450" dirty="0" smtClean="0">
                <a:latin typeface="Arial"/>
                <a:cs typeface="Arial"/>
              </a:rPr>
              <a:t>Protein-Protein Interaction</a:t>
            </a:r>
            <a:endParaRPr sz="1450" dirty="0">
              <a:latin typeface="Arial"/>
              <a:cs typeface="Arial"/>
            </a:endParaRPr>
          </a:p>
        </p:txBody>
      </p:sp>
      <p:grpSp>
        <p:nvGrpSpPr>
          <p:cNvPr id="211" name="object 61"/>
          <p:cNvGrpSpPr/>
          <p:nvPr/>
        </p:nvGrpSpPr>
        <p:grpSpPr>
          <a:xfrm>
            <a:off x="291836" y="13049450"/>
            <a:ext cx="5026025" cy="377190"/>
            <a:chOff x="609306" y="10935891"/>
            <a:chExt cx="5026025" cy="377190"/>
          </a:xfrm>
        </p:grpSpPr>
        <p:pic>
          <p:nvPicPr>
            <p:cNvPr id="212" name="object 62"/>
            <p:cNvPicPr/>
            <p:nvPr/>
          </p:nvPicPr>
          <p:blipFill>
            <a:blip r:embed="rId2" cstate="print"/>
            <a:stretch>
              <a:fillRect/>
            </a:stretch>
          </p:blipFill>
          <p:spPr>
            <a:xfrm>
              <a:off x="609306" y="10935891"/>
              <a:ext cx="5026025" cy="376951"/>
            </a:xfrm>
            <a:prstGeom prst="rect">
              <a:avLst/>
            </a:prstGeom>
          </p:spPr>
        </p:pic>
        <p:sp>
          <p:nvSpPr>
            <p:cNvPr id="213" name="object 63"/>
            <p:cNvSpPr/>
            <p:nvPr/>
          </p:nvSpPr>
          <p:spPr>
            <a:xfrm>
              <a:off x="609306" y="10935891"/>
              <a:ext cx="5026025" cy="377190"/>
            </a:xfrm>
            <a:custGeom>
              <a:avLst/>
              <a:gdLst/>
              <a:ahLst/>
              <a:cxnLst/>
              <a:rect l="l" t="t" r="r" b="b"/>
              <a:pathLst>
                <a:path w="5026025" h="377190">
                  <a:moveTo>
                    <a:pt x="0" y="62825"/>
                  </a:moveTo>
                  <a:lnTo>
                    <a:pt x="4937" y="38370"/>
                  </a:lnTo>
                  <a:lnTo>
                    <a:pt x="18401" y="18401"/>
                  </a:lnTo>
                  <a:lnTo>
                    <a:pt x="38370" y="4937"/>
                  </a:lnTo>
                  <a:lnTo>
                    <a:pt x="62825" y="0"/>
                  </a:lnTo>
                  <a:lnTo>
                    <a:pt x="4963184" y="0"/>
                  </a:lnTo>
                  <a:lnTo>
                    <a:pt x="4987650" y="4937"/>
                  </a:lnTo>
                  <a:lnTo>
                    <a:pt x="5007625" y="18401"/>
                  </a:lnTo>
                  <a:lnTo>
                    <a:pt x="5021090" y="38370"/>
                  </a:lnTo>
                  <a:lnTo>
                    <a:pt x="5026027" y="62825"/>
                  </a:lnTo>
                  <a:lnTo>
                    <a:pt x="5026027" y="314126"/>
                  </a:lnTo>
                  <a:lnTo>
                    <a:pt x="5021090" y="338581"/>
                  </a:lnTo>
                  <a:lnTo>
                    <a:pt x="5007625" y="358550"/>
                  </a:lnTo>
                  <a:lnTo>
                    <a:pt x="4987650" y="372014"/>
                  </a:lnTo>
                  <a:lnTo>
                    <a:pt x="4963184" y="376952"/>
                  </a:lnTo>
                  <a:lnTo>
                    <a:pt x="62825" y="376952"/>
                  </a:lnTo>
                  <a:lnTo>
                    <a:pt x="38370" y="372014"/>
                  </a:lnTo>
                  <a:lnTo>
                    <a:pt x="18401" y="358550"/>
                  </a:lnTo>
                  <a:lnTo>
                    <a:pt x="4937" y="338581"/>
                  </a:lnTo>
                  <a:lnTo>
                    <a:pt x="0" y="314126"/>
                  </a:lnTo>
                  <a:lnTo>
                    <a:pt x="0" y="62825"/>
                  </a:lnTo>
                  <a:close/>
                </a:path>
              </a:pathLst>
            </a:custGeom>
            <a:ln w="3175">
              <a:solidFill>
                <a:srgbClr val="FFC000"/>
              </a:solidFill>
            </a:ln>
          </p:spPr>
          <p:txBody>
            <a:bodyPr wrap="square" lIns="0" tIns="0" rIns="0" bIns="0" rtlCol="0"/>
            <a:lstStyle/>
            <a:p>
              <a:endParaRPr/>
            </a:p>
          </p:txBody>
        </p:sp>
      </p:grpSp>
      <p:sp>
        <p:nvSpPr>
          <p:cNvPr id="214" name="object 60"/>
          <p:cNvSpPr txBox="1"/>
          <p:nvPr/>
        </p:nvSpPr>
        <p:spPr>
          <a:xfrm>
            <a:off x="399258" y="13119103"/>
            <a:ext cx="4926725" cy="237885"/>
          </a:xfrm>
          <a:prstGeom prst="rect">
            <a:avLst/>
          </a:prstGeom>
        </p:spPr>
        <p:txBody>
          <a:bodyPr vert="horz" wrap="square" lIns="0" tIns="14604" rIns="0" bIns="0" rtlCol="0">
            <a:spAutoFit/>
          </a:bodyPr>
          <a:lstStyle/>
          <a:p>
            <a:pPr marL="12700">
              <a:lnSpc>
                <a:spcPct val="100000"/>
              </a:lnSpc>
              <a:spcBef>
                <a:spcPts val="114"/>
              </a:spcBef>
            </a:pPr>
            <a:r>
              <a:rPr lang="en-GB" sz="1450" dirty="0" smtClean="0">
                <a:latin typeface="Arial"/>
                <a:cs typeface="Arial"/>
              </a:rPr>
              <a:t>Functional Classification and Disease Association</a:t>
            </a:r>
            <a:endParaRPr sz="1450" dirty="0">
              <a:latin typeface="Arial"/>
              <a:cs typeface="Arial"/>
            </a:endParaRPr>
          </a:p>
        </p:txBody>
      </p:sp>
      <p:sp>
        <p:nvSpPr>
          <p:cNvPr id="215" name="object 53"/>
          <p:cNvSpPr txBox="1"/>
          <p:nvPr/>
        </p:nvSpPr>
        <p:spPr>
          <a:xfrm>
            <a:off x="279672" y="13560608"/>
            <a:ext cx="5798185" cy="1352037"/>
          </a:xfrm>
          <a:prstGeom prst="rect">
            <a:avLst/>
          </a:prstGeom>
          <a:solidFill>
            <a:schemeClr val="bg1">
              <a:lumMod val="95000"/>
            </a:schemeClr>
          </a:solidFill>
        </p:spPr>
        <p:txBody>
          <a:bodyPr vert="horz" wrap="square" lIns="0" tIns="7620" rIns="0" bIns="0" rtlCol="0">
            <a:spAutoFit/>
          </a:bodyPr>
          <a:lstStyle/>
          <a:p>
            <a:pPr marL="274320" marR="233045" indent="-262255">
              <a:lnSpc>
                <a:spcPct val="103000"/>
              </a:lnSpc>
              <a:spcBef>
                <a:spcPts val="60"/>
              </a:spcBef>
              <a:buFont typeface="Arial"/>
              <a:buChar char="•"/>
              <a:tabLst>
                <a:tab pos="274320" algn="l"/>
              </a:tabLst>
            </a:pPr>
            <a:r>
              <a:rPr lang="en-GB" sz="1400" dirty="0" smtClean="0"/>
              <a:t>The analysis of 20 proteins showed their roles in cytoskeletal organization, immune function, and enzymatic activity</a:t>
            </a:r>
          </a:p>
          <a:p>
            <a:pPr marL="274320" marR="233045" indent="-262255">
              <a:lnSpc>
                <a:spcPct val="103000"/>
              </a:lnSpc>
              <a:spcBef>
                <a:spcPts val="60"/>
              </a:spcBef>
              <a:buFont typeface="Arial"/>
              <a:buChar char="•"/>
              <a:tabLst>
                <a:tab pos="274320" algn="l"/>
              </a:tabLst>
            </a:pPr>
            <a:r>
              <a:rPr lang="en-GB" sz="1400" dirty="0" smtClean="0"/>
              <a:t>These proteins were linked to conditions such as immune dysfunction and cancer, and were involved in pathways crucial for actin dynamics, immune </a:t>
            </a:r>
            <a:r>
              <a:rPr lang="en-GB" sz="1400" dirty="0" err="1" smtClean="0"/>
              <a:t>signaling</a:t>
            </a:r>
            <a:r>
              <a:rPr lang="en-GB" sz="1400" dirty="0" smtClean="0"/>
              <a:t>, and tissue </a:t>
            </a:r>
            <a:r>
              <a:rPr lang="en-GB" sz="1400" dirty="0" err="1" smtClean="0"/>
              <a:t>remodeling</a:t>
            </a:r>
            <a:r>
              <a:rPr lang="en-GB" sz="1400" dirty="0" smtClean="0"/>
              <a:t> in C. </a:t>
            </a:r>
            <a:r>
              <a:rPr lang="en-GB" sz="1400" dirty="0" err="1" smtClean="0"/>
              <a:t>jejuni</a:t>
            </a:r>
            <a:r>
              <a:rPr lang="en-GB" sz="1400" dirty="0" smtClean="0"/>
              <a:t> infection</a:t>
            </a:r>
            <a:endParaRPr lang="en-GB" sz="1400" dirty="0" smtClean="0">
              <a:latin typeface="Carlito"/>
            </a:endParaRPr>
          </a:p>
        </p:txBody>
      </p:sp>
      <p:grpSp>
        <p:nvGrpSpPr>
          <p:cNvPr id="217" name="object 29"/>
          <p:cNvGrpSpPr/>
          <p:nvPr/>
        </p:nvGrpSpPr>
        <p:grpSpPr>
          <a:xfrm>
            <a:off x="6800642" y="6235260"/>
            <a:ext cx="6289040" cy="474980"/>
            <a:chOff x="13487396" y="8078894"/>
            <a:chExt cx="6289040" cy="474980"/>
          </a:xfrm>
        </p:grpSpPr>
        <p:sp>
          <p:nvSpPr>
            <p:cNvPr id="218" name="object 30"/>
            <p:cNvSpPr/>
            <p:nvPr/>
          </p:nvSpPr>
          <p:spPr>
            <a:xfrm>
              <a:off x="13490572" y="8082069"/>
              <a:ext cx="6282690" cy="468630"/>
            </a:xfrm>
            <a:custGeom>
              <a:avLst/>
              <a:gdLst/>
              <a:ahLst/>
              <a:cxnLst/>
              <a:rect l="l" t="t" r="r" b="b"/>
              <a:pathLst>
                <a:path w="6282690" h="468629">
                  <a:moveTo>
                    <a:pt x="6282531" y="0"/>
                  </a:moveTo>
                  <a:lnTo>
                    <a:pt x="0" y="0"/>
                  </a:lnTo>
                  <a:lnTo>
                    <a:pt x="0" y="468397"/>
                  </a:lnTo>
                  <a:lnTo>
                    <a:pt x="6282531" y="468397"/>
                  </a:lnTo>
                  <a:lnTo>
                    <a:pt x="6282531" y="0"/>
                  </a:lnTo>
                  <a:close/>
                </a:path>
              </a:pathLst>
            </a:custGeom>
            <a:solidFill>
              <a:srgbClr val="385723"/>
            </a:solidFill>
          </p:spPr>
          <p:txBody>
            <a:bodyPr wrap="square" lIns="0" tIns="0" rIns="0" bIns="0" rtlCol="0"/>
            <a:lstStyle/>
            <a:p>
              <a:pPr algn="ctr"/>
              <a:r>
                <a:rPr lang="en-GB" sz="2450" b="1" dirty="0" smtClean="0">
                  <a:solidFill>
                    <a:schemeClr val="bg1"/>
                  </a:solidFill>
                  <a:latin typeface="Arial" panose="020B0604020202020204" pitchFamily="34" charset="0"/>
                  <a:cs typeface="Arial" panose="020B0604020202020204" pitchFamily="34" charset="0"/>
                </a:rPr>
                <a:t>Results</a:t>
              </a:r>
              <a:endParaRPr sz="2450" b="1" dirty="0">
                <a:solidFill>
                  <a:schemeClr val="bg1"/>
                </a:solidFill>
                <a:latin typeface="Arial" panose="020B0604020202020204" pitchFamily="34" charset="0"/>
                <a:cs typeface="Arial" panose="020B0604020202020204" pitchFamily="34" charset="0"/>
              </a:endParaRPr>
            </a:p>
          </p:txBody>
        </p:sp>
        <p:sp>
          <p:nvSpPr>
            <p:cNvPr id="219" name="object 31"/>
            <p:cNvSpPr/>
            <p:nvPr/>
          </p:nvSpPr>
          <p:spPr>
            <a:xfrm>
              <a:off x="13490571" y="8082069"/>
              <a:ext cx="6282690" cy="468630"/>
            </a:xfrm>
            <a:custGeom>
              <a:avLst/>
              <a:gdLst/>
              <a:ahLst/>
              <a:cxnLst/>
              <a:rect l="l" t="t" r="r" b="b"/>
              <a:pathLst>
                <a:path w="6282690" h="468629">
                  <a:moveTo>
                    <a:pt x="0" y="0"/>
                  </a:moveTo>
                  <a:lnTo>
                    <a:pt x="6282534" y="0"/>
                  </a:lnTo>
                  <a:lnTo>
                    <a:pt x="6282534" y="468446"/>
                  </a:lnTo>
                  <a:lnTo>
                    <a:pt x="0" y="468446"/>
                  </a:lnTo>
                  <a:lnTo>
                    <a:pt x="0" y="0"/>
                  </a:lnTo>
                  <a:close/>
                </a:path>
              </a:pathLst>
            </a:custGeom>
            <a:ln w="5817">
              <a:solidFill>
                <a:srgbClr val="2F528F"/>
              </a:solidFill>
            </a:ln>
          </p:spPr>
          <p:txBody>
            <a:bodyPr wrap="square" lIns="0" tIns="0" rIns="0" bIns="0" rtlCol="0"/>
            <a:lstStyle/>
            <a:p>
              <a:endParaRPr/>
            </a:p>
          </p:txBody>
        </p:sp>
      </p:grpSp>
      <p:sp>
        <p:nvSpPr>
          <p:cNvPr id="220" name="object 48"/>
          <p:cNvSpPr txBox="1"/>
          <p:nvPr/>
        </p:nvSpPr>
        <p:spPr>
          <a:xfrm>
            <a:off x="6809591" y="9270490"/>
            <a:ext cx="6388100" cy="1326261"/>
          </a:xfrm>
          <a:prstGeom prst="rect">
            <a:avLst/>
          </a:prstGeom>
          <a:solidFill>
            <a:srgbClr val="F2F2F2"/>
          </a:solidFill>
        </p:spPr>
        <p:txBody>
          <a:bodyPr vert="horz" wrap="square" lIns="0" tIns="7620" rIns="0" bIns="0" rtlCol="0">
            <a:spAutoFit/>
          </a:bodyPr>
          <a:lstStyle/>
          <a:p>
            <a:pPr marL="303530" marR="217170" indent="-262255">
              <a:lnSpc>
                <a:spcPct val="101400"/>
              </a:lnSpc>
              <a:spcBef>
                <a:spcPts val="60"/>
              </a:spcBef>
              <a:buFont typeface="Arial"/>
              <a:buChar char="•"/>
              <a:tabLst>
                <a:tab pos="303530" algn="l"/>
              </a:tabLst>
            </a:pPr>
            <a:r>
              <a:rPr lang="en-GB" sz="1400" dirty="0">
                <a:latin typeface="Carlito"/>
              </a:rPr>
              <a:t>The integration of these newly identified proteins with our initial set resulted in a final compilation of 20 </a:t>
            </a:r>
            <a:r>
              <a:rPr lang="en-GB" sz="1400" dirty="0" smtClean="0">
                <a:latin typeface="Carlito"/>
              </a:rPr>
              <a:t>proteins</a:t>
            </a:r>
          </a:p>
          <a:p>
            <a:pPr marL="303530" marR="217170" indent="-262255">
              <a:lnSpc>
                <a:spcPct val="101400"/>
              </a:lnSpc>
              <a:spcBef>
                <a:spcPts val="60"/>
              </a:spcBef>
              <a:buFont typeface="Arial"/>
              <a:buChar char="•"/>
              <a:tabLst>
                <a:tab pos="303530" algn="l"/>
              </a:tabLst>
            </a:pPr>
            <a:r>
              <a:rPr lang="en-GB" sz="1400" dirty="0" smtClean="0">
                <a:latin typeface="Carlito"/>
                <a:cs typeface="Carlito"/>
              </a:rPr>
              <a:t>The functional classification and the disease association of the identified proteins showed </a:t>
            </a:r>
            <a:r>
              <a:rPr lang="en-GB" sz="1400" dirty="0">
                <a:latin typeface="Carlito"/>
              </a:rPr>
              <a:t>significant involvement in four key shared pathways: actin dynamics regulation, immune system </a:t>
            </a:r>
            <a:r>
              <a:rPr lang="en-GB" sz="1400" dirty="0" err="1">
                <a:latin typeface="Carlito"/>
              </a:rPr>
              <a:t>signaling</a:t>
            </a:r>
            <a:r>
              <a:rPr lang="en-GB" sz="1400" dirty="0">
                <a:latin typeface="Carlito"/>
              </a:rPr>
              <a:t>, Toll-Like Receptor </a:t>
            </a:r>
            <a:r>
              <a:rPr lang="en-GB" sz="1400" dirty="0" err="1">
                <a:latin typeface="Carlito"/>
              </a:rPr>
              <a:t>signaling</a:t>
            </a:r>
            <a:r>
              <a:rPr lang="en-GB" sz="1400" dirty="0">
                <a:latin typeface="Carlito"/>
              </a:rPr>
              <a:t>, and matrix metalloproteinase pathways</a:t>
            </a:r>
            <a:endParaRPr sz="1200" dirty="0">
              <a:latin typeface="Carlito"/>
              <a:cs typeface="Carlito"/>
            </a:endParaRPr>
          </a:p>
        </p:txBody>
      </p:sp>
      <p:pic>
        <p:nvPicPr>
          <p:cNvPr id="221" name="Picture 220"/>
          <p:cNvPicPr/>
          <p:nvPr/>
        </p:nvPicPr>
        <p:blipFill rotWithShape="1">
          <a:blip r:embed="rId5">
            <a:extLst>
              <a:ext uri="{28A0092B-C50C-407E-A947-70E740481C1C}">
                <a14:useLocalDpi xmlns:a14="http://schemas.microsoft.com/office/drawing/2010/main" val="0"/>
              </a:ext>
            </a:extLst>
          </a:blip>
          <a:srcRect l="32794" r="28872"/>
          <a:stretch/>
        </p:blipFill>
        <p:spPr bwMode="auto">
          <a:xfrm>
            <a:off x="6822867" y="6790087"/>
            <a:ext cx="2455545" cy="2266950"/>
          </a:xfrm>
          <a:prstGeom prst="rect">
            <a:avLst/>
          </a:prstGeom>
          <a:ln>
            <a:solidFill>
              <a:schemeClr val="tx1"/>
            </a:solidFill>
          </a:ln>
          <a:extLst>
            <a:ext uri="{53640926-AAD7-44D8-BBD7-CCE9431645EC}">
              <a14:shadowObscured xmlns:a14="http://schemas.microsoft.com/office/drawing/2010/main"/>
            </a:ext>
          </a:extLst>
        </p:spPr>
      </p:pic>
      <p:sp>
        <p:nvSpPr>
          <p:cNvPr id="222" name="object 200"/>
          <p:cNvSpPr txBox="1"/>
          <p:nvPr/>
        </p:nvSpPr>
        <p:spPr>
          <a:xfrm>
            <a:off x="11413376" y="6790087"/>
            <a:ext cx="1654249" cy="1586973"/>
          </a:xfrm>
          <a:prstGeom prst="rect">
            <a:avLst/>
          </a:prstGeom>
          <a:solidFill>
            <a:srgbClr val="BFBFBF"/>
          </a:solidFill>
        </p:spPr>
        <p:txBody>
          <a:bodyPr vert="horz" wrap="square" lIns="0" tIns="47625" rIns="0" bIns="0" rtlCol="0">
            <a:spAutoFit/>
          </a:bodyPr>
          <a:lstStyle/>
          <a:p>
            <a:pPr>
              <a:lnSpc>
                <a:spcPct val="100000"/>
              </a:lnSpc>
              <a:spcBef>
                <a:spcPts val="375"/>
              </a:spcBef>
            </a:pPr>
            <a:endParaRPr sz="1250" dirty="0">
              <a:latin typeface="Times New Roman"/>
              <a:cs typeface="Times New Roman"/>
            </a:endParaRPr>
          </a:p>
          <a:p>
            <a:pPr marL="44450">
              <a:lnSpc>
                <a:spcPct val="100000"/>
              </a:lnSpc>
              <a:spcBef>
                <a:spcPts val="5"/>
              </a:spcBef>
            </a:pPr>
            <a:r>
              <a:rPr sz="1250" b="1" dirty="0">
                <a:latin typeface="Carlito"/>
                <a:cs typeface="Carlito"/>
              </a:rPr>
              <a:t>Figure</a:t>
            </a:r>
            <a:r>
              <a:rPr sz="1250" b="1" spc="40" dirty="0">
                <a:latin typeface="Carlito"/>
                <a:cs typeface="Carlito"/>
              </a:rPr>
              <a:t> </a:t>
            </a:r>
            <a:r>
              <a:rPr lang="en-GB" sz="1250" b="1" spc="-25" dirty="0" smtClean="0">
                <a:latin typeface="Carlito"/>
                <a:cs typeface="Carlito"/>
              </a:rPr>
              <a:t>1:</a:t>
            </a:r>
            <a:endParaRPr sz="1250" dirty="0">
              <a:latin typeface="Carlito"/>
              <a:cs typeface="Carlito"/>
            </a:endParaRPr>
          </a:p>
          <a:p>
            <a:r>
              <a:rPr lang="en-GB" sz="1250" dirty="0">
                <a:latin typeface="Carlito"/>
              </a:rPr>
              <a:t>STRING protein-protein interaction showcasing multiple networks related to C. </a:t>
            </a:r>
            <a:r>
              <a:rPr lang="en-GB" sz="1250" dirty="0" err="1">
                <a:latin typeface="Carlito"/>
              </a:rPr>
              <a:t>jejuni</a:t>
            </a:r>
            <a:r>
              <a:rPr lang="en-GB" sz="1250" dirty="0">
                <a:latin typeface="Carlito"/>
              </a:rPr>
              <a:t> infection response</a:t>
            </a:r>
            <a:endParaRPr lang="en-GB" sz="1250" i="1" dirty="0">
              <a:latin typeface="Carlito"/>
            </a:endParaRPr>
          </a:p>
        </p:txBody>
      </p:sp>
      <p:pic>
        <p:nvPicPr>
          <p:cNvPr id="223" name="Picture 222"/>
          <p:cNvPicPr/>
          <p:nvPr/>
        </p:nvPicPr>
        <p:blipFill rotWithShape="1">
          <a:blip r:embed="rId6">
            <a:extLst>
              <a:ext uri="{28A0092B-C50C-407E-A947-70E740481C1C}">
                <a14:useLocalDpi xmlns:a14="http://schemas.microsoft.com/office/drawing/2010/main" val="0"/>
              </a:ext>
            </a:extLst>
          </a:blip>
          <a:srcRect l="28806" r="27654"/>
          <a:stretch/>
        </p:blipFill>
        <p:spPr bwMode="auto">
          <a:xfrm>
            <a:off x="9242290" y="6777387"/>
            <a:ext cx="2044700" cy="2279650"/>
          </a:xfrm>
          <a:prstGeom prst="rect">
            <a:avLst/>
          </a:prstGeom>
          <a:ln>
            <a:solidFill>
              <a:schemeClr val="tx1"/>
            </a:solidFill>
          </a:ln>
          <a:extLst>
            <a:ext uri="{53640926-AAD7-44D8-BBD7-CCE9431645EC}">
              <a14:shadowObscured xmlns:a14="http://schemas.microsoft.com/office/drawing/2010/main"/>
            </a:ext>
          </a:extLst>
        </p:spPr>
      </p:pic>
      <p:graphicFrame>
        <p:nvGraphicFramePr>
          <p:cNvPr id="224" name="object 51"/>
          <p:cNvGraphicFramePr>
            <a:graphicFrameLocks noGrp="1"/>
          </p:cNvGraphicFramePr>
          <p:nvPr>
            <p:extLst>
              <p:ext uri="{D42A27DB-BD31-4B8C-83A1-F6EECF244321}">
                <p14:modId xmlns:p14="http://schemas.microsoft.com/office/powerpoint/2010/main" val="4241625649"/>
              </p:ext>
            </p:extLst>
          </p:nvPr>
        </p:nvGraphicFramePr>
        <p:xfrm>
          <a:off x="6825706" y="10691492"/>
          <a:ext cx="6346896" cy="4330462"/>
        </p:xfrm>
        <a:graphic>
          <a:graphicData uri="http://schemas.openxmlformats.org/drawingml/2006/table">
            <a:tbl>
              <a:tblPr firstRow="1" bandRow="1">
                <a:tableStyleId>{2D5ABB26-0587-4C30-8999-92F81FD0307C}</a:tableStyleId>
              </a:tblPr>
              <a:tblGrid>
                <a:gridCol w="2166926">
                  <a:extLst>
                    <a:ext uri="{9D8B030D-6E8A-4147-A177-3AD203B41FA5}">
                      <a16:colId xmlns:a16="http://schemas.microsoft.com/office/drawing/2014/main" val="20001"/>
                    </a:ext>
                  </a:extLst>
                </a:gridCol>
                <a:gridCol w="2126218">
                  <a:extLst>
                    <a:ext uri="{9D8B030D-6E8A-4147-A177-3AD203B41FA5}">
                      <a16:colId xmlns:a16="http://schemas.microsoft.com/office/drawing/2014/main" val="20002"/>
                    </a:ext>
                  </a:extLst>
                </a:gridCol>
                <a:gridCol w="2053752">
                  <a:extLst>
                    <a:ext uri="{9D8B030D-6E8A-4147-A177-3AD203B41FA5}">
                      <a16:colId xmlns:a16="http://schemas.microsoft.com/office/drawing/2014/main" val="20006"/>
                    </a:ext>
                  </a:extLst>
                </a:gridCol>
              </a:tblGrid>
              <a:tr h="64118">
                <a:tc>
                  <a:txBody>
                    <a:bodyPr/>
                    <a:lstStyle/>
                    <a:p>
                      <a:pPr>
                        <a:lnSpc>
                          <a:spcPct val="100000"/>
                        </a:lnSpc>
                      </a:pPr>
                      <a:endParaRPr sz="400" dirty="0">
                        <a:latin typeface="Times New Roman"/>
                        <a:cs typeface="Times New Roman"/>
                      </a:endParaRPr>
                    </a:p>
                  </a:txBody>
                  <a:tcPr marL="0" marR="0" marT="0" marB="0">
                    <a:lnB w="3175" cap="flat" cmpd="sng" algn="ctr">
                      <a:solidFill>
                        <a:srgbClr val="A5A5A5"/>
                      </a:solidFill>
                      <a:prstDash val="solid"/>
                      <a:round/>
                      <a:headEnd type="none" w="med" len="med"/>
                      <a:tailEnd type="none" w="med" len="med"/>
                    </a:lnB>
                    <a:solidFill>
                      <a:srgbClr val="F2F2F2"/>
                    </a:solidFill>
                  </a:tcPr>
                </a:tc>
                <a:tc>
                  <a:txBody>
                    <a:bodyPr/>
                    <a:lstStyle/>
                    <a:p>
                      <a:pPr>
                        <a:lnSpc>
                          <a:spcPct val="100000"/>
                        </a:lnSpc>
                      </a:pPr>
                      <a:endParaRPr sz="400">
                        <a:latin typeface="Times New Roman"/>
                        <a:cs typeface="Times New Roman"/>
                      </a:endParaRPr>
                    </a:p>
                  </a:txBody>
                  <a:tcPr marL="0" marR="0" marT="0" marB="0">
                    <a:lnB w="3175">
                      <a:solidFill>
                        <a:srgbClr val="A5A5A5"/>
                      </a:solidFill>
                      <a:prstDash val="solid"/>
                    </a:lnB>
                    <a:solidFill>
                      <a:srgbClr val="F2F2F2"/>
                    </a:solidFill>
                  </a:tcPr>
                </a:tc>
                <a:tc rowSpan="2">
                  <a:txBody>
                    <a:bodyPr/>
                    <a:lstStyle/>
                    <a:p>
                      <a:pPr>
                        <a:lnSpc>
                          <a:spcPct val="100000"/>
                        </a:lnSpc>
                      </a:pPr>
                      <a:endParaRPr sz="1300" dirty="0">
                        <a:latin typeface="Times New Roman"/>
                        <a:cs typeface="Times New Roman"/>
                      </a:endParaRPr>
                    </a:p>
                  </a:txBody>
                  <a:tcPr marL="0" marR="0" marT="0" marB="0">
                    <a:solidFill>
                      <a:srgbClr val="F2F2F2"/>
                    </a:solidFill>
                  </a:tcPr>
                </a:tc>
                <a:extLst>
                  <a:ext uri="{0D108BD9-81ED-4DB2-BD59-A6C34878D82A}">
                    <a16:rowId xmlns:a16="http://schemas.microsoft.com/office/drawing/2014/main" val="10000"/>
                  </a:ext>
                </a:extLst>
              </a:tr>
              <a:tr h="144265">
                <a:tc rowSpan="2">
                  <a:txBody>
                    <a:bodyPr/>
                    <a:lstStyle/>
                    <a:p>
                      <a:pPr marL="207010" algn="ctr">
                        <a:lnSpc>
                          <a:spcPct val="100000"/>
                        </a:lnSpc>
                        <a:spcBef>
                          <a:spcPts val="875"/>
                        </a:spcBef>
                      </a:pPr>
                      <a:r>
                        <a:rPr lang="en-GB" sz="1100" b="1" dirty="0" smtClean="0">
                          <a:latin typeface="Times New Roman"/>
                          <a:cs typeface="Times New Roman"/>
                        </a:rPr>
                        <a:t>Antibiotic</a:t>
                      </a:r>
                      <a:endParaRPr sz="1100" b="1" dirty="0">
                        <a:latin typeface="Times New Roman"/>
                        <a:cs typeface="Times New Roman"/>
                      </a:endParaRPr>
                    </a:p>
                  </a:txBody>
                  <a:tcPr marL="0" marR="0" marT="111125" marB="0">
                    <a:lnL w="3175">
                      <a:solidFill>
                        <a:srgbClr val="A5A5A5"/>
                      </a:solidFill>
                      <a:prstDash val="solid"/>
                    </a:lnL>
                    <a:lnR w="3175">
                      <a:solidFill>
                        <a:srgbClr val="A5A5A5"/>
                      </a:solidFill>
                      <a:prstDash val="soli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D9D9D9"/>
                    </a:solidFill>
                  </a:tcPr>
                </a:tc>
                <a:tc rowSpan="2">
                  <a:txBody>
                    <a:bodyPr/>
                    <a:lstStyle/>
                    <a:p>
                      <a:pPr marL="31115" algn="ctr">
                        <a:lnSpc>
                          <a:spcPct val="100000"/>
                        </a:lnSpc>
                        <a:spcBef>
                          <a:spcPts val="875"/>
                        </a:spcBef>
                      </a:pPr>
                      <a:r>
                        <a:rPr lang="en-GB" sz="1100" b="1" spc="-10" dirty="0" smtClean="0">
                          <a:latin typeface="Times New Roman"/>
                          <a:cs typeface="Times New Roman"/>
                        </a:rPr>
                        <a:t>Associated protein</a:t>
                      </a:r>
                      <a:endParaRPr sz="1100" b="1" dirty="0">
                        <a:latin typeface="Times New Roman"/>
                        <a:cs typeface="Times New Roman"/>
                      </a:endParaRPr>
                    </a:p>
                  </a:txBody>
                  <a:tcPr marL="0" marR="0" marT="111125" marB="0">
                    <a:lnL w="3175">
                      <a:solidFill>
                        <a:srgbClr val="A5A5A5"/>
                      </a:solidFill>
                      <a:prstDash val="solid"/>
                    </a:lnL>
                    <a:lnR w="3175">
                      <a:solidFill>
                        <a:srgbClr val="A5A5A5"/>
                      </a:solidFill>
                      <a:prstDash val="solid"/>
                    </a:lnR>
                    <a:lnT w="3175">
                      <a:solidFill>
                        <a:srgbClr val="A5A5A5"/>
                      </a:solidFill>
                      <a:prstDash val="solid"/>
                    </a:lnT>
                    <a:lnB w="3175" cap="flat" cmpd="sng" algn="ctr">
                      <a:solidFill>
                        <a:srgbClr val="A5A5A5"/>
                      </a:solidFill>
                      <a:prstDash val="solid"/>
                      <a:round/>
                      <a:headEnd type="none" w="med" len="med"/>
                      <a:tailEnd type="none" w="med" len="med"/>
                    </a:lnB>
                    <a:solidFill>
                      <a:srgbClr val="D9D9D9"/>
                    </a:solidFill>
                  </a:tcPr>
                </a:tc>
                <a:tc vMerge="1">
                  <a:txBody>
                    <a:bodyPr/>
                    <a:lstStyle/>
                    <a:p>
                      <a:endParaRPr/>
                    </a:p>
                  </a:txBody>
                  <a:tcPr marL="0" marR="0" marT="0" marB="0"/>
                </a:tc>
                <a:extLst>
                  <a:ext uri="{0D108BD9-81ED-4DB2-BD59-A6C34878D82A}">
                    <a16:rowId xmlns:a16="http://schemas.microsoft.com/office/drawing/2014/main" val="10001"/>
                  </a:ext>
                </a:extLst>
              </a:tr>
              <a:tr h="148940">
                <a:tc vMerge="1">
                  <a:txBody>
                    <a:bodyPr/>
                    <a:lstStyle/>
                    <a:p>
                      <a:endParaRPr/>
                    </a:p>
                  </a:txBody>
                  <a:tcPr marL="0" marR="0" marT="111125" marB="0">
                    <a:lnL w="3175">
                      <a:solidFill>
                        <a:srgbClr val="A5A5A5"/>
                      </a:solidFill>
                      <a:prstDash val="solid"/>
                    </a:lnL>
                    <a:lnR w="3175">
                      <a:solidFill>
                        <a:srgbClr val="A5A5A5"/>
                      </a:solidFill>
                      <a:prstDash val="solid"/>
                    </a:lnR>
                    <a:lnT w="3175">
                      <a:solidFill>
                        <a:srgbClr val="A5A5A5"/>
                      </a:solidFill>
                      <a:prstDash val="solid"/>
                    </a:lnT>
                    <a:lnB w="3175">
                      <a:solidFill>
                        <a:srgbClr val="A5A5A5"/>
                      </a:solidFill>
                      <a:prstDash val="solid"/>
                    </a:lnB>
                    <a:solidFill>
                      <a:srgbClr val="D9D9D9"/>
                    </a:solidFill>
                  </a:tcPr>
                </a:tc>
                <a:tc vMerge="1">
                  <a:txBody>
                    <a:bodyPr/>
                    <a:lstStyle/>
                    <a:p>
                      <a:endParaRPr/>
                    </a:p>
                  </a:txBody>
                  <a:tcPr marL="0" marR="0" marT="111125" marB="0">
                    <a:lnL w="3175">
                      <a:solidFill>
                        <a:srgbClr val="A5A5A5"/>
                      </a:solidFill>
                      <a:prstDash val="solid"/>
                    </a:lnL>
                    <a:lnR w="3175">
                      <a:solidFill>
                        <a:srgbClr val="A5A5A5"/>
                      </a:solidFill>
                      <a:prstDash val="solid"/>
                    </a:lnR>
                    <a:lnT w="3175">
                      <a:solidFill>
                        <a:srgbClr val="A5A5A5"/>
                      </a:solidFill>
                      <a:prstDash val="solid"/>
                    </a:lnT>
                    <a:lnB w="3175">
                      <a:solidFill>
                        <a:srgbClr val="A5A5A5"/>
                      </a:solidFill>
                      <a:prstDash val="solid"/>
                    </a:lnB>
                    <a:solidFill>
                      <a:srgbClr val="D9D9D9"/>
                    </a:solidFill>
                  </a:tcPr>
                </a:tc>
                <a:tc rowSpan="11">
                  <a:txBody>
                    <a:bodyPr/>
                    <a:lstStyle/>
                    <a:p>
                      <a:pPr>
                        <a:lnSpc>
                          <a:spcPct val="100000"/>
                        </a:lnSpc>
                      </a:pPr>
                      <a:endParaRPr sz="1300" dirty="0">
                        <a:latin typeface="Times New Roman"/>
                        <a:cs typeface="Times New Roman"/>
                      </a:endParaRPr>
                    </a:p>
                  </a:txBody>
                  <a:tcPr marL="0" marR="0" marT="0" marB="0">
                    <a:solidFill>
                      <a:srgbClr val="F2F2F2"/>
                    </a:solidFill>
                  </a:tcPr>
                </a:tc>
                <a:extLst>
                  <a:ext uri="{0D108BD9-81ED-4DB2-BD59-A6C34878D82A}">
                    <a16:rowId xmlns:a16="http://schemas.microsoft.com/office/drawing/2014/main" val="10002"/>
                  </a:ext>
                </a:extLst>
              </a:tr>
              <a:tr h="256471">
                <a:tc>
                  <a:txBody>
                    <a:bodyPr/>
                    <a:lstStyle/>
                    <a:p>
                      <a:pPr algn="ctr">
                        <a:lnSpc>
                          <a:spcPct val="100000"/>
                        </a:lnSpc>
                        <a:spcBef>
                          <a:spcPts val="665"/>
                        </a:spcBef>
                      </a:pPr>
                      <a:r>
                        <a:rPr lang="en-GB" sz="800" spc="-10" dirty="0" smtClean="0">
                          <a:latin typeface="Calibri"/>
                          <a:cs typeface="Calibri"/>
                        </a:rPr>
                        <a:t>Azithromycin</a:t>
                      </a:r>
                      <a:endParaRPr sz="800" dirty="0">
                        <a:latin typeface="Calibri"/>
                        <a:cs typeface="Calibri"/>
                      </a:endParaRPr>
                    </a:p>
                  </a:txBody>
                  <a:tcPr marL="0" marR="0" marT="84455"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CXCL8</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a:solidFill>
                        <a:srgbClr val="A5A5A5"/>
                      </a:solidFill>
                      <a:prstDash val="solid"/>
                    </a:lnT>
                    <a:lnB w="3175">
                      <a:solidFill>
                        <a:srgbClr val="A5A5A5"/>
                      </a:solidFill>
                      <a:prstDash val="soli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03"/>
                  </a:ext>
                </a:extLst>
              </a:tr>
              <a:tr h="256471">
                <a:tc>
                  <a:txBody>
                    <a:bodyPr/>
                    <a:lstStyle/>
                    <a:p>
                      <a:pPr algn="ctr">
                        <a:lnSpc>
                          <a:spcPct val="100000"/>
                        </a:lnSpc>
                        <a:spcBef>
                          <a:spcPts val="670"/>
                        </a:spcBef>
                      </a:pPr>
                      <a:r>
                        <a:rPr lang="en-GB" sz="800" spc="-10" dirty="0" smtClean="0">
                          <a:latin typeface="Calibri"/>
                          <a:cs typeface="Calibri"/>
                        </a:rPr>
                        <a:t>Erythromycin</a:t>
                      </a:r>
                      <a:endParaRPr sz="800" dirty="0">
                        <a:latin typeface="Calibri"/>
                        <a:cs typeface="Calibri"/>
                      </a:endParaRPr>
                    </a:p>
                  </a:txBody>
                  <a:tcPr marL="0" marR="0" marT="85090"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a:effectLst/>
                          <a:latin typeface="+mn-lt"/>
                          <a:ea typeface="Arial" panose="020B0604020202020204" pitchFamily="34" charset="0"/>
                          <a:cs typeface="Times New Roman" panose="02020603050405020304" pitchFamily="18" charset="0"/>
                        </a:rPr>
                        <a:t>MMP9, MPO, CXCL8, LTF</a:t>
                      </a:r>
                      <a:endParaRPr lang="en-GB" sz="80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a:solidFill>
                        <a:srgbClr val="A5A5A5"/>
                      </a:solidFill>
                      <a:prstDash val="solid"/>
                    </a:lnT>
                    <a:lnB w="3175">
                      <a:solidFill>
                        <a:srgbClr val="A5A5A5"/>
                      </a:solidFill>
                      <a:prstDash val="soli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04"/>
                  </a:ext>
                </a:extLst>
              </a:tr>
              <a:tr h="256471">
                <a:tc>
                  <a:txBody>
                    <a:bodyPr/>
                    <a:lstStyle/>
                    <a:p>
                      <a:pPr algn="ctr">
                        <a:lnSpc>
                          <a:spcPct val="100000"/>
                        </a:lnSpc>
                        <a:spcBef>
                          <a:spcPts val="670"/>
                        </a:spcBef>
                      </a:pPr>
                      <a:r>
                        <a:rPr lang="en-GB" sz="800" dirty="0" smtClean="0">
                          <a:solidFill>
                            <a:schemeClr val="tx1"/>
                          </a:solidFill>
                          <a:effectLst/>
                          <a:latin typeface="+mn-lt"/>
                          <a:ea typeface="+mn-ea"/>
                          <a:cs typeface="+mn-cs"/>
                        </a:rPr>
                        <a:t>Fluoroquinolones</a:t>
                      </a:r>
                      <a:endParaRPr sz="800" dirty="0">
                        <a:latin typeface="+mn-lt"/>
                        <a:cs typeface="Calibri"/>
                      </a:endParaRPr>
                    </a:p>
                  </a:txBody>
                  <a:tcPr marL="0" marR="0" marT="85090"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CXCL8, LTF</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a:solidFill>
                        <a:srgbClr val="A5A5A5"/>
                      </a:solidFill>
                      <a:prstDash val="solid"/>
                    </a:lnT>
                    <a:lnB w="3175" cap="flat" cmpd="sng" algn="ctr">
                      <a:solidFill>
                        <a:srgbClr val="A5A5A5"/>
                      </a:solidFill>
                      <a:prstDash val="solid"/>
                      <a:round/>
                      <a:headEnd type="none" w="med" len="med"/>
                      <a:tailEnd type="none" w="med" len="me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05"/>
                  </a:ext>
                </a:extLst>
              </a:tr>
              <a:tr h="256471">
                <a:tc>
                  <a:txBody>
                    <a:bodyPr/>
                    <a:lstStyle/>
                    <a:p>
                      <a:pPr algn="ctr">
                        <a:lnSpc>
                          <a:spcPct val="100000"/>
                        </a:lnSpc>
                        <a:spcBef>
                          <a:spcPts val="660"/>
                        </a:spcBef>
                      </a:pPr>
                      <a:r>
                        <a:rPr lang="en-GB" sz="800" dirty="0" smtClean="0">
                          <a:solidFill>
                            <a:schemeClr val="tx1"/>
                          </a:solidFill>
                          <a:effectLst/>
                          <a:latin typeface="+mn-lt"/>
                          <a:ea typeface="+mn-ea"/>
                          <a:cs typeface="+mn-cs"/>
                        </a:rPr>
                        <a:t>Tetracycline</a:t>
                      </a:r>
                      <a:endParaRPr sz="800" dirty="0">
                        <a:latin typeface="+mn-lt"/>
                        <a:cs typeface="Calibri"/>
                      </a:endParaRPr>
                    </a:p>
                  </a:txBody>
                  <a:tcPr marL="0" marR="0" marT="83820"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None</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a:solidFill>
                        <a:srgbClr val="A5A5A5"/>
                      </a:solidFill>
                      <a:prstDash val="soli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06"/>
                  </a:ext>
                </a:extLst>
              </a:tr>
              <a:tr h="256471">
                <a:tc>
                  <a:txBody>
                    <a:bodyPr/>
                    <a:lstStyle/>
                    <a:p>
                      <a:pPr algn="ctr">
                        <a:lnSpc>
                          <a:spcPct val="100000"/>
                        </a:lnSpc>
                        <a:spcBef>
                          <a:spcPts val="660"/>
                        </a:spcBef>
                      </a:pPr>
                      <a:r>
                        <a:rPr lang="en-GB" sz="800" dirty="0" smtClean="0">
                          <a:solidFill>
                            <a:schemeClr val="tx1"/>
                          </a:solidFill>
                          <a:effectLst/>
                          <a:latin typeface="+mn-lt"/>
                          <a:ea typeface="+mn-ea"/>
                          <a:cs typeface="+mn-cs"/>
                        </a:rPr>
                        <a:t>Doxycycline</a:t>
                      </a:r>
                      <a:endParaRPr sz="800" dirty="0">
                        <a:latin typeface="+mn-lt"/>
                        <a:cs typeface="Calibri"/>
                      </a:endParaRPr>
                    </a:p>
                  </a:txBody>
                  <a:tcPr marL="0" marR="0" marT="83820"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None</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a:solidFill>
                        <a:srgbClr val="A5A5A5"/>
                      </a:solidFill>
                      <a:prstDash val="solid"/>
                    </a:lnT>
                    <a:lnB w="3175">
                      <a:solidFill>
                        <a:srgbClr val="A5A5A5"/>
                      </a:solidFill>
                      <a:prstDash val="soli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07"/>
                  </a:ext>
                </a:extLst>
              </a:tr>
              <a:tr h="256471">
                <a:tc>
                  <a:txBody>
                    <a:bodyPr/>
                    <a:lstStyle/>
                    <a:p>
                      <a:pPr algn="ctr">
                        <a:lnSpc>
                          <a:spcPct val="100000"/>
                        </a:lnSpc>
                        <a:spcBef>
                          <a:spcPts val="660"/>
                        </a:spcBef>
                      </a:pPr>
                      <a:r>
                        <a:rPr lang="en-GB" sz="800" dirty="0" smtClean="0">
                          <a:solidFill>
                            <a:schemeClr val="tx1"/>
                          </a:solidFill>
                          <a:effectLst/>
                          <a:latin typeface="+mn-lt"/>
                          <a:ea typeface="+mn-ea"/>
                          <a:cs typeface="+mn-cs"/>
                        </a:rPr>
                        <a:t>Chloramphenicol</a:t>
                      </a:r>
                      <a:endParaRPr sz="800" dirty="0">
                        <a:latin typeface="+mn-lt"/>
                        <a:cs typeface="Calibri"/>
                      </a:endParaRPr>
                    </a:p>
                  </a:txBody>
                  <a:tcPr marL="0" marR="0" marT="83820"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None</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a:solidFill>
                        <a:srgbClr val="A5A5A5"/>
                      </a:solidFill>
                      <a:prstDash val="solid"/>
                    </a:lnT>
                    <a:lnB w="3175">
                      <a:solidFill>
                        <a:srgbClr val="A5A5A5"/>
                      </a:solidFill>
                      <a:prstDash val="soli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08"/>
                  </a:ext>
                </a:extLst>
              </a:tr>
              <a:tr h="256471">
                <a:tc>
                  <a:txBody>
                    <a:bodyPr/>
                    <a:lstStyle/>
                    <a:p>
                      <a:pPr algn="ctr">
                        <a:lnSpc>
                          <a:spcPct val="100000"/>
                        </a:lnSpc>
                        <a:spcBef>
                          <a:spcPts val="660"/>
                        </a:spcBef>
                      </a:pPr>
                      <a:r>
                        <a:rPr lang="en-GB" sz="800" dirty="0" smtClean="0">
                          <a:solidFill>
                            <a:schemeClr val="tx1"/>
                          </a:solidFill>
                          <a:effectLst/>
                          <a:latin typeface="+mn-lt"/>
                          <a:ea typeface="+mn-ea"/>
                          <a:cs typeface="+mn-cs"/>
                        </a:rPr>
                        <a:t>Metronidazole</a:t>
                      </a:r>
                      <a:endParaRPr sz="800" dirty="0">
                        <a:latin typeface="Calibri"/>
                        <a:cs typeface="Calibri"/>
                      </a:endParaRPr>
                    </a:p>
                  </a:txBody>
                  <a:tcPr marL="0" marR="0" marT="83820"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S100A8, LTF</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a:solidFill>
                        <a:srgbClr val="A5A5A5"/>
                      </a:solidFill>
                      <a:prstDash val="solid"/>
                    </a:lnT>
                    <a:lnB w="3175" cap="flat" cmpd="sng" algn="ctr">
                      <a:solidFill>
                        <a:srgbClr val="A5A5A5"/>
                      </a:solidFill>
                      <a:prstDash val="solid"/>
                      <a:round/>
                      <a:headEnd type="none" w="med" len="med"/>
                      <a:tailEnd type="none" w="med" len="me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09"/>
                  </a:ext>
                </a:extLst>
              </a:tr>
              <a:tr h="256471">
                <a:tc>
                  <a:txBody>
                    <a:bodyPr/>
                    <a:lstStyle/>
                    <a:p>
                      <a:pPr algn="ctr">
                        <a:lnSpc>
                          <a:spcPct val="100000"/>
                        </a:lnSpc>
                        <a:spcBef>
                          <a:spcPts val="665"/>
                        </a:spcBef>
                      </a:pPr>
                      <a:r>
                        <a:rPr lang="en-GB" sz="800" dirty="0" err="1" smtClean="0">
                          <a:solidFill>
                            <a:schemeClr val="tx1"/>
                          </a:solidFill>
                          <a:effectLst/>
                          <a:latin typeface="+mn-lt"/>
                          <a:ea typeface="+mn-ea"/>
                          <a:cs typeface="+mn-cs"/>
                        </a:rPr>
                        <a:t>Cycloheximide</a:t>
                      </a:r>
                      <a:endParaRPr sz="800" dirty="0">
                        <a:latin typeface="Calibri"/>
                        <a:cs typeface="Calibri"/>
                      </a:endParaRPr>
                    </a:p>
                  </a:txBody>
                  <a:tcPr marL="0" marR="0" marT="84455"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MMP9, CXCL8, TNF, CD44, TLR2, CTSG</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a:solidFill>
                        <a:srgbClr val="A5A5A5"/>
                      </a:solidFill>
                      <a:prstDash val="soli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10"/>
                  </a:ext>
                </a:extLst>
              </a:tr>
              <a:tr h="256471">
                <a:tc>
                  <a:txBody>
                    <a:bodyPr/>
                    <a:lstStyle/>
                    <a:p>
                      <a:pPr algn="ctr">
                        <a:lnSpc>
                          <a:spcPct val="100000"/>
                        </a:lnSpc>
                        <a:spcBef>
                          <a:spcPts val="665"/>
                        </a:spcBef>
                      </a:pPr>
                      <a:r>
                        <a:rPr lang="en-GB" sz="800" dirty="0" smtClean="0">
                          <a:solidFill>
                            <a:schemeClr val="tx1"/>
                          </a:solidFill>
                          <a:effectLst/>
                          <a:latin typeface="+mn-lt"/>
                          <a:ea typeface="+mn-ea"/>
                          <a:cs typeface="+mn-cs"/>
                        </a:rPr>
                        <a:t>Doxorubicin</a:t>
                      </a:r>
                      <a:endParaRPr sz="800" dirty="0">
                        <a:latin typeface="Calibri"/>
                        <a:cs typeface="Calibri"/>
                      </a:endParaRPr>
                    </a:p>
                  </a:txBody>
                  <a:tcPr marL="0" marR="0" marT="84455"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MPO, TNF, CD44</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a:solidFill>
                        <a:srgbClr val="A5A5A5"/>
                      </a:solidFill>
                      <a:prstDash val="solid"/>
                    </a:lnT>
                    <a:lnB w="3175">
                      <a:solidFill>
                        <a:srgbClr val="A5A5A5"/>
                      </a:solidFill>
                      <a:prstDash val="soli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11"/>
                  </a:ext>
                </a:extLst>
              </a:tr>
              <a:tr h="256471">
                <a:tc>
                  <a:txBody>
                    <a:bodyPr/>
                    <a:lstStyle/>
                    <a:p>
                      <a:pPr algn="ctr">
                        <a:lnSpc>
                          <a:spcPct val="100000"/>
                        </a:lnSpc>
                        <a:spcBef>
                          <a:spcPts val="665"/>
                        </a:spcBef>
                      </a:pPr>
                      <a:r>
                        <a:rPr lang="en-GB" sz="800" dirty="0" err="1" smtClean="0">
                          <a:solidFill>
                            <a:schemeClr val="tx1"/>
                          </a:solidFill>
                          <a:effectLst/>
                          <a:latin typeface="+mn-lt"/>
                          <a:ea typeface="+mn-ea"/>
                          <a:cs typeface="+mn-cs"/>
                        </a:rPr>
                        <a:t>Herbimycin</a:t>
                      </a:r>
                      <a:r>
                        <a:rPr lang="en-GB" sz="800" dirty="0" smtClean="0">
                          <a:solidFill>
                            <a:schemeClr val="tx1"/>
                          </a:solidFill>
                          <a:effectLst/>
                          <a:latin typeface="+mn-lt"/>
                          <a:ea typeface="+mn-ea"/>
                          <a:cs typeface="+mn-cs"/>
                        </a:rPr>
                        <a:t> A</a:t>
                      </a:r>
                      <a:endParaRPr sz="800" dirty="0">
                        <a:latin typeface="Calibri"/>
                        <a:cs typeface="Calibri"/>
                      </a:endParaRPr>
                    </a:p>
                  </a:txBody>
                  <a:tcPr marL="0" marR="0" marT="84455" marB="0">
                    <a:lnL w="3175">
                      <a:solidFill>
                        <a:srgbClr val="A5A5A5"/>
                      </a:solidFill>
                      <a:prstDash val="solid"/>
                    </a:lnL>
                    <a:lnR w="3175" cap="flat" cmpd="sng" algn="ctr">
                      <a:solidFill>
                        <a:srgbClr val="A5A5A5"/>
                      </a:solidFill>
                      <a:prstDash val="solid"/>
                      <a:round/>
                      <a:headEnd type="none" w="med" len="med"/>
                      <a:tailEnd type="none" w="med" len="med"/>
                    </a:lnR>
                    <a:lnT w="3175" cap="flat" cmpd="sng" algn="ctr">
                      <a:solidFill>
                        <a:srgbClr val="A5A5A5"/>
                      </a:solidFill>
                      <a:prstDash val="solid"/>
                      <a:round/>
                      <a:headEnd type="none" w="med" len="med"/>
                      <a:tailEnd type="none" w="med" len="med"/>
                    </a:lnT>
                    <a:lnB w="3175" cap="flat" cmpd="sng" algn="ctr">
                      <a:solidFill>
                        <a:srgbClr val="A5A5A5"/>
                      </a:solidFill>
                      <a:prstDash val="solid"/>
                      <a:round/>
                      <a:headEnd type="none" w="med" len="med"/>
                      <a:tailEnd type="none" w="med" len="med"/>
                    </a:lnB>
                    <a:solidFill>
                      <a:srgbClr val="F2F2F2"/>
                    </a:solidFill>
                  </a:tcPr>
                </a:tc>
                <a:tc>
                  <a:txBody>
                    <a:bodyPr/>
                    <a:lstStyle/>
                    <a:p>
                      <a:pPr marL="0" marR="0" algn="ctr">
                        <a:lnSpc>
                          <a:spcPct val="200000"/>
                        </a:lnSpc>
                        <a:spcBef>
                          <a:spcPts val="0"/>
                        </a:spcBef>
                        <a:spcAft>
                          <a:spcPts val="0"/>
                        </a:spcAft>
                      </a:pPr>
                      <a:r>
                        <a:rPr lang="en-GB" sz="800" dirty="0">
                          <a:effectLst/>
                          <a:latin typeface="+mn-lt"/>
                          <a:ea typeface="Arial" panose="020B0604020202020204" pitchFamily="34" charset="0"/>
                          <a:cs typeface="Times New Roman" panose="02020603050405020304" pitchFamily="18" charset="0"/>
                        </a:rPr>
                        <a:t>MMP9, CXCL8, TNF</a:t>
                      </a:r>
                      <a:endParaRPr lang="en-GB" sz="800" dirty="0">
                        <a:effectLst/>
                        <a:latin typeface="+mn-lt"/>
                        <a:ea typeface="Calibri" panose="020F0502020204030204" pitchFamily="34" charset="0"/>
                        <a:cs typeface="Arial" panose="020B0604020202020204" pitchFamily="34" charset="0"/>
                      </a:endParaRPr>
                    </a:p>
                  </a:txBody>
                  <a:tcPr marL="68580" marR="68580" marT="0" marB="0" anchor="ctr">
                    <a:lnL w="3175">
                      <a:solidFill>
                        <a:srgbClr val="A5A5A5"/>
                      </a:solidFill>
                      <a:prstDash val="solid"/>
                    </a:lnL>
                    <a:lnR w="3175" cap="flat" cmpd="sng" algn="ctr">
                      <a:solidFill>
                        <a:srgbClr val="A5A5A5"/>
                      </a:solidFill>
                      <a:prstDash val="solid"/>
                      <a:round/>
                      <a:headEnd type="none" w="med" len="med"/>
                      <a:tailEnd type="none" w="med" len="med"/>
                    </a:lnR>
                    <a:lnT w="3175">
                      <a:solidFill>
                        <a:srgbClr val="A5A5A5"/>
                      </a:solidFill>
                      <a:prstDash val="solid"/>
                    </a:lnT>
                    <a:lnB w="3175">
                      <a:solidFill>
                        <a:srgbClr val="A5A5A5"/>
                      </a:solidFill>
                      <a:prstDash val="solid"/>
                    </a:lnB>
                    <a:solidFill>
                      <a:srgbClr val="F2F2F2"/>
                    </a:solidFill>
                  </a:tcPr>
                </a:tc>
                <a:tc vMerge="1">
                  <a:txBody>
                    <a:bodyPr/>
                    <a:lstStyle/>
                    <a:p>
                      <a:endParaRPr/>
                    </a:p>
                  </a:txBody>
                  <a:tcPr marL="0" marR="0" marT="0" marB="0">
                    <a:solidFill>
                      <a:srgbClr val="F2F2F2"/>
                    </a:solidFill>
                  </a:tcPr>
                </a:tc>
                <a:extLst>
                  <a:ext uri="{0D108BD9-81ED-4DB2-BD59-A6C34878D82A}">
                    <a16:rowId xmlns:a16="http://schemas.microsoft.com/office/drawing/2014/main" val="10012"/>
                  </a:ext>
                </a:extLst>
              </a:tr>
              <a:tr h="1271934">
                <a:tc gridSpan="3">
                  <a:txBody>
                    <a:bodyPr/>
                    <a:lstStyle/>
                    <a:p>
                      <a:pPr marL="319404" marR="287020" indent="-285750">
                        <a:lnSpc>
                          <a:spcPct val="100000"/>
                        </a:lnSpc>
                        <a:spcBef>
                          <a:spcPts val="509"/>
                        </a:spcBef>
                        <a:buFont typeface="Arial" panose="020B0604020202020204" pitchFamily="34" charset="0"/>
                        <a:buChar char="•"/>
                        <a:tabLst>
                          <a:tab pos="243204" algn="l"/>
                        </a:tabLst>
                      </a:pPr>
                      <a:r>
                        <a:rPr lang="en-GB" sz="1400" dirty="0" smtClean="0">
                          <a:solidFill>
                            <a:schemeClr val="tx1"/>
                          </a:solidFill>
                          <a:effectLst/>
                          <a:latin typeface="Carlito"/>
                          <a:ea typeface="+mn-ea"/>
                          <a:cs typeface="+mn-cs"/>
                        </a:rPr>
                        <a:t>Among these frequently occurring drugs, </a:t>
                      </a:r>
                      <a:r>
                        <a:rPr lang="en-GB" sz="1400" b="1" dirty="0" smtClean="0">
                          <a:solidFill>
                            <a:schemeClr val="tx1"/>
                          </a:solidFill>
                          <a:effectLst/>
                          <a:latin typeface="Carlito"/>
                          <a:ea typeface="+mn-ea"/>
                          <a:cs typeface="+mn-cs"/>
                        </a:rPr>
                        <a:t>Azithromycin</a:t>
                      </a:r>
                      <a:r>
                        <a:rPr lang="en-GB" sz="1400" dirty="0" smtClean="0">
                          <a:solidFill>
                            <a:schemeClr val="tx1"/>
                          </a:solidFill>
                          <a:effectLst/>
                          <a:latin typeface="Carlito"/>
                          <a:ea typeface="+mn-ea"/>
                          <a:cs typeface="+mn-cs"/>
                        </a:rPr>
                        <a:t>, </a:t>
                      </a:r>
                      <a:r>
                        <a:rPr lang="en-GB" sz="1400" b="1" dirty="0" smtClean="0">
                          <a:solidFill>
                            <a:schemeClr val="tx1"/>
                          </a:solidFill>
                          <a:effectLst/>
                          <a:latin typeface="Carlito"/>
                          <a:ea typeface="+mn-ea"/>
                          <a:cs typeface="+mn-cs"/>
                        </a:rPr>
                        <a:t>Erythromycin</a:t>
                      </a:r>
                      <a:r>
                        <a:rPr lang="en-GB" sz="1400" dirty="0" smtClean="0">
                          <a:solidFill>
                            <a:schemeClr val="tx1"/>
                          </a:solidFill>
                          <a:effectLst/>
                          <a:latin typeface="Carlito"/>
                          <a:ea typeface="+mn-ea"/>
                          <a:cs typeface="+mn-cs"/>
                        </a:rPr>
                        <a:t> and potentially </a:t>
                      </a:r>
                      <a:r>
                        <a:rPr lang="en-GB" sz="1400" b="1" dirty="0" smtClean="0">
                          <a:solidFill>
                            <a:schemeClr val="tx1"/>
                          </a:solidFill>
                          <a:effectLst/>
                          <a:latin typeface="Carlito"/>
                          <a:ea typeface="+mn-ea"/>
                          <a:cs typeface="+mn-cs"/>
                        </a:rPr>
                        <a:t>Metronidazole</a:t>
                      </a:r>
                      <a:r>
                        <a:rPr lang="en-GB" sz="1400" dirty="0" smtClean="0">
                          <a:solidFill>
                            <a:schemeClr val="tx1"/>
                          </a:solidFill>
                          <a:effectLst/>
                          <a:latin typeface="Carlito"/>
                          <a:ea typeface="+mn-ea"/>
                          <a:cs typeface="+mn-cs"/>
                        </a:rPr>
                        <a:t> are the most relevant for campylobacter treatment. </a:t>
                      </a:r>
                    </a:p>
                    <a:p>
                      <a:pPr marL="319404" marR="287020" indent="-285750">
                        <a:lnSpc>
                          <a:spcPct val="100000"/>
                        </a:lnSpc>
                        <a:spcBef>
                          <a:spcPts val="509"/>
                        </a:spcBef>
                        <a:buFont typeface="Arial" panose="020B0604020202020204" pitchFamily="34" charset="0"/>
                        <a:buChar char="•"/>
                        <a:tabLst>
                          <a:tab pos="243204" algn="l"/>
                        </a:tabLst>
                      </a:pPr>
                      <a:r>
                        <a:rPr lang="en-GB" sz="1400" dirty="0" smtClean="0">
                          <a:solidFill>
                            <a:schemeClr val="tx1"/>
                          </a:solidFill>
                          <a:effectLst/>
                          <a:latin typeface="Carlito"/>
                          <a:ea typeface="+mn-ea"/>
                          <a:cs typeface="+mn-cs"/>
                        </a:rPr>
                        <a:t>Azithromycin and Erythromycin is already a known treatment, while Metronidazole has shown some efficacy, especially in combination therapies</a:t>
                      </a:r>
                      <a:endParaRPr sz="1400" dirty="0">
                        <a:latin typeface="Carlito"/>
                        <a:cs typeface="Calibri"/>
                      </a:endParaRPr>
                    </a:p>
                  </a:txBody>
                  <a:tcPr marL="0" marR="0" marT="64769" marB="0">
                    <a:lnT w="3175" cap="flat" cmpd="sng" algn="ctr">
                      <a:solidFill>
                        <a:srgbClr val="A5A5A5"/>
                      </a:solidFill>
                      <a:prstDash val="solid"/>
                      <a:round/>
                      <a:headEnd type="none" w="med" len="med"/>
                      <a:tailEnd type="none" w="med" len="med"/>
                    </a:lnT>
                    <a:solidFill>
                      <a:srgbClr val="F2F2F2"/>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3"/>
                  </a:ext>
                </a:extLst>
              </a:tr>
            </a:tbl>
          </a:graphicData>
        </a:graphic>
      </p:graphicFrame>
      <p:sp>
        <p:nvSpPr>
          <p:cNvPr id="225" name="object 200"/>
          <p:cNvSpPr txBox="1"/>
          <p:nvPr/>
        </p:nvSpPr>
        <p:spPr>
          <a:xfrm>
            <a:off x="11329113" y="10739315"/>
            <a:ext cx="1654249" cy="1202252"/>
          </a:xfrm>
          <a:prstGeom prst="rect">
            <a:avLst/>
          </a:prstGeom>
          <a:solidFill>
            <a:srgbClr val="BFBFBF"/>
          </a:solidFill>
        </p:spPr>
        <p:txBody>
          <a:bodyPr vert="horz" wrap="square" lIns="0" tIns="47625" rIns="0" bIns="0" rtlCol="0">
            <a:spAutoFit/>
          </a:bodyPr>
          <a:lstStyle/>
          <a:p>
            <a:pPr>
              <a:lnSpc>
                <a:spcPct val="100000"/>
              </a:lnSpc>
              <a:spcBef>
                <a:spcPts val="375"/>
              </a:spcBef>
            </a:pPr>
            <a:endParaRPr sz="1250" dirty="0">
              <a:latin typeface="Times New Roman"/>
              <a:cs typeface="Times New Roman"/>
            </a:endParaRPr>
          </a:p>
          <a:p>
            <a:pPr marL="44450">
              <a:lnSpc>
                <a:spcPct val="100000"/>
              </a:lnSpc>
              <a:spcBef>
                <a:spcPts val="5"/>
              </a:spcBef>
            </a:pPr>
            <a:r>
              <a:rPr lang="en-GB" sz="1250" b="1" dirty="0" smtClean="0">
                <a:latin typeface="Carlito"/>
                <a:cs typeface="Carlito"/>
              </a:rPr>
              <a:t>Table</a:t>
            </a:r>
            <a:r>
              <a:rPr sz="1250" b="1" spc="40" dirty="0" smtClean="0">
                <a:latin typeface="Carlito"/>
                <a:cs typeface="Carlito"/>
              </a:rPr>
              <a:t> </a:t>
            </a:r>
            <a:r>
              <a:rPr lang="en-GB" sz="1250" b="1" spc="-25" dirty="0" smtClean="0">
                <a:latin typeface="Carlito"/>
                <a:cs typeface="Carlito"/>
              </a:rPr>
              <a:t>1:</a:t>
            </a:r>
            <a:endParaRPr sz="1250" dirty="0">
              <a:latin typeface="Carlito"/>
              <a:cs typeface="Carlito"/>
            </a:endParaRPr>
          </a:p>
          <a:p>
            <a:r>
              <a:rPr lang="en-GB" sz="1250" dirty="0">
                <a:latin typeface="Carlito"/>
              </a:rPr>
              <a:t>Cross-referencing of compiled antibiotics, associated proteins and its function</a:t>
            </a:r>
            <a:endParaRPr lang="en-GB" sz="1250" i="1" dirty="0">
              <a:latin typeface="Carlito"/>
            </a:endParaRPr>
          </a:p>
        </p:txBody>
      </p:sp>
      <p:pic>
        <p:nvPicPr>
          <p:cNvPr id="94" name="Picture 93" descr="C:\Users\HP\OneDrive - Manipal Academy of Higher Education\Documents\protein_expression_top10_mean_plot.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403089" y="2709330"/>
            <a:ext cx="2668761" cy="2546351"/>
          </a:xfrm>
          <a:prstGeom prst="rect">
            <a:avLst/>
          </a:prstGeom>
          <a:noFill/>
          <a:ln>
            <a:solidFill>
              <a:schemeClr val="tx1"/>
            </a:solidFill>
          </a:ln>
        </p:spPr>
      </p:pic>
      <p:grpSp>
        <p:nvGrpSpPr>
          <p:cNvPr id="95" name="object 25"/>
          <p:cNvGrpSpPr/>
          <p:nvPr/>
        </p:nvGrpSpPr>
        <p:grpSpPr>
          <a:xfrm>
            <a:off x="13249073" y="5373732"/>
            <a:ext cx="6648932" cy="3003328"/>
            <a:chOff x="6613527" y="2951244"/>
            <a:chExt cx="6697980" cy="5344986"/>
          </a:xfrm>
        </p:grpSpPr>
        <p:sp>
          <p:nvSpPr>
            <p:cNvPr id="96" name="object 26"/>
            <p:cNvSpPr/>
            <p:nvPr/>
          </p:nvSpPr>
          <p:spPr>
            <a:xfrm>
              <a:off x="6613527" y="8270195"/>
              <a:ext cx="6697980" cy="26034"/>
            </a:xfrm>
            <a:custGeom>
              <a:avLst/>
              <a:gdLst/>
              <a:ahLst/>
              <a:cxnLst/>
              <a:rect l="l" t="t" r="r" b="b"/>
              <a:pathLst>
                <a:path w="6697980" h="26034">
                  <a:moveTo>
                    <a:pt x="6697585" y="0"/>
                  </a:moveTo>
                  <a:lnTo>
                    <a:pt x="0" y="0"/>
                  </a:lnTo>
                  <a:lnTo>
                    <a:pt x="0" y="25886"/>
                  </a:lnTo>
                  <a:lnTo>
                    <a:pt x="6697585" y="25886"/>
                  </a:lnTo>
                  <a:lnTo>
                    <a:pt x="6697585" y="0"/>
                  </a:lnTo>
                  <a:close/>
                </a:path>
              </a:pathLst>
            </a:custGeom>
            <a:solidFill>
              <a:srgbClr val="4472C4"/>
            </a:solidFill>
          </p:spPr>
          <p:txBody>
            <a:bodyPr wrap="square" lIns="0" tIns="0" rIns="0" bIns="0" rtlCol="0"/>
            <a:lstStyle/>
            <a:p>
              <a:endParaRPr/>
            </a:p>
          </p:txBody>
        </p:sp>
        <p:sp>
          <p:nvSpPr>
            <p:cNvPr id="97" name="object 27"/>
            <p:cNvSpPr/>
            <p:nvPr/>
          </p:nvSpPr>
          <p:spPr>
            <a:xfrm>
              <a:off x="6613527" y="8270196"/>
              <a:ext cx="6697980" cy="26034"/>
            </a:xfrm>
            <a:custGeom>
              <a:avLst/>
              <a:gdLst/>
              <a:ahLst/>
              <a:cxnLst/>
              <a:rect l="l" t="t" r="r" b="b"/>
              <a:pathLst>
                <a:path w="6697980" h="26034">
                  <a:moveTo>
                    <a:pt x="0" y="0"/>
                  </a:moveTo>
                  <a:lnTo>
                    <a:pt x="6697568" y="0"/>
                  </a:lnTo>
                  <a:lnTo>
                    <a:pt x="6697568" y="25884"/>
                  </a:lnTo>
                  <a:lnTo>
                    <a:pt x="0" y="25884"/>
                  </a:lnTo>
                  <a:lnTo>
                    <a:pt x="0" y="0"/>
                  </a:lnTo>
                  <a:close/>
                </a:path>
              </a:pathLst>
            </a:custGeom>
            <a:ln w="5817">
              <a:solidFill>
                <a:srgbClr val="FFC000"/>
              </a:solidFill>
            </a:ln>
          </p:spPr>
          <p:txBody>
            <a:bodyPr wrap="square" lIns="0" tIns="0" rIns="0" bIns="0" rtlCol="0"/>
            <a:lstStyle/>
            <a:p>
              <a:endParaRPr/>
            </a:p>
          </p:txBody>
        </p:sp>
        <p:sp>
          <p:nvSpPr>
            <p:cNvPr id="98" name="object 28"/>
            <p:cNvSpPr/>
            <p:nvPr/>
          </p:nvSpPr>
          <p:spPr>
            <a:xfrm>
              <a:off x="6790228" y="2951244"/>
              <a:ext cx="6521279" cy="5152822"/>
            </a:xfrm>
            <a:custGeom>
              <a:avLst/>
              <a:gdLst/>
              <a:ahLst/>
              <a:cxnLst/>
              <a:rect l="l" t="t" r="r" b="b"/>
              <a:pathLst>
                <a:path w="6665594" h="5109209">
                  <a:moveTo>
                    <a:pt x="6665533" y="0"/>
                  </a:moveTo>
                  <a:lnTo>
                    <a:pt x="0" y="0"/>
                  </a:lnTo>
                  <a:lnTo>
                    <a:pt x="0" y="5108919"/>
                  </a:lnTo>
                  <a:lnTo>
                    <a:pt x="6665533" y="5108919"/>
                  </a:lnTo>
                  <a:lnTo>
                    <a:pt x="6665533" y="0"/>
                  </a:lnTo>
                  <a:close/>
                </a:path>
              </a:pathLst>
            </a:custGeom>
            <a:solidFill>
              <a:srgbClr val="F2F2F2"/>
            </a:solidFill>
          </p:spPr>
          <p:txBody>
            <a:bodyPr wrap="square" lIns="0" tIns="0" rIns="0" bIns="0" rtlCol="0"/>
            <a:lstStyle/>
            <a:p>
              <a:pPr marL="285750" indent="-285750">
                <a:buFont typeface="Arial" panose="020B0604020202020204" pitchFamily="34" charset="0"/>
                <a:buChar char="•"/>
              </a:pPr>
              <a:r>
                <a:rPr lang="en-GB" sz="1400" dirty="0">
                  <a:latin typeface="Carlito"/>
                </a:rPr>
                <a:t>P</a:t>
              </a:r>
              <a:r>
                <a:rPr lang="en-GB" sz="1400" dirty="0" smtClean="0">
                  <a:latin typeface="Carlito"/>
                </a:rPr>
                <a:t>erformed random forest feature selection to identify the top 10 proteins, calculated their mean and standard deviation, and visualized the results through plots</a:t>
              </a:r>
            </a:p>
            <a:p>
              <a:pPr marL="285750" indent="-285750">
                <a:buFont typeface="Arial" panose="020B0604020202020204" pitchFamily="34" charset="0"/>
                <a:buChar char="•"/>
              </a:pPr>
              <a:r>
                <a:rPr lang="en-GB" sz="1400" dirty="0" smtClean="0">
                  <a:solidFill>
                    <a:schemeClr val="tx1"/>
                  </a:solidFill>
                  <a:latin typeface="Carlito"/>
                </a:rPr>
                <a:t>The top 10 proteins that can act as biomarkers are </a:t>
              </a:r>
              <a:r>
                <a:rPr lang="en-GB" sz="1400" b="1" dirty="0" smtClean="0">
                  <a:solidFill>
                    <a:schemeClr val="tx1"/>
                  </a:solidFill>
                  <a:latin typeface="Carlito"/>
                </a:rPr>
                <a:t>SERPINB1, S100A12, SERPINB10, OLFM4, GOT2, GPI, TALDO1, LTF, ANXA1, CYBRD1 </a:t>
              </a:r>
            </a:p>
            <a:p>
              <a:pPr marL="285750" indent="-285750">
                <a:buFont typeface="Arial" panose="020B0604020202020204" pitchFamily="34" charset="0"/>
                <a:buChar char="•"/>
              </a:pPr>
              <a:endParaRPr lang="en-GB" sz="1400" dirty="0">
                <a:solidFill>
                  <a:srgbClr val="FF0000"/>
                </a:solidFill>
                <a:latin typeface="Carlito"/>
              </a:endParaRPr>
            </a:p>
            <a:p>
              <a:pPr marL="285750" indent="-285750">
                <a:buFont typeface="Arial" panose="020B0604020202020204" pitchFamily="34" charset="0"/>
                <a:buChar char="•"/>
              </a:pPr>
              <a:endParaRPr lang="en-GB" sz="1400" dirty="0" smtClean="0">
                <a:solidFill>
                  <a:srgbClr val="FF0000"/>
                </a:solidFill>
                <a:latin typeface="Carlito"/>
              </a:endParaRPr>
            </a:p>
            <a:p>
              <a:pPr marL="285750" indent="-285750">
                <a:buFont typeface="Arial" panose="020B0604020202020204" pitchFamily="34" charset="0"/>
                <a:buChar char="•"/>
              </a:pPr>
              <a:endParaRPr lang="en-GB" sz="1400" dirty="0">
                <a:solidFill>
                  <a:srgbClr val="FF0000"/>
                </a:solidFill>
                <a:latin typeface="Carlito"/>
              </a:endParaRPr>
            </a:p>
            <a:p>
              <a:endParaRPr lang="en-GB" sz="1400" dirty="0">
                <a:solidFill>
                  <a:srgbClr val="FF0000"/>
                </a:solidFill>
                <a:latin typeface="Carlito"/>
              </a:endParaRPr>
            </a:p>
            <a:p>
              <a:pPr marL="285750" indent="-285750">
                <a:buFont typeface="Arial" panose="020B0604020202020204" pitchFamily="34" charset="0"/>
                <a:buChar char="•"/>
              </a:pPr>
              <a:r>
                <a:rPr lang="en-GB" sz="1400" dirty="0" smtClean="0">
                  <a:solidFill>
                    <a:schemeClr val="tx1"/>
                  </a:solidFill>
                  <a:latin typeface="Carlito"/>
                </a:rPr>
                <a:t>Based on random forest classification of the top 10 proteins from both the compiled protein list and the supplementary table, AUC comparisons showed relatively low performance for both sets, with the supplementary table protein set achieving higher accuracy than the compiled protein list set</a:t>
              </a:r>
              <a:r>
                <a:rPr lang="en-GB" sz="1400" dirty="0" smtClean="0">
                  <a:solidFill>
                    <a:srgbClr val="FF0000"/>
                  </a:solidFill>
                  <a:latin typeface="Carlito"/>
                </a:rPr>
                <a:t>.</a:t>
              </a:r>
            </a:p>
            <a:p>
              <a:pPr marL="285750" indent="-285750">
                <a:buFont typeface="Arial" panose="020B0604020202020204" pitchFamily="34" charset="0"/>
                <a:buChar char="•"/>
              </a:pPr>
              <a:endParaRPr lang="en-GB" sz="1400" dirty="0" smtClean="0">
                <a:solidFill>
                  <a:srgbClr val="FF0000"/>
                </a:solidFill>
                <a:latin typeface="Carlito"/>
              </a:endParaRPr>
            </a:p>
          </p:txBody>
        </p:sp>
      </p:grpSp>
      <p:pic>
        <p:nvPicPr>
          <p:cNvPr id="99" name="Picture 98" descr="C:\Users\HP\OneDrive - Manipal Academy of Higher Education\Documents\protein_expression_top10_reversed.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144151" y="2705415"/>
            <a:ext cx="2442299" cy="2550266"/>
          </a:xfrm>
          <a:prstGeom prst="rect">
            <a:avLst/>
          </a:prstGeom>
          <a:noFill/>
          <a:ln>
            <a:solidFill>
              <a:schemeClr val="tx1"/>
            </a:solidFill>
          </a:ln>
        </p:spPr>
      </p:pic>
      <p:graphicFrame>
        <p:nvGraphicFramePr>
          <p:cNvPr id="17" name="Table 16"/>
          <p:cNvGraphicFramePr>
            <a:graphicFrameLocks noGrp="1"/>
          </p:cNvGraphicFramePr>
          <p:nvPr>
            <p:extLst>
              <p:ext uri="{D42A27DB-BD31-4B8C-83A1-F6EECF244321}">
                <p14:modId xmlns:p14="http://schemas.microsoft.com/office/powerpoint/2010/main" val="2514673200"/>
              </p:ext>
            </p:extLst>
          </p:nvPr>
        </p:nvGraphicFramePr>
        <p:xfrm>
          <a:off x="13758299" y="6479757"/>
          <a:ext cx="3257675" cy="757743"/>
        </p:xfrm>
        <a:graphic>
          <a:graphicData uri="http://schemas.openxmlformats.org/drawingml/2006/table">
            <a:tbl>
              <a:tblPr firstRow="1" firstCol="1" bandRow="1">
                <a:tableStyleId>{5C22544A-7EE6-4342-B048-85BDC9FD1C3A}</a:tableStyleId>
              </a:tblPr>
              <a:tblGrid>
                <a:gridCol w="1809876">
                  <a:extLst>
                    <a:ext uri="{9D8B030D-6E8A-4147-A177-3AD203B41FA5}">
                      <a16:colId xmlns:a16="http://schemas.microsoft.com/office/drawing/2014/main" val="2817132472"/>
                    </a:ext>
                  </a:extLst>
                </a:gridCol>
                <a:gridCol w="1447799">
                  <a:extLst>
                    <a:ext uri="{9D8B030D-6E8A-4147-A177-3AD203B41FA5}">
                      <a16:colId xmlns:a16="http://schemas.microsoft.com/office/drawing/2014/main" val="371044543"/>
                    </a:ext>
                  </a:extLst>
                </a:gridCol>
              </a:tblGrid>
              <a:tr h="185698">
                <a:tc>
                  <a:txBody>
                    <a:bodyPr/>
                    <a:lstStyle/>
                    <a:p>
                      <a:pPr marL="0" marR="0">
                        <a:lnSpc>
                          <a:spcPct val="115000"/>
                        </a:lnSpc>
                        <a:spcBef>
                          <a:spcPts val="0"/>
                        </a:spcBef>
                        <a:spcAft>
                          <a:spcPts val="0"/>
                        </a:spcAft>
                      </a:pPr>
                      <a:endParaRPr lang="en-GB" sz="800" dirty="0">
                        <a:effectLst/>
                      </a:endParaRPr>
                    </a:p>
                  </a:txBody>
                  <a:tcPr marL="68580" marR="68580" marT="0" marB="0"/>
                </a:tc>
                <a:tc>
                  <a:txBody>
                    <a:bodyPr/>
                    <a:lstStyle/>
                    <a:p>
                      <a:pPr marL="0" marR="0" algn="ctr">
                        <a:lnSpc>
                          <a:spcPct val="115000"/>
                        </a:lnSpc>
                        <a:spcBef>
                          <a:spcPts val="0"/>
                        </a:spcBef>
                        <a:spcAft>
                          <a:spcPts val="0"/>
                        </a:spcAft>
                      </a:pPr>
                      <a:r>
                        <a:rPr lang="en-GB" sz="1000" dirty="0" smtClean="0">
                          <a:effectLst/>
                        </a:rPr>
                        <a:t>AUC</a:t>
                      </a:r>
                      <a:endParaRPr lang="en-GB" sz="10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226323"/>
                  </a:ext>
                </a:extLst>
              </a:tr>
              <a:tr h="262787">
                <a:tc>
                  <a:txBody>
                    <a:bodyPr/>
                    <a:lstStyle/>
                    <a:p>
                      <a:pPr marL="0" marR="0" algn="ctr">
                        <a:lnSpc>
                          <a:spcPct val="115000"/>
                        </a:lnSpc>
                        <a:spcBef>
                          <a:spcPts val="0"/>
                        </a:spcBef>
                        <a:spcAft>
                          <a:spcPts val="0"/>
                        </a:spcAft>
                      </a:pPr>
                      <a:r>
                        <a:rPr lang="en-GB" sz="1000" dirty="0">
                          <a:effectLst/>
                        </a:rPr>
                        <a:t>Project protein</a:t>
                      </a:r>
                      <a:endParaRPr lang="en-GB" sz="10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GB" sz="1000" dirty="0" smtClean="0">
                          <a:effectLst/>
                        </a:rPr>
                        <a:t>0.67</a:t>
                      </a:r>
                      <a:endParaRPr lang="en-GB" sz="10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12607836"/>
                  </a:ext>
                </a:extLst>
              </a:tr>
              <a:tr h="309258">
                <a:tc>
                  <a:txBody>
                    <a:bodyPr/>
                    <a:lstStyle/>
                    <a:p>
                      <a:pPr marL="0" marR="0" algn="ctr">
                        <a:lnSpc>
                          <a:spcPct val="115000"/>
                        </a:lnSpc>
                        <a:spcBef>
                          <a:spcPts val="0"/>
                        </a:spcBef>
                        <a:spcAft>
                          <a:spcPts val="0"/>
                        </a:spcAft>
                      </a:pPr>
                      <a:r>
                        <a:rPr lang="en-GB" sz="1000" dirty="0">
                          <a:effectLst/>
                        </a:rPr>
                        <a:t>Supplementary table proteins</a:t>
                      </a:r>
                      <a:endParaRPr lang="en-GB" sz="10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GB" sz="1000" dirty="0">
                          <a:effectLst/>
                        </a:rPr>
                        <a:t>0.75</a:t>
                      </a:r>
                      <a:endParaRPr lang="en-GB" sz="10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5602688"/>
                  </a:ext>
                </a:extLst>
              </a:tr>
            </a:tbl>
          </a:graphicData>
        </a:graphic>
      </p:graphicFrame>
      <p:sp>
        <p:nvSpPr>
          <p:cNvPr id="101" name="object 200"/>
          <p:cNvSpPr txBox="1"/>
          <p:nvPr/>
        </p:nvSpPr>
        <p:spPr>
          <a:xfrm>
            <a:off x="17348317" y="6472750"/>
            <a:ext cx="1931015" cy="817531"/>
          </a:xfrm>
          <a:prstGeom prst="rect">
            <a:avLst/>
          </a:prstGeom>
          <a:solidFill>
            <a:srgbClr val="BFBFBF"/>
          </a:solidFill>
        </p:spPr>
        <p:txBody>
          <a:bodyPr vert="horz" wrap="square" lIns="0" tIns="47625" rIns="0" bIns="0" rtlCol="0">
            <a:spAutoFit/>
          </a:bodyPr>
          <a:lstStyle/>
          <a:p>
            <a:pPr marL="44450">
              <a:lnSpc>
                <a:spcPct val="100000"/>
              </a:lnSpc>
              <a:spcBef>
                <a:spcPts val="5"/>
              </a:spcBef>
            </a:pPr>
            <a:r>
              <a:rPr lang="en-GB" sz="1250" b="1" dirty="0" smtClean="0">
                <a:latin typeface="Carlito"/>
                <a:cs typeface="Carlito"/>
              </a:rPr>
              <a:t>Table</a:t>
            </a:r>
            <a:r>
              <a:rPr sz="1250" b="1" spc="40" dirty="0" smtClean="0">
                <a:latin typeface="Carlito"/>
                <a:cs typeface="Carlito"/>
              </a:rPr>
              <a:t> </a:t>
            </a:r>
            <a:r>
              <a:rPr lang="en-GB" sz="1250" b="1" spc="-25" dirty="0">
                <a:latin typeface="Carlito"/>
                <a:cs typeface="Carlito"/>
              </a:rPr>
              <a:t>2</a:t>
            </a:r>
            <a:r>
              <a:rPr lang="en-GB" sz="1250" b="1" spc="-25" dirty="0" smtClean="0">
                <a:latin typeface="Carlito"/>
                <a:cs typeface="Carlito"/>
              </a:rPr>
              <a:t>:</a:t>
            </a:r>
            <a:r>
              <a:rPr lang="en-GB" sz="1250" dirty="0" smtClean="0">
                <a:latin typeface="Carlito"/>
                <a:cs typeface="Carlito"/>
              </a:rPr>
              <a:t> </a:t>
            </a:r>
            <a:r>
              <a:rPr lang="en-GB" sz="1250" dirty="0" smtClean="0">
                <a:latin typeface="+mn-lt"/>
              </a:rPr>
              <a:t>Comparison of AUC for Project and Supplementary Table Proteins</a:t>
            </a:r>
            <a:endParaRPr lang="en-GB" sz="1250" i="1" dirty="0">
              <a:latin typeface="+mn-lt"/>
            </a:endParaRPr>
          </a:p>
        </p:txBody>
      </p:sp>
      <p:sp>
        <p:nvSpPr>
          <p:cNvPr id="102" name="object 200"/>
          <p:cNvSpPr txBox="1"/>
          <p:nvPr/>
        </p:nvSpPr>
        <p:spPr>
          <a:xfrm>
            <a:off x="18658751" y="2710595"/>
            <a:ext cx="1375499" cy="1202252"/>
          </a:xfrm>
          <a:prstGeom prst="rect">
            <a:avLst/>
          </a:prstGeom>
          <a:solidFill>
            <a:srgbClr val="BFBFBF"/>
          </a:solidFill>
        </p:spPr>
        <p:txBody>
          <a:bodyPr vert="horz" wrap="square" lIns="0" tIns="47625" rIns="0" bIns="0" rtlCol="0">
            <a:spAutoFit/>
          </a:bodyPr>
          <a:lstStyle/>
          <a:p>
            <a:pPr marL="44450">
              <a:lnSpc>
                <a:spcPct val="100000"/>
              </a:lnSpc>
              <a:spcBef>
                <a:spcPts val="5"/>
              </a:spcBef>
            </a:pPr>
            <a:r>
              <a:rPr sz="1250" b="1" dirty="0" smtClean="0">
                <a:latin typeface="Carlito"/>
                <a:cs typeface="Carlito"/>
              </a:rPr>
              <a:t>Figure</a:t>
            </a:r>
            <a:r>
              <a:rPr sz="1250" b="1" spc="40" dirty="0" smtClean="0">
                <a:latin typeface="Carlito"/>
                <a:cs typeface="Carlito"/>
              </a:rPr>
              <a:t> </a:t>
            </a:r>
            <a:r>
              <a:rPr lang="en-GB" sz="1250" b="1" spc="-25" dirty="0">
                <a:latin typeface="Carlito"/>
                <a:cs typeface="Carlito"/>
              </a:rPr>
              <a:t>2</a:t>
            </a:r>
            <a:r>
              <a:rPr lang="en-GB" sz="1250" b="1" spc="-25" dirty="0" smtClean="0">
                <a:latin typeface="Carlito"/>
                <a:cs typeface="Carlito"/>
              </a:rPr>
              <a:t>: </a:t>
            </a:r>
          </a:p>
          <a:p>
            <a:pPr marL="44450">
              <a:lnSpc>
                <a:spcPct val="100000"/>
              </a:lnSpc>
              <a:spcBef>
                <a:spcPts val="5"/>
              </a:spcBef>
            </a:pPr>
            <a:r>
              <a:rPr lang="en-GB" sz="1250" dirty="0" smtClean="0">
                <a:latin typeface="+mn-lt"/>
              </a:rPr>
              <a:t>Mean and Standard Deviation of Top 10 proteins based on Random Forest Feature Selection</a:t>
            </a:r>
            <a:endParaRPr sz="1250" dirty="0">
              <a:latin typeface="+mn-lt"/>
              <a:cs typeface="Carlito"/>
            </a:endParaRPr>
          </a:p>
        </p:txBody>
      </p:sp>
      <p:sp>
        <p:nvSpPr>
          <p:cNvPr id="103" name="object 43"/>
          <p:cNvSpPr txBox="1"/>
          <p:nvPr/>
        </p:nvSpPr>
        <p:spPr>
          <a:xfrm>
            <a:off x="13576175" y="8470407"/>
            <a:ext cx="6276975" cy="402590"/>
          </a:xfrm>
          <a:prstGeom prst="rect">
            <a:avLst/>
          </a:prstGeom>
        </p:spPr>
        <p:txBody>
          <a:bodyPr vert="horz" wrap="square" lIns="0" tIns="15240" rIns="0" bIns="0" rtlCol="0">
            <a:spAutoFit/>
          </a:bodyPr>
          <a:lstStyle/>
          <a:p>
            <a:pPr algn="ctr">
              <a:lnSpc>
                <a:spcPct val="100000"/>
              </a:lnSpc>
              <a:spcBef>
                <a:spcPts val="120"/>
              </a:spcBef>
            </a:pPr>
            <a:r>
              <a:rPr lang="en-GB" sz="2450" b="1" spc="-10" dirty="0" smtClean="0">
                <a:solidFill>
                  <a:srgbClr val="FFFFFF"/>
                </a:solidFill>
                <a:latin typeface="Arial"/>
                <a:cs typeface="Arial"/>
              </a:rPr>
              <a:t>Conclusion</a:t>
            </a:r>
            <a:endParaRPr sz="2450" dirty="0">
              <a:latin typeface="Arial"/>
              <a:cs typeface="Arial"/>
            </a:endParaRPr>
          </a:p>
        </p:txBody>
      </p:sp>
      <p:sp>
        <p:nvSpPr>
          <p:cNvPr id="105" name="object 48"/>
          <p:cNvSpPr txBox="1"/>
          <p:nvPr/>
        </p:nvSpPr>
        <p:spPr>
          <a:xfrm>
            <a:off x="13484221" y="9127435"/>
            <a:ext cx="6388100" cy="2427203"/>
          </a:xfrm>
          <a:prstGeom prst="rect">
            <a:avLst/>
          </a:prstGeom>
          <a:solidFill>
            <a:srgbClr val="F2F2F2"/>
          </a:solidFill>
        </p:spPr>
        <p:txBody>
          <a:bodyPr vert="horz" wrap="square" lIns="0" tIns="7620" rIns="0" bIns="0" rtlCol="0">
            <a:spAutoFit/>
          </a:bodyPr>
          <a:lstStyle/>
          <a:p>
            <a:pPr marL="303530" marR="217170" indent="-262255">
              <a:lnSpc>
                <a:spcPct val="101400"/>
              </a:lnSpc>
              <a:spcBef>
                <a:spcPts val="60"/>
              </a:spcBef>
              <a:buFont typeface="Arial"/>
              <a:buChar char="•"/>
              <a:tabLst>
                <a:tab pos="303530" algn="l"/>
              </a:tabLst>
            </a:pPr>
            <a:r>
              <a:rPr lang="en-GB" sz="1400" dirty="0">
                <a:latin typeface="Carlito"/>
              </a:rPr>
              <a:t>This study offers a comprehensive analysis of the molecular responses to </a:t>
            </a:r>
            <a:r>
              <a:rPr lang="en-GB" sz="1400" i="1" dirty="0">
                <a:latin typeface="Carlito"/>
              </a:rPr>
              <a:t>Campylobacter </a:t>
            </a:r>
            <a:r>
              <a:rPr lang="en-GB" sz="1400" i="1" dirty="0" err="1">
                <a:latin typeface="Carlito"/>
              </a:rPr>
              <a:t>jejuni</a:t>
            </a:r>
            <a:r>
              <a:rPr lang="en-GB" sz="1400" dirty="0">
                <a:latin typeface="Carlito"/>
              </a:rPr>
              <a:t> infection and identifies potential therapeutic targets for treatment. The use of databases such as GEO and STRING facilitated the identification of key proteins and their interactions, providing a deeper understanding of the host-pathogen </a:t>
            </a:r>
            <a:r>
              <a:rPr lang="en-GB" sz="1400" dirty="0" smtClean="0">
                <a:latin typeface="Carlito"/>
              </a:rPr>
              <a:t>relationship</a:t>
            </a:r>
          </a:p>
          <a:p>
            <a:pPr marL="303530" marR="217170" indent="-262255">
              <a:lnSpc>
                <a:spcPct val="101400"/>
              </a:lnSpc>
              <a:spcBef>
                <a:spcPts val="60"/>
              </a:spcBef>
              <a:buFont typeface="Arial"/>
              <a:buChar char="•"/>
              <a:tabLst>
                <a:tab pos="303530" algn="l"/>
              </a:tabLst>
            </a:pPr>
            <a:r>
              <a:rPr lang="en-GB" sz="1400" dirty="0">
                <a:latin typeface="Carlito"/>
              </a:rPr>
              <a:t>Erythromycin and Azithromycin continues to be an effective treatment option, while metronidazole presents an alternative that could be used in combination therapies to combat resistant </a:t>
            </a:r>
            <a:r>
              <a:rPr lang="en-GB" sz="1400" dirty="0" smtClean="0">
                <a:latin typeface="Carlito"/>
              </a:rPr>
              <a:t>strains</a:t>
            </a:r>
          </a:p>
          <a:p>
            <a:pPr marL="303530" marR="217170" indent="-262255">
              <a:lnSpc>
                <a:spcPct val="101400"/>
              </a:lnSpc>
              <a:spcBef>
                <a:spcPts val="60"/>
              </a:spcBef>
              <a:buFont typeface="Arial"/>
              <a:buChar char="•"/>
              <a:tabLst>
                <a:tab pos="303530" algn="l"/>
              </a:tabLst>
            </a:pPr>
            <a:r>
              <a:rPr lang="en-GB" sz="1400" dirty="0" smtClean="0">
                <a:latin typeface="Carlito"/>
              </a:rPr>
              <a:t>The Machine Learning results show partial overlap with the findings of the paper’s statistical analysis, highlighting some alignment with the two approaches</a:t>
            </a:r>
          </a:p>
        </p:txBody>
      </p:sp>
      <p:sp>
        <p:nvSpPr>
          <p:cNvPr id="18" name="Rectangle 1"/>
          <p:cNvSpPr>
            <a:spLocks noGrp="1" noChangeArrowheads="1"/>
          </p:cNvSpPr>
          <p:nvPr>
            <p:ph type="title"/>
          </p:nvPr>
        </p:nvSpPr>
        <p:spPr bwMode="auto">
          <a:xfrm>
            <a:off x="5913098" y="278530"/>
            <a:ext cx="133731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smtClean="0">
                <a:ln>
                  <a:noFill/>
                </a:ln>
                <a:solidFill>
                  <a:schemeClr val="tx1"/>
                </a:solidFill>
                <a:effectLst/>
              </a:rPr>
              <a:t>Analyzing Host Immune Response to Campylobacter </a:t>
            </a:r>
            <a:r>
              <a:rPr kumimoji="0" lang="en-US" altLang="en-US" sz="3200" i="0" u="none" strike="noStrike" cap="none" normalizeH="0" baseline="0" dirty="0" err="1" smtClean="0">
                <a:ln>
                  <a:noFill/>
                </a:ln>
                <a:solidFill>
                  <a:schemeClr val="tx1"/>
                </a:solidFill>
                <a:effectLst/>
              </a:rPr>
              <a:t>jejuni</a:t>
            </a:r>
            <a:r>
              <a:rPr kumimoji="0" lang="en-US" altLang="en-US" sz="3200" i="0" u="none" strike="noStrike" cap="none" normalizeH="0" baseline="0" dirty="0" smtClean="0">
                <a:ln>
                  <a:noFill/>
                </a:ln>
                <a:solidFill>
                  <a:schemeClr val="tx1"/>
                </a:solidFill>
                <a:effectLst/>
              </a:rPr>
              <a:t>: A Bioinformatics Approach to Biomarker and Drug Target Identification</a:t>
            </a: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017" y="196566"/>
            <a:ext cx="5547206" cy="16544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TotalTime>
  <Words>1525</Words>
  <Application>Microsoft Office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Carlito</vt:lpstr>
      <vt:lpstr>Times New Roman</vt:lpstr>
      <vt:lpstr>Office Theme</vt:lpstr>
      <vt:lpstr>Analyzing Host Immune Response to Campylobacter jejuni: A Bioinformatics Approach to Biomarker and Drug Target Identification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Biomarkers Related to Autism Spectrum Disorders using Genomic Information</dc:title>
  <dc:creator>HP</dc:creator>
  <cp:lastModifiedBy>HP</cp:lastModifiedBy>
  <cp:revision>27</cp:revision>
  <dcterms:created xsi:type="dcterms:W3CDTF">2024-11-16T16:18:09Z</dcterms:created>
  <dcterms:modified xsi:type="dcterms:W3CDTF">2024-12-03T20:46:44Z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2021-04-20T00:00:00Z</vt:filetime>
  </property>
  <property fmtid="{D5CDD505-2E9C-101B-9397-08002B2CF9AE}" pid="3" name="LastSaved">
    <vt:filetime>2024-11-16T00:00:00Z</vt:filetime>
  </property>
  <property fmtid="{D5CDD505-2E9C-101B-9397-08002B2CF9AE}" pid="4" name="Producer">
    <vt:lpwstr>3-Heights(TM) PDF Security Shell 4.8.25.2 (http://www.pdf-tools.com)</vt:lpwstr>
  </property>
</Properties>
</file>