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71" r:id="rId6"/>
    <p:sldId id="259" r:id="rId7"/>
    <p:sldId id="272" r:id="rId8"/>
    <p:sldId id="260" r:id="rId9"/>
    <p:sldId id="274" r:id="rId10"/>
    <p:sldId id="275" r:id="rId11"/>
    <p:sldId id="276" r:id="rId12"/>
    <p:sldId id="273" r:id="rId13"/>
    <p:sldId id="263" r:id="rId14"/>
    <p:sldId id="277" r:id="rId15"/>
    <p:sldId id="278" r:id="rId16"/>
    <p:sldId id="279" r:id="rId17"/>
    <p:sldId id="264" r:id="rId18"/>
    <p:sldId id="266" r:id="rId19"/>
    <p:sldId id="268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0CE9F7-EF6B-410D-A081-ED0911897AB5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44D882D-922D-4FBE-8A46-0428AAAD11FE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NCBI-GEO DATABASE</a:t>
          </a:r>
          <a:endParaRPr 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A05E7B4-F054-4F6F-8822-F506AED25CE2}" type="parTrans" cxnId="{046258EC-25F6-4C66-AEAE-9C31F81581CC}">
      <dgm:prSet/>
      <dgm:spPr/>
      <dgm:t>
        <a:bodyPr/>
        <a:lstStyle/>
        <a:p>
          <a:endParaRPr lang="en-US"/>
        </a:p>
      </dgm:t>
    </dgm:pt>
    <dgm:pt modelId="{083D9423-8391-4D92-9078-FBF705DC0B76}" type="sibTrans" cxnId="{046258EC-25F6-4C66-AEAE-9C31F81581CC}">
      <dgm:prSet/>
      <dgm:spPr/>
      <dgm:t>
        <a:bodyPr/>
        <a:lstStyle/>
        <a:p>
          <a:endParaRPr lang="en-US"/>
        </a:p>
      </dgm:t>
    </dgm:pt>
    <dgm:pt modelId="{5CBCE85D-5F63-48AC-8918-447D8401B6BF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extract the microarray datasets as well as original series and platform records in the Gene Expression Omnibus(GEO) repository.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A4D287-20D7-4AE7-87C3-14331DDC04A3}" type="parTrans" cxnId="{39ABFF40-4A9C-43D2-A333-7070E0609361}">
      <dgm:prSet/>
      <dgm:spPr/>
      <dgm:t>
        <a:bodyPr/>
        <a:lstStyle/>
        <a:p>
          <a:endParaRPr lang="en-US"/>
        </a:p>
      </dgm:t>
    </dgm:pt>
    <dgm:pt modelId="{43138417-2E3D-4949-91E9-8B85F60F241A}" type="sibTrans" cxnId="{39ABFF40-4A9C-43D2-A333-7070E0609361}">
      <dgm:prSet/>
      <dgm:spPr/>
      <dgm:t>
        <a:bodyPr/>
        <a:lstStyle/>
        <a:p>
          <a:endParaRPr lang="en-US"/>
        </a:p>
      </dgm:t>
    </dgm:pt>
    <dgm:pt modelId="{971CE257-B6E1-436B-81AC-82F2F991C42F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PACKAGES</a:t>
          </a:r>
          <a:endParaRPr 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4D1669-E85B-4C85-93FA-ABA513761FAE}" type="parTrans" cxnId="{E6FC8DCA-2915-43CD-B9F5-5D3D323280CA}">
      <dgm:prSet/>
      <dgm:spPr/>
      <dgm:t>
        <a:bodyPr/>
        <a:lstStyle/>
        <a:p>
          <a:endParaRPr lang="en-US"/>
        </a:p>
      </dgm:t>
    </dgm:pt>
    <dgm:pt modelId="{C17CA197-6B75-4572-A736-7A2BAA5B890E}" type="sibTrans" cxnId="{E6FC8DCA-2915-43CD-B9F5-5D3D323280CA}">
      <dgm:prSet/>
      <dgm:spPr/>
      <dgm:t>
        <a:bodyPr/>
        <a:lstStyle/>
        <a:p>
          <a:endParaRPr lang="en-US"/>
        </a:p>
      </dgm:t>
    </dgm:pt>
    <dgm:pt modelId="{537C35C6-E424-46D3-A93E-45FF1ABD0522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24DC077-BF25-4A91-9A5C-0491BC49CD21}" type="parTrans" cxnId="{4D2A23B2-8089-4CFD-91AA-8AC7E41F74FB}">
      <dgm:prSet/>
      <dgm:spPr/>
      <dgm:t>
        <a:bodyPr/>
        <a:lstStyle/>
        <a:p>
          <a:endParaRPr lang="en-US"/>
        </a:p>
      </dgm:t>
    </dgm:pt>
    <dgm:pt modelId="{DF102BCE-B79A-47C1-8D83-B8F5FB76C39D}" type="sibTrans" cxnId="{4D2A23B2-8089-4CFD-91AA-8AC7E41F74FB}">
      <dgm:prSet/>
      <dgm:spPr/>
      <dgm:t>
        <a:bodyPr/>
        <a:lstStyle/>
        <a:p>
          <a:endParaRPr lang="en-US"/>
        </a:p>
      </dgm:t>
    </dgm:pt>
    <dgm:pt modelId="{40AC8128-2CCA-42D6-86C4-895E4FE211A5}">
      <dgm:prSet phldrT="[Text]"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endParaRPr lang="en-US" sz="24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7FECF-1C1A-4871-B625-29925296E7F5}" type="parTrans" cxnId="{7F46CEDC-CFFC-4943-86B4-48376CB30F1A}">
      <dgm:prSet/>
      <dgm:spPr/>
      <dgm:t>
        <a:bodyPr/>
        <a:lstStyle/>
        <a:p>
          <a:endParaRPr lang="en-US"/>
        </a:p>
      </dgm:t>
    </dgm:pt>
    <dgm:pt modelId="{46DD77E9-9E8D-4252-BD41-4CC87C8790F2}" type="sibTrans" cxnId="{7F46CEDC-CFFC-4943-86B4-48376CB30F1A}">
      <dgm:prSet/>
      <dgm:spPr/>
      <dgm:t>
        <a:bodyPr/>
        <a:lstStyle/>
        <a:p>
          <a:endParaRPr lang="en-US"/>
        </a:p>
      </dgm:t>
    </dgm:pt>
    <dgm:pt modelId="{42B7A5CD-E5AB-47DB-91EF-5A5A7631ED0E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Within a series of orthogonal target-discovery research, </a:t>
          </a:r>
          <a:r>
            <a:rPr lang="en-GB" sz="16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r>
            <a: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delivers automated meta-analysis techniques to understand either common or unique pathways and protein networks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4286A-9F47-4BB0-8FA8-585E49740C59}" type="parTrans" cxnId="{40001DC4-5130-4921-957B-DA45C6886363}">
      <dgm:prSet/>
      <dgm:spPr/>
      <dgm:t>
        <a:bodyPr/>
        <a:lstStyle/>
        <a:p>
          <a:endParaRPr lang="en-US"/>
        </a:p>
      </dgm:t>
    </dgm:pt>
    <dgm:pt modelId="{64296CD6-4614-435B-9C3D-E23516B2F15F}" type="sibTrans" cxnId="{40001DC4-5130-4921-957B-DA45C6886363}">
      <dgm:prSet/>
      <dgm:spPr/>
      <dgm:t>
        <a:bodyPr/>
        <a:lstStyle/>
        <a:p>
          <a:endParaRPr lang="en-US"/>
        </a:p>
      </dgm:t>
    </dgm:pt>
    <dgm:pt modelId="{BCA3C961-65F9-41CF-8235-EE4988390FDC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29ABB9-AC08-4D73-A638-CF43B07AAC7B}" type="parTrans" cxnId="{8C02092A-F138-4682-9688-149DF5940455}">
      <dgm:prSet/>
      <dgm:spPr/>
      <dgm:t>
        <a:bodyPr/>
        <a:lstStyle/>
        <a:p>
          <a:endParaRPr lang="en-US"/>
        </a:p>
      </dgm:t>
    </dgm:pt>
    <dgm:pt modelId="{94104DC9-C796-4AC0-9DEC-5C5FC7284B9C}" type="sibTrans" cxnId="{8C02092A-F138-4682-9688-149DF5940455}">
      <dgm:prSet/>
      <dgm:spPr/>
      <dgm:t>
        <a:bodyPr/>
        <a:lstStyle/>
        <a:p>
          <a:endParaRPr lang="en-US"/>
        </a:p>
      </dgm:t>
    </dgm:pt>
    <dgm:pt modelId="{07D02622-D1D8-4CD7-8A5F-D814EACD37E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E3D979-9C77-46FE-BEE6-CB28F60DB9B1}" type="parTrans" cxnId="{A33813C6-F0C0-490A-A68C-795B506AB587}">
      <dgm:prSet/>
      <dgm:spPr/>
      <dgm:t>
        <a:bodyPr/>
        <a:lstStyle/>
        <a:p>
          <a:endParaRPr lang="en-US"/>
        </a:p>
      </dgm:t>
    </dgm:pt>
    <dgm:pt modelId="{0EE5E808-E856-4234-BF3F-27358CAA0A43}" type="sibTrans" cxnId="{A33813C6-F0C0-490A-A68C-795B506AB587}">
      <dgm:prSet/>
      <dgm:spPr/>
      <dgm:t>
        <a:bodyPr/>
        <a:lstStyle/>
        <a:p>
          <a:endParaRPr lang="en-US"/>
        </a:p>
      </dgm:t>
    </dgm:pt>
    <dgm:pt modelId="{F5222A9E-35EE-4752-862E-90679FC1EB0C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CHAMP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Used for the analysis of Illumina Methylation bead array data (EPIC and 450k) and to integrate currently available 450k and EPIC analysis methods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3092C6-A4DC-4939-821B-D2B1138BD716}" type="parTrans" cxnId="{798FAFFD-507A-44DC-9D52-5763996C0C97}">
      <dgm:prSet/>
      <dgm:spPr/>
      <dgm:t>
        <a:bodyPr/>
        <a:lstStyle/>
        <a:p>
          <a:endParaRPr lang="en-US"/>
        </a:p>
      </dgm:t>
    </dgm:pt>
    <dgm:pt modelId="{77B8A146-B909-4661-AE5D-3994FE288EDB}" type="sibTrans" cxnId="{798FAFFD-507A-44DC-9D52-5763996C0C97}">
      <dgm:prSet/>
      <dgm:spPr/>
      <dgm:t>
        <a:bodyPr/>
        <a:lstStyle/>
        <a:p>
          <a:endParaRPr lang="en-US"/>
        </a:p>
      </dgm:t>
    </dgm:pt>
    <dgm:pt modelId="{6C54D8FB-1F25-4CE7-9A29-764DEF07B756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6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Limma</a:t>
          </a:r>
          <a:r>
            <a: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GB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LIMMA stands for “linear models for microarray data”. It can be used for </a:t>
          </a:r>
          <a:r>
            <a:rPr lang="en-GB" sz="16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</a:t>
          </a:r>
          <a:r>
            <a:rPr lang="en-GB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microarray and RNA-</a:t>
          </a:r>
          <a:r>
            <a:rPr lang="en-GB" sz="1600" b="0" i="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seq</a:t>
          </a:r>
          <a:r>
            <a:rPr lang="en-GB" sz="1600" b="0" i="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data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1A6587-B39D-4FDD-BAE2-8E2DCE5A0600}" type="parTrans" cxnId="{34AD63AB-EC42-4E10-A0CB-BFD4B5F271B5}">
      <dgm:prSet/>
      <dgm:spPr/>
      <dgm:t>
        <a:bodyPr/>
        <a:lstStyle/>
        <a:p>
          <a:endParaRPr lang="en-US"/>
        </a:p>
      </dgm:t>
    </dgm:pt>
    <dgm:pt modelId="{340B1666-D96E-4E0C-873C-DD3F01132D6E}" type="sibTrans" cxnId="{34AD63AB-EC42-4E10-A0CB-BFD4B5F271B5}">
      <dgm:prSet/>
      <dgm:spPr/>
      <dgm:t>
        <a:bodyPr/>
        <a:lstStyle/>
        <a:p>
          <a:endParaRPr lang="en-US"/>
        </a:p>
      </dgm:t>
    </dgm:pt>
    <dgm:pt modelId="{288A3604-5ADB-490B-B9A4-6677AABC1970}">
      <dgm:prSet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17CC2-E5FF-4C7E-86B4-2D5DA4CA5E9D}" type="parTrans" cxnId="{DEDAC8C2-5FF0-4FF3-BA86-1228B524FA8E}">
      <dgm:prSet/>
      <dgm:spPr/>
      <dgm:t>
        <a:bodyPr/>
        <a:lstStyle/>
        <a:p>
          <a:endParaRPr lang="en-US"/>
        </a:p>
      </dgm:t>
    </dgm:pt>
    <dgm:pt modelId="{C28C6CC8-E4AA-497C-9455-F5EB257C7C7E}" type="sibTrans" cxnId="{DEDAC8C2-5FF0-4FF3-BA86-1228B524FA8E}">
      <dgm:prSet/>
      <dgm:spPr/>
      <dgm:t>
        <a:bodyPr/>
        <a:lstStyle/>
        <a:p>
          <a:endParaRPr lang="en-US"/>
        </a:p>
      </dgm:t>
    </dgm:pt>
    <dgm:pt modelId="{F1B28CD3-92E2-4618-AB99-ED55E402D10A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D56B24-B02E-4CFE-92AC-C2D69DD4F84E}" type="parTrans" cxnId="{6E0E9C59-3418-4B08-929D-E5635D9C11F3}">
      <dgm:prSet/>
      <dgm:spPr/>
      <dgm:t>
        <a:bodyPr/>
        <a:lstStyle/>
        <a:p>
          <a:endParaRPr lang="en-US"/>
        </a:p>
      </dgm:t>
    </dgm:pt>
    <dgm:pt modelId="{0086EBB4-A7B8-4740-9539-448A790D479B}" type="sibTrans" cxnId="{6E0E9C59-3418-4B08-929D-E5635D9C11F3}">
      <dgm:prSet/>
      <dgm:spPr/>
      <dgm:t>
        <a:bodyPr/>
        <a:lstStyle/>
        <a:p>
          <a:endParaRPr lang="en-US"/>
        </a:p>
      </dgm:t>
    </dgm:pt>
    <dgm:pt modelId="{F4F19B8C-654A-4F3C-8C1D-71ADBE8395EE}" type="pres">
      <dgm:prSet presAssocID="{6B0CE9F7-EF6B-410D-A081-ED0911897AB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C878DA-ED2F-4C17-97B4-8A5C541AB03A}" type="pres">
      <dgm:prSet presAssocID="{E44D882D-922D-4FBE-8A46-0428AAAD11FE}" presName="composite" presStyleCnt="0"/>
      <dgm:spPr/>
    </dgm:pt>
    <dgm:pt modelId="{D46A43FD-C5DD-43A9-B604-8AAEE4638A9B}" type="pres">
      <dgm:prSet presAssocID="{E44D882D-922D-4FBE-8A46-0428AAAD11FE}" presName="parTx" presStyleLbl="alignNode1" presStyleIdx="0" presStyleCnt="3" custLinFactNeighborX="-166" custLinFactNeighborY="-91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39DCAB-1618-4907-8B0E-E4752AD3E323}" type="pres">
      <dgm:prSet presAssocID="{E44D882D-922D-4FBE-8A46-0428AAAD11FE}" presName="desTx" presStyleLbl="alignAccFollowNode1" presStyleIdx="0" presStyleCnt="3" custLinFactNeighborX="770" custLinFactNeighborY="36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0C01678-5CFF-4BDB-B9FC-2A1BE1B47961}" type="pres">
      <dgm:prSet presAssocID="{083D9423-8391-4D92-9078-FBF705DC0B76}" presName="space" presStyleCnt="0"/>
      <dgm:spPr/>
    </dgm:pt>
    <dgm:pt modelId="{6B344E08-46D7-4AC3-9F62-02A97AE0AEB3}" type="pres">
      <dgm:prSet presAssocID="{971CE257-B6E1-436B-81AC-82F2F991C42F}" presName="composite" presStyleCnt="0"/>
      <dgm:spPr/>
    </dgm:pt>
    <dgm:pt modelId="{6AEA7039-63CE-4181-8D1B-7ABB98F2BBD2}" type="pres">
      <dgm:prSet presAssocID="{971CE257-B6E1-436B-81AC-82F2F991C42F}" presName="parTx" presStyleLbl="alignNode1" presStyleIdx="1" presStyleCnt="3" custLinFactNeighborX="-396" custLinFactNeighborY="-90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9622CF-B05E-47D2-A702-976032D8E173}" type="pres">
      <dgm:prSet presAssocID="{971CE257-B6E1-436B-81AC-82F2F991C42F}" presName="desTx" presStyleLbl="alignAccFollowNode1" presStyleIdx="1" presStyleCnt="3" custLinFactNeighborY="30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7BCBB5-E50E-4E80-B195-A1B987BF1C85}" type="pres">
      <dgm:prSet presAssocID="{C17CA197-6B75-4572-A736-7A2BAA5B890E}" presName="space" presStyleCnt="0"/>
      <dgm:spPr/>
    </dgm:pt>
    <dgm:pt modelId="{C7E1800F-5375-420F-AE72-AD5C5E270321}" type="pres">
      <dgm:prSet presAssocID="{40AC8128-2CCA-42D6-86C4-895E4FE211A5}" presName="composite" presStyleCnt="0"/>
      <dgm:spPr/>
    </dgm:pt>
    <dgm:pt modelId="{20404AFB-E643-40FB-ADA1-1A1DDC955CA0}" type="pres">
      <dgm:prSet presAssocID="{40AC8128-2CCA-42D6-86C4-895E4FE211A5}" presName="parTx" presStyleLbl="alignNode1" presStyleIdx="2" presStyleCnt="3" custLinFactNeighborX="1373" custLinFactNeighborY="-288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95A9DA-E4FC-4702-97F7-B62B7D92B56E}" type="pres">
      <dgm:prSet presAssocID="{40AC8128-2CCA-42D6-86C4-895E4FE211A5}" presName="desTx" presStyleLbl="alignAccFollowNode1" presStyleIdx="2" presStyleCnt="3" custLinFactNeighborY="210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58ADD0-F5C3-4E15-B486-3AFE562EF9F3}" type="presOf" srcId="{E44D882D-922D-4FBE-8A46-0428AAAD11FE}" destId="{D46A43FD-C5DD-43A9-B604-8AAEE4638A9B}" srcOrd="0" destOrd="0" presId="urn:microsoft.com/office/officeart/2005/8/layout/hList1"/>
    <dgm:cxn modelId="{4D2A23B2-8089-4CFD-91AA-8AC7E41F74FB}" srcId="{971CE257-B6E1-436B-81AC-82F2F991C42F}" destId="{537C35C6-E424-46D3-A93E-45FF1ABD0522}" srcOrd="0" destOrd="0" parTransId="{124DC077-BF25-4A91-9A5C-0491BC49CD21}" sibTransId="{DF102BCE-B79A-47C1-8D83-B8F5FB76C39D}"/>
    <dgm:cxn modelId="{DEDAC8C2-5FF0-4FF3-BA86-1228B524FA8E}" srcId="{40AC8128-2CCA-42D6-86C4-895E4FE211A5}" destId="{288A3604-5ADB-490B-B9A4-6677AABC1970}" srcOrd="0" destOrd="0" parTransId="{8BC17CC2-E5FF-4C7E-86B4-2D5DA4CA5E9D}" sibTransId="{C28C6CC8-E4AA-497C-9455-F5EB257C7C7E}"/>
    <dgm:cxn modelId="{81B5EA37-3FF9-4FB8-93CB-E9D5D8DED952}" type="presOf" srcId="{40AC8128-2CCA-42D6-86C4-895E4FE211A5}" destId="{20404AFB-E643-40FB-ADA1-1A1DDC955CA0}" srcOrd="0" destOrd="0" presId="urn:microsoft.com/office/officeart/2005/8/layout/hList1"/>
    <dgm:cxn modelId="{40001DC4-5130-4921-957B-DA45C6886363}" srcId="{40AC8128-2CCA-42D6-86C4-895E4FE211A5}" destId="{42B7A5CD-E5AB-47DB-91EF-5A5A7631ED0E}" srcOrd="1" destOrd="0" parTransId="{CFC4286A-9F47-4BB0-8FA8-585E49740C59}" sibTransId="{64296CD6-4614-435B-9C3D-E23516B2F15F}"/>
    <dgm:cxn modelId="{2BD11627-9B58-4B48-9F3D-A50ABD332648}" type="presOf" srcId="{537C35C6-E424-46D3-A93E-45FF1ABD0522}" destId="{9E9622CF-B05E-47D2-A702-976032D8E173}" srcOrd="0" destOrd="0" presId="urn:microsoft.com/office/officeart/2005/8/layout/hList1"/>
    <dgm:cxn modelId="{1790D862-C6E2-42A9-8621-4A6B2C5920F3}" type="presOf" srcId="{5CBCE85D-5F63-48AC-8918-447D8401B6BF}" destId="{7339DCAB-1618-4907-8B0E-E4752AD3E323}" srcOrd="0" destOrd="1" presId="urn:microsoft.com/office/officeart/2005/8/layout/hList1"/>
    <dgm:cxn modelId="{5E60DADA-EA60-47E6-8A0C-E1F778946E07}" type="presOf" srcId="{BCA3C961-65F9-41CF-8235-EE4988390FDC}" destId="{E995A9DA-E4FC-4702-97F7-B62B7D92B56E}" srcOrd="0" destOrd="3" presId="urn:microsoft.com/office/officeart/2005/8/layout/hList1"/>
    <dgm:cxn modelId="{7F46CEDC-CFFC-4943-86B4-48376CB30F1A}" srcId="{6B0CE9F7-EF6B-410D-A081-ED0911897AB5}" destId="{40AC8128-2CCA-42D6-86C4-895E4FE211A5}" srcOrd="2" destOrd="0" parTransId="{7DA7FECF-1C1A-4871-B625-29925296E7F5}" sibTransId="{46DD77E9-9E8D-4252-BD41-4CC87C8790F2}"/>
    <dgm:cxn modelId="{F5B247F9-AA97-4D0A-A76A-BF3B87301CB6}" type="presOf" srcId="{6C54D8FB-1F25-4CE7-9A29-764DEF07B756}" destId="{9E9622CF-B05E-47D2-A702-976032D8E173}" srcOrd="0" destOrd="2" presId="urn:microsoft.com/office/officeart/2005/8/layout/hList1"/>
    <dgm:cxn modelId="{798FAFFD-507A-44DC-9D52-5763996C0C97}" srcId="{971CE257-B6E1-436B-81AC-82F2F991C42F}" destId="{F5222A9E-35EE-4752-862E-90679FC1EB0C}" srcOrd="1" destOrd="0" parTransId="{133092C6-A4DC-4939-821B-D2B1138BD716}" sibTransId="{77B8A146-B909-4661-AE5D-3994FE288EDB}"/>
    <dgm:cxn modelId="{A33813C6-F0C0-490A-A68C-795B506AB587}" srcId="{40AC8128-2CCA-42D6-86C4-895E4FE211A5}" destId="{07D02622-D1D8-4CD7-8A5F-D814EACD37E0}" srcOrd="2" destOrd="0" parTransId="{4BE3D979-9C77-46FE-BEE6-CB28F60DB9B1}" sibTransId="{0EE5E808-E856-4234-BF3F-27358CAA0A43}"/>
    <dgm:cxn modelId="{6E0E9C59-3418-4B08-929D-E5635D9C11F3}" srcId="{E44D882D-922D-4FBE-8A46-0428AAAD11FE}" destId="{F1B28CD3-92E2-4618-AB99-ED55E402D10A}" srcOrd="0" destOrd="0" parTransId="{44D56B24-B02E-4CFE-92AC-C2D69DD4F84E}" sibTransId="{0086EBB4-A7B8-4740-9539-448A790D479B}"/>
    <dgm:cxn modelId="{8C02092A-F138-4682-9688-149DF5940455}" srcId="{40AC8128-2CCA-42D6-86C4-895E4FE211A5}" destId="{BCA3C961-65F9-41CF-8235-EE4988390FDC}" srcOrd="3" destOrd="0" parTransId="{0829ABB9-AC08-4D73-A638-CF43B07AAC7B}" sibTransId="{94104DC9-C796-4AC0-9DEC-5C5FC7284B9C}"/>
    <dgm:cxn modelId="{046258EC-25F6-4C66-AEAE-9C31F81581CC}" srcId="{6B0CE9F7-EF6B-410D-A081-ED0911897AB5}" destId="{E44D882D-922D-4FBE-8A46-0428AAAD11FE}" srcOrd="0" destOrd="0" parTransId="{0A05E7B4-F054-4F6F-8822-F506AED25CE2}" sibTransId="{083D9423-8391-4D92-9078-FBF705DC0B76}"/>
    <dgm:cxn modelId="{75FF987C-A5C4-4256-9BEE-CA8970A2BDBE}" type="presOf" srcId="{6B0CE9F7-EF6B-410D-A081-ED0911897AB5}" destId="{F4F19B8C-654A-4F3C-8C1D-71ADBE8395EE}" srcOrd="0" destOrd="0" presId="urn:microsoft.com/office/officeart/2005/8/layout/hList1"/>
    <dgm:cxn modelId="{A503FFAE-9410-43F2-ABBE-5D3D809E8A7B}" type="presOf" srcId="{971CE257-B6E1-436B-81AC-82F2F991C42F}" destId="{6AEA7039-63CE-4181-8D1B-7ABB98F2BBD2}" srcOrd="0" destOrd="0" presId="urn:microsoft.com/office/officeart/2005/8/layout/hList1"/>
    <dgm:cxn modelId="{94FAE5F6-A4E7-4B6B-B055-80FF63AF08F3}" type="presOf" srcId="{42B7A5CD-E5AB-47DB-91EF-5A5A7631ED0E}" destId="{E995A9DA-E4FC-4702-97F7-B62B7D92B56E}" srcOrd="0" destOrd="1" presId="urn:microsoft.com/office/officeart/2005/8/layout/hList1"/>
    <dgm:cxn modelId="{34AD63AB-EC42-4E10-A0CB-BFD4B5F271B5}" srcId="{971CE257-B6E1-436B-81AC-82F2F991C42F}" destId="{6C54D8FB-1F25-4CE7-9A29-764DEF07B756}" srcOrd="2" destOrd="0" parTransId="{BF1A6587-B39D-4FDD-BAE2-8E2DCE5A0600}" sibTransId="{340B1666-D96E-4E0C-873C-DD3F01132D6E}"/>
    <dgm:cxn modelId="{E6FC8DCA-2915-43CD-B9F5-5D3D323280CA}" srcId="{6B0CE9F7-EF6B-410D-A081-ED0911897AB5}" destId="{971CE257-B6E1-436B-81AC-82F2F991C42F}" srcOrd="1" destOrd="0" parTransId="{B64D1669-E85B-4C85-93FA-ABA513761FAE}" sibTransId="{C17CA197-6B75-4572-A736-7A2BAA5B890E}"/>
    <dgm:cxn modelId="{48DC44D4-729A-4524-B72E-F184560760E4}" type="presOf" srcId="{F5222A9E-35EE-4752-862E-90679FC1EB0C}" destId="{9E9622CF-B05E-47D2-A702-976032D8E173}" srcOrd="0" destOrd="1" presId="urn:microsoft.com/office/officeart/2005/8/layout/hList1"/>
    <dgm:cxn modelId="{B2D77E79-6190-4EB2-B826-9D474E78D338}" type="presOf" srcId="{F1B28CD3-92E2-4618-AB99-ED55E402D10A}" destId="{7339DCAB-1618-4907-8B0E-E4752AD3E323}" srcOrd="0" destOrd="0" presId="urn:microsoft.com/office/officeart/2005/8/layout/hList1"/>
    <dgm:cxn modelId="{A34B0A9E-1F3E-4047-8FC8-75B2BBB47F75}" type="presOf" srcId="{07D02622-D1D8-4CD7-8A5F-D814EACD37E0}" destId="{E995A9DA-E4FC-4702-97F7-B62B7D92B56E}" srcOrd="0" destOrd="2" presId="urn:microsoft.com/office/officeart/2005/8/layout/hList1"/>
    <dgm:cxn modelId="{DF037BFA-54BC-4440-ACDF-44806FCDFA59}" type="presOf" srcId="{288A3604-5ADB-490B-B9A4-6677AABC1970}" destId="{E995A9DA-E4FC-4702-97F7-B62B7D92B56E}" srcOrd="0" destOrd="0" presId="urn:microsoft.com/office/officeart/2005/8/layout/hList1"/>
    <dgm:cxn modelId="{39ABFF40-4A9C-43D2-A333-7070E0609361}" srcId="{E44D882D-922D-4FBE-8A46-0428AAAD11FE}" destId="{5CBCE85D-5F63-48AC-8918-447D8401B6BF}" srcOrd="1" destOrd="0" parTransId="{AFA4D287-20D7-4AE7-87C3-14331DDC04A3}" sibTransId="{43138417-2E3D-4949-91E9-8B85F60F241A}"/>
    <dgm:cxn modelId="{C3234C70-F7B6-43F5-A9A9-C98760BC027A}" type="presParOf" srcId="{F4F19B8C-654A-4F3C-8C1D-71ADBE8395EE}" destId="{1FC878DA-ED2F-4C17-97B4-8A5C541AB03A}" srcOrd="0" destOrd="0" presId="urn:microsoft.com/office/officeart/2005/8/layout/hList1"/>
    <dgm:cxn modelId="{32EF2282-F41E-4BF7-9345-9B726D75048B}" type="presParOf" srcId="{1FC878DA-ED2F-4C17-97B4-8A5C541AB03A}" destId="{D46A43FD-C5DD-43A9-B604-8AAEE4638A9B}" srcOrd="0" destOrd="0" presId="urn:microsoft.com/office/officeart/2005/8/layout/hList1"/>
    <dgm:cxn modelId="{8D9EB22F-B321-4DDA-8768-F48E12B473B0}" type="presParOf" srcId="{1FC878DA-ED2F-4C17-97B4-8A5C541AB03A}" destId="{7339DCAB-1618-4907-8B0E-E4752AD3E323}" srcOrd="1" destOrd="0" presId="urn:microsoft.com/office/officeart/2005/8/layout/hList1"/>
    <dgm:cxn modelId="{F010C493-758F-4D64-BFC4-34787E1F3E52}" type="presParOf" srcId="{F4F19B8C-654A-4F3C-8C1D-71ADBE8395EE}" destId="{40C01678-5CFF-4BDB-B9FC-2A1BE1B47961}" srcOrd="1" destOrd="0" presId="urn:microsoft.com/office/officeart/2005/8/layout/hList1"/>
    <dgm:cxn modelId="{C814DFB1-EB9A-4D62-BAB4-2D4AA554AB07}" type="presParOf" srcId="{F4F19B8C-654A-4F3C-8C1D-71ADBE8395EE}" destId="{6B344E08-46D7-4AC3-9F62-02A97AE0AEB3}" srcOrd="2" destOrd="0" presId="urn:microsoft.com/office/officeart/2005/8/layout/hList1"/>
    <dgm:cxn modelId="{10273F2B-ABB5-423A-B2A0-0E5902F73CCA}" type="presParOf" srcId="{6B344E08-46D7-4AC3-9F62-02A97AE0AEB3}" destId="{6AEA7039-63CE-4181-8D1B-7ABB98F2BBD2}" srcOrd="0" destOrd="0" presId="urn:microsoft.com/office/officeart/2005/8/layout/hList1"/>
    <dgm:cxn modelId="{23C9E6BA-25DB-4AF3-BF40-D8482FB8D88C}" type="presParOf" srcId="{6B344E08-46D7-4AC3-9F62-02A97AE0AEB3}" destId="{9E9622CF-B05E-47D2-A702-976032D8E173}" srcOrd="1" destOrd="0" presId="urn:microsoft.com/office/officeart/2005/8/layout/hList1"/>
    <dgm:cxn modelId="{C8971F16-28F6-459C-B60D-AD763B333022}" type="presParOf" srcId="{F4F19B8C-654A-4F3C-8C1D-71ADBE8395EE}" destId="{157BCBB5-E50E-4E80-B195-A1B987BF1C85}" srcOrd="3" destOrd="0" presId="urn:microsoft.com/office/officeart/2005/8/layout/hList1"/>
    <dgm:cxn modelId="{9FE85653-8E99-488B-9200-13C04FE11C0A}" type="presParOf" srcId="{F4F19B8C-654A-4F3C-8C1D-71ADBE8395EE}" destId="{C7E1800F-5375-420F-AE72-AD5C5E270321}" srcOrd="4" destOrd="0" presId="urn:microsoft.com/office/officeart/2005/8/layout/hList1"/>
    <dgm:cxn modelId="{E04F4DB6-1128-45D2-A733-C5300713CDDD}" type="presParOf" srcId="{C7E1800F-5375-420F-AE72-AD5C5E270321}" destId="{20404AFB-E643-40FB-ADA1-1A1DDC955CA0}" srcOrd="0" destOrd="0" presId="urn:microsoft.com/office/officeart/2005/8/layout/hList1"/>
    <dgm:cxn modelId="{35C1F361-287B-4DA4-8A58-69720406DC9C}" type="presParOf" srcId="{C7E1800F-5375-420F-AE72-AD5C5E270321}" destId="{E995A9DA-E4FC-4702-97F7-B62B7D92B5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3E8DD8-A72D-4A83-940E-4A549E46E284}" type="doc">
      <dgm:prSet loTypeId="urn:microsoft.com/office/officeart/2005/8/layout/process2" loCatId="process" qsTypeId="urn:microsoft.com/office/officeart/2005/8/quickstyle/simple2" qsCatId="simple" csTypeId="urn:microsoft.com/office/officeart/2005/8/colors/accent0_1" csCatId="mainScheme" phldr="1"/>
      <dgm:spPr/>
    </dgm:pt>
    <dgm:pt modelId="{C9554852-DAC2-42FB-BEB2-48C9C5A2139F}">
      <dgm:prSet phldrT="[Text]" custT="1"/>
      <dgm:spPr>
        <a:solidFill>
          <a:schemeClr val="bg2">
            <a:lumMod val="90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The DNA </a:t>
          </a:r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methylation states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of obese DNA specimens were obtained from GEO and the DNA methylation profiles were generated </a:t>
          </a:r>
        </a:p>
      </dgm:t>
    </dgm:pt>
    <dgm:pt modelId="{97603CE1-3461-4E1B-A4BC-EF46442E110B}" type="parTrans" cxnId="{66A0C2E3-1465-4872-9B52-F67F39F73EA4}">
      <dgm:prSet/>
      <dgm:spPr/>
      <dgm:t>
        <a:bodyPr/>
        <a:lstStyle/>
        <a:p>
          <a:endParaRPr lang="en-US"/>
        </a:p>
      </dgm:t>
    </dgm:pt>
    <dgm:pt modelId="{DBE4FB3E-86E6-427E-A060-207D26DA22D6}" type="sibTrans" cxnId="{66A0C2E3-1465-4872-9B52-F67F39F73EA4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CAABD06-BA73-4A13-9EEA-272620331350}">
      <dgm:prSet phldrT="[Text]" custT="1"/>
      <dgm:spPr>
        <a:solidFill>
          <a:schemeClr val="bg2">
            <a:lumMod val="90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pPr algn="ctr"/>
          <a:r>
            <a:rPr lang="en-IN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 independent study was </a:t>
          </a:r>
          <a:r>
            <a:rPr lang="en-IN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chosen based on the platform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Infinium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Human-Methylation450K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BeadChip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(Illumina)</a:t>
          </a:r>
        </a:p>
      </dgm:t>
    </dgm:pt>
    <dgm:pt modelId="{E84E0AFA-73F8-4D07-8807-A6A6255DA362}" type="parTrans" cxnId="{83B6EF8B-6017-4EC8-A12B-CB6D9AED2F21}">
      <dgm:prSet/>
      <dgm:spPr/>
      <dgm:t>
        <a:bodyPr/>
        <a:lstStyle/>
        <a:p>
          <a:endParaRPr lang="en-US"/>
        </a:p>
      </dgm:t>
    </dgm:pt>
    <dgm:pt modelId="{9A591A5F-6078-4B38-8FB1-922740098B4B}" type="sibTrans" cxnId="{83B6EF8B-6017-4EC8-A12B-CB6D9AED2F21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3845BB9E-FA3B-46B7-B97D-7AEDA21B9A6A}">
      <dgm:prSet phldrT="[Text]" custT="1"/>
      <dgm:spPr>
        <a:solidFill>
          <a:schemeClr val="bg2">
            <a:lumMod val="90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1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CHAMP package in R was used to integrate the 450K analysis methods and to perform differential methylation analysis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0E96B9-BD20-4D0A-B436-D1121DCE362E}" type="parTrans" cxnId="{665FE21F-6530-4266-96FB-3F1AD9094C4E}">
      <dgm:prSet/>
      <dgm:spPr/>
      <dgm:t>
        <a:bodyPr/>
        <a:lstStyle/>
        <a:p>
          <a:endParaRPr lang="en-US"/>
        </a:p>
      </dgm:t>
    </dgm:pt>
    <dgm:pt modelId="{4B268462-420E-4F9D-AB72-141E5E495617}" type="sibTrans" cxnId="{665FE21F-6530-4266-96FB-3F1AD9094C4E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BA25740C-D0ED-4632-847A-7FDFFC254441}">
      <dgm:prSet phldrT="[Text]" custT="1"/>
      <dgm:spPr>
        <a:solidFill>
          <a:schemeClr val="bg2">
            <a:lumMod val="90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1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Limma</a:t>
          </a:r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was used for the analysis of gene expression microarray data and to identify differentially expressed genes (DEGs)</a:t>
          </a:r>
          <a:endParaRPr lang="en-US" sz="12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4CDC63-C003-4711-846C-BCCE480DEFDF}" type="parTrans" cxnId="{FD3D45D7-C7ED-4D2B-94A0-F7DF85D93319}">
      <dgm:prSet/>
      <dgm:spPr/>
      <dgm:t>
        <a:bodyPr/>
        <a:lstStyle/>
        <a:p>
          <a:endParaRPr lang="en-US"/>
        </a:p>
      </dgm:t>
    </dgm:pt>
    <dgm:pt modelId="{ADFAB53D-C78A-4483-8E0D-1887819F2784}" type="sibTrans" cxnId="{FD3D45D7-C7ED-4D2B-94A0-F7DF85D93319}">
      <dgm:prSet/>
      <dgm:spPr>
        <a:solidFill>
          <a:schemeClr val="tx1"/>
        </a:solidFill>
      </dgm:spPr>
      <dgm:t>
        <a:bodyPr/>
        <a:lstStyle/>
        <a:p>
          <a:endParaRPr lang="en-US"/>
        </a:p>
      </dgm:t>
    </dgm:pt>
    <dgm:pt modelId="{0D659E8D-6406-4FFC-A105-ABD5DD316375}">
      <dgm:prSet phldrT="[Text]" custT="1"/>
      <dgm:spPr>
        <a:solidFill>
          <a:schemeClr val="bg2">
            <a:lumMod val="90000"/>
          </a:schemeClr>
        </a:solidFill>
        <a:effectLst>
          <a:innerShdw blurRad="114300">
            <a:prstClr val="black"/>
          </a:innerShdw>
        </a:effectLst>
      </dgm:spPr>
      <dgm:t>
        <a:bodyPr/>
        <a:lstStyle/>
        <a:p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Pathway Enrichment Analysis was performed for the </a:t>
          </a:r>
          <a:r>
            <a:rPr lang="en-US" sz="1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genes 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using the </a:t>
          </a:r>
          <a:r>
            <a:rPr lang="en-US" sz="1200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r>
            <a:rPr lang="en-US" sz="1200" b="1" dirty="0">
              <a:latin typeface="Times New Roman" panose="02020603050405020304" pitchFamily="18" charset="0"/>
              <a:cs typeface="Times New Roman" panose="02020603050405020304" pitchFamily="18" charset="0"/>
            </a:rPr>
            <a:t> online software</a:t>
          </a:r>
        </a:p>
      </dgm:t>
    </dgm:pt>
    <dgm:pt modelId="{14BFE54E-EDAD-409C-AE2B-163F57CD825C}" type="parTrans" cxnId="{B5B8E256-D752-49A9-A8FC-CC4CDF9B7E52}">
      <dgm:prSet/>
      <dgm:spPr/>
      <dgm:t>
        <a:bodyPr/>
        <a:lstStyle/>
        <a:p>
          <a:endParaRPr lang="en-US"/>
        </a:p>
      </dgm:t>
    </dgm:pt>
    <dgm:pt modelId="{C1588A4E-7AE2-4294-ACD6-8B483483083C}" type="sibTrans" cxnId="{B5B8E256-D752-49A9-A8FC-CC4CDF9B7E52}">
      <dgm:prSet/>
      <dgm:spPr/>
      <dgm:t>
        <a:bodyPr/>
        <a:lstStyle/>
        <a:p>
          <a:endParaRPr lang="en-US"/>
        </a:p>
      </dgm:t>
    </dgm:pt>
    <dgm:pt modelId="{0371041E-797E-462C-A022-809A895260FC}" type="pres">
      <dgm:prSet presAssocID="{0B3E8DD8-A72D-4A83-940E-4A549E46E284}" presName="linearFlow" presStyleCnt="0">
        <dgm:presLayoutVars>
          <dgm:resizeHandles val="exact"/>
        </dgm:presLayoutVars>
      </dgm:prSet>
      <dgm:spPr/>
    </dgm:pt>
    <dgm:pt modelId="{E61BC34A-8174-466B-BA14-68938D85F60F}" type="pres">
      <dgm:prSet presAssocID="{C9554852-DAC2-42FB-BEB2-48C9C5A2139F}" presName="node" presStyleLbl="node1" presStyleIdx="0" presStyleCnt="5" custScaleX="197394" custScaleY="978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76DB02-69B3-4AA4-B386-30E73FF480AE}" type="pres">
      <dgm:prSet presAssocID="{DBE4FB3E-86E6-427E-A060-207D26DA22D6}" presName="sibTrans" presStyleLbl="sibTrans2D1" presStyleIdx="0" presStyleCnt="4"/>
      <dgm:spPr/>
      <dgm:t>
        <a:bodyPr/>
        <a:lstStyle/>
        <a:p>
          <a:endParaRPr lang="en-US"/>
        </a:p>
      </dgm:t>
    </dgm:pt>
    <dgm:pt modelId="{8607E1B9-3D46-40A7-9BEE-CD6CE1B1BF19}" type="pres">
      <dgm:prSet presAssocID="{DBE4FB3E-86E6-427E-A060-207D26DA22D6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6111FFC2-AF45-4E4F-906E-E1AE62AD823D}" type="pres">
      <dgm:prSet presAssocID="{0CAABD06-BA73-4A13-9EEA-272620331350}" presName="node" presStyleLbl="node1" presStyleIdx="1" presStyleCnt="5" custScaleX="196285" custScaleY="90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04F91-52E1-41F2-AD4B-A7A7FEF89398}" type="pres">
      <dgm:prSet presAssocID="{9A591A5F-6078-4B38-8FB1-922740098B4B}" presName="sibTrans" presStyleLbl="sibTrans2D1" presStyleIdx="1" presStyleCnt="4"/>
      <dgm:spPr/>
      <dgm:t>
        <a:bodyPr/>
        <a:lstStyle/>
        <a:p>
          <a:endParaRPr lang="en-US"/>
        </a:p>
      </dgm:t>
    </dgm:pt>
    <dgm:pt modelId="{6047CEF4-63A9-49EE-8D5D-8D8F2B3F87AB}" type="pres">
      <dgm:prSet presAssocID="{9A591A5F-6078-4B38-8FB1-922740098B4B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A5FC2E0B-A484-434E-834D-2D444C8AC6AB}" type="pres">
      <dgm:prSet presAssocID="{3845BB9E-FA3B-46B7-B97D-7AEDA21B9A6A}" presName="node" presStyleLbl="node1" presStyleIdx="2" presStyleCnt="5" custScaleX="196840" custScaleY="964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B4E342-8734-4D3E-BC52-3CFF82125066}" type="pres">
      <dgm:prSet presAssocID="{4B268462-420E-4F9D-AB72-141E5E495617}" presName="sibTrans" presStyleLbl="sibTrans2D1" presStyleIdx="2" presStyleCnt="4"/>
      <dgm:spPr/>
      <dgm:t>
        <a:bodyPr/>
        <a:lstStyle/>
        <a:p>
          <a:endParaRPr lang="en-US"/>
        </a:p>
      </dgm:t>
    </dgm:pt>
    <dgm:pt modelId="{8456AD0F-D2DB-47D2-A113-DB43098AC8B8}" type="pres">
      <dgm:prSet presAssocID="{4B268462-420E-4F9D-AB72-141E5E495617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2362BE5F-D154-4F30-9F92-0A07D8D034C7}" type="pres">
      <dgm:prSet presAssocID="{BA25740C-D0ED-4632-847A-7FDFFC254441}" presName="node" presStyleLbl="node1" presStyleIdx="3" presStyleCnt="5" custScaleX="198503" custScaleY="12127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591EDD-75DE-428F-BE64-E783574AB330}" type="pres">
      <dgm:prSet presAssocID="{ADFAB53D-C78A-4483-8E0D-1887819F2784}" presName="sibTrans" presStyleLbl="sibTrans2D1" presStyleIdx="3" presStyleCnt="4"/>
      <dgm:spPr/>
      <dgm:t>
        <a:bodyPr/>
        <a:lstStyle/>
        <a:p>
          <a:endParaRPr lang="en-US"/>
        </a:p>
      </dgm:t>
    </dgm:pt>
    <dgm:pt modelId="{AF51CE9D-9945-4759-B1E1-BD0E7BE6D65C}" type="pres">
      <dgm:prSet presAssocID="{ADFAB53D-C78A-4483-8E0D-1887819F278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D33934D2-54A7-4025-9EE3-4EC87D380577}" type="pres">
      <dgm:prSet presAssocID="{0D659E8D-6406-4FFC-A105-ABD5DD316375}" presName="node" presStyleLbl="node1" presStyleIdx="4" presStyleCnt="5" custScaleX="19739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3A260C-EA77-4F64-BEC6-AA699F75ADAA}" type="presOf" srcId="{9A591A5F-6078-4B38-8FB1-922740098B4B}" destId="{3CE04F91-52E1-41F2-AD4B-A7A7FEF89398}" srcOrd="0" destOrd="0" presId="urn:microsoft.com/office/officeart/2005/8/layout/process2"/>
    <dgm:cxn modelId="{665FE21F-6530-4266-96FB-3F1AD9094C4E}" srcId="{0B3E8DD8-A72D-4A83-940E-4A549E46E284}" destId="{3845BB9E-FA3B-46B7-B97D-7AEDA21B9A6A}" srcOrd="2" destOrd="0" parTransId="{CC0E96B9-BD20-4D0A-B436-D1121DCE362E}" sibTransId="{4B268462-420E-4F9D-AB72-141E5E495617}"/>
    <dgm:cxn modelId="{B478D132-A730-4578-A3CD-16F6122F25D0}" type="presOf" srcId="{4B268462-420E-4F9D-AB72-141E5E495617}" destId="{8456AD0F-D2DB-47D2-A113-DB43098AC8B8}" srcOrd="1" destOrd="0" presId="urn:microsoft.com/office/officeart/2005/8/layout/process2"/>
    <dgm:cxn modelId="{66A0C2E3-1465-4872-9B52-F67F39F73EA4}" srcId="{0B3E8DD8-A72D-4A83-940E-4A549E46E284}" destId="{C9554852-DAC2-42FB-BEB2-48C9C5A2139F}" srcOrd="0" destOrd="0" parTransId="{97603CE1-3461-4E1B-A4BC-EF46442E110B}" sibTransId="{DBE4FB3E-86E6-427E-A060-207D26DA22D6}"/>
    <dgm:cxn modelId="{379EA4EA-B918-452E-86C4-A5EC85965508}" type="presOf" srcId="{ADFAB53D-C78A-4483-8E0D-1887819F2784}" destId="{AF51CE9D-9945-4759-B1E1-BD0E7BE6D65C}" srcOrd="1" destOrd="0" presId="urn:microsoft.com/office/officeart/2005/8/layout/process2"/>
    <dgm:cxn modelId="{0373331B-90AE-45A2-80E4-A064045B914A}" type="presOf" srcId="{3845BB9E-FA3B-46B7-B97D-7AEDA21B9A6A}" destId="{A5FC2E0B-A484-434E-834D-2D444C8AC6AB}" srcOrd="0" destOrd="0" presId="urn:microsoft.com/office/officeart/2005/8/layout/process2"/>
    <dgm:cxn modelId="{FD3D45D7-C7ED-4D2B-94A0-F7DF85D93319}" srcId="{0B3E8DD8-A72D-4A83-940E-4A549E46E284}" destId="{BA25740C-D0ED-4632-847A-7FDFFC254441}" srcOrd="3" destOrd="0" parTransId="{864CDC63-C003-4711-846C-BCCE480DEFDF}" sibTransId="{ADFAB53D-C78A-4483-8E0D-1887819F2784}"/>
    <dgm:cxn modelId="{8C259757-F261-4273-AE0D-0F41EFBF83DF}" type="presOf" srcId="{C9554852-DAC2-42FB-BEB2-48C9C5A2139F}" destId="{E61BC34A-8174-466B-BA14-68938D85F60F}" srcOrd="0" destOrd="0" presId="urn:microsoft.com/office/officeart/2005/8/layout/process2"/>
    <dgm:cxn modelId="{E6D37E97-3A35-46AA-A381-6B51AC913715}" type="presOf" srcId="{ADFAB53D-C78A-4483-8E0D-1887819F2784}" destId="{4E591EDD-75DE-428F-BE64-E783574AB330}" srcOrd="0" destOrd="0" presId="urn:microsoft.com/office/officeart/2005/8/layout/process2"/>
    <dgm:cxn modelId="{93532E0F-3633-4DF1-B803-B205988298BD}" type="presOf" srcId="{0CAABD06-BA73-4A13-9EEA-272620331350}" destId="{6111FFC2-AF45-4E4F-906E-E1AE62AD823D}" srcOrd="0" destOrd="0" presId="urn:microsoft.com/office/officeart/2005/8/layout/process2"/>
    <dgm:cxn modelId="{0B93BD20-8CDF-4E92-9FA5-E89E414FC445}" type="presOf" srcId="{4B268462-420E-4F9D-AB72-141E5E495617}" destId="{2DB4E342-8734-4D3E-BC52-3CFF82125066}" srcOrd="0" destOrd="0" presId="urn:microsoft.com/office/officeart/2005/8/layout/process2"/>
    <dgm:cxn modelId="{C8BFE39B-45ED-4122-9A8C-FEE9EF7312E3}" type="presOf" srcId="{9A591A5F-6078-4B38-8FB1-922740098B4B}" destId="{6047CEF4-63A9-49EE-8D5D-8D8F2B3F87AB}" srcOrd="1" destOrd="0" presId="urn:microsoft.com/office/officeart/2005/8/layout/process2"/>
    <dgm:cxn modelId="{C287FD53-51F6-49B0-B6BE-6D43F04D59C6}" type="presOf" srcId="{DBE4FB3E-86E6-427E-A060-207D26DA22D6}" destId="{8607E1B9-3D46-40A7-9BEE-CD6CE1B1BF19}" srcOrd="1" destOrd="0" presId="urn:microsoft.com/office/officeart/2005/8/layout/process2"/>
    <dgm:cxn modelId="{50BC5022-3022-4E11-873B-3F61FF88700E}" type="presOf" srcId="{0B3E8DD8-A72D-4A83-940E-4A549E46E284}" destId="{0371041E-797E-462C-A022-809A895260FC}" srcOrd="0" destOrd="0" presId="urn:microsoft.com/office/officeart/2005/8/layout/process2"/>
    <dgm:cxn modelId="{83B6EF8B-6017-4EC8-A12B-CB6D9AED2F21}" srcId="{0B3E8DD8-A72D-4A83-940E-4A549E46E284}" destId="{0CAABD06-BA73-4A13-9EEA-272620331350}" srcOrd="1" destOrd="0" parTransId="{E84E0AFA-73F8-4D07-8807-A6A6255DA362}" sibTransId="{9A591A5F-6078-4B38-8FB1-922740098B4B}"/>
    <dgm:cxn modelId="{E58A06F8-E502-464B-A5DE-41496B46DF04}" type="presOf" srcId="{DBE4FB3E-86E6-427E-A060-207D26DA22D6}" destId="{F976DB02-69B3-4AA4-B386-30E73FF480AE}" srcOrd="0" destOrd="0" presId="urn:microsoft.com/office/officeart/2005/8/layout/process2"/>
    <dgm:cxn modelId="{B5B8E256-D752-49A9-A8FC-CC4CDF9B7E52}" srcId="{0B3E8DD8-A72D-4A83-940E-4A549E46E284}" destId="{0D659E8D-6406-4FFC-A105-ABD5DD316375}" srcOrd="4" destOrd="0" parTransId="{14BFE54E-EDAD-409C-AE2B-163F57CD825C}" sibTransId="{C1588A4E-7AE2-4294-ACD6-8B483483083C}"/>
    <dgm:cxn modelId="{C315CCF7-29BE-4454-8FAD-F059D48E008F}" type="presOf" srcId="{0D659E8D-6406-4FFC-A105-ABD5DD316375}" destId="{D33934D2-54A7-4025-9EE3-4EC87D380577}" srcOrd="0" destOrd="0" presId="urn:microsoft.com/office/officeart/2005/8/layout/process2"/>
    <dgm:cxn modelId="{FB17C8A5-B46E-4785-B61A-B5F09F64EDA6}" type="presOf" srcId="{BA25740C-D0ED-4632-847A-7FDFFC254441}" destId="{2362BE5F-D154-4F30-9F92-0A07D8D034C7}" srcOrd="0" destOrd="0" presId="urn:microsoft.com/office/officeart/2005/8/layout/process2"/>
    <dgm:cxn modelId="{21CC0124-F5DC-4DDB-A07A-ABDE115EF27E}" type="presParOf" srcId="{0371041E-797E-462C-A022-809A895260FC}" destId="{E61BC34A-8174-466B-BA14-68938D85F60F}" srcOrd="0" destOrd="0" presId="urn:microsoft.com/office/officeart/2005/8/layout/process2"/>
    <dgm:cxn modelId="{F8139F74-E3D7-41F2-8238-56D768378912}" type="presParOf" srcId="{0371041E-797E-462C-A022-809A895260FC}" destId="{F976DB02-69B3-4AA4-B386-30E73FF480AE}" srcOrd="1" destOrd="0" presId="urn:microsoft.com/office/officeart/2005/8/layout/process2"/>
    <dgm:cxn modelId="{72C5E6B5-DFC6-4B1D-B907-E0B680B616EF}" type="presParOf" srcId="{F976DB02-69B3-4AA4-B386-30E73FF480AE}" destId="{8607E1B9-3D46-40A7-9BEE-CD6CE1B1BF19}" srcOrd="0" destOrd="0" presId="urn:microsoft.com/office/officeart/2005/8/layout/process2"/>
    <dgm:cxn modelId="{3308F196-1525-4520-A49A-B055A5F15133}" type="presParOf" srcId="{0371041E-797E-462C-A022-809A895260FC}" destId="{6111FFC2-AF45-4E4F-906E-E1AE62AD823D}" srcOrd="2" destOrd="0" presId="urn:microsoft.com/office/officeart/2005/8/layout/process2"/>
    <dgm:cxn modelId="{5E147A53-8D75-4C94-9EEC-4B8CB795F660}" type="presParOf" srcId="{0371041E-797E-462C-A022-809A895260FC}" destId="{3CE04F91-52E1-41F2-AD4B-A7A7FEF89398}" srcOrd="3" destOrd="0" presId="urn:microsoft.com/office/officeart/2005/8/layout/process2"/>
    <dgm:cxn modelId="{04897FB1-5118-4995-B811-B5126865DEB5}" type="presParOf" srcId="{3CE04F91-52E1-41F2-AD4B-A7A7FEF89398}" destId="{6047CEF4-63A9-49EE-8D5D-8D8F2B3F87AB}" srcOrd="0" destOrd="0" presId="urn:microsoft.com/office/officeart/2005/8/layout/process2"/>
    <dgm:cxn modelId="{50186A0F-8D5A-4F70-AA40-42A73FA7474C}" type="presParOf" srcId="{0371041E-797E-462C-A022-809A895260FC}" destId="{A5FC2E0B-A484-434E-834D-2D444C8AC6AB}" srcOrd="4" destOrd="0" presId="urn:microsoft.com/office/officeart/2005/8/layout/process2"/>
    <dgm:cxn modelId="{FA32A830-5CB1-4532-9395-C44026D94BCB}" type="presParOf" srcId="{0371041E-797E-462C-A022-809A895260FC}" destId="{2DB4E342-8734-4D3E-BC52-3CFF82125066}" srcOrd="5" destOrd="0" presId="urn:microsoft.com/office/officeart/2005/8/layout/process2"/>
    <dgm:cxn modelId="{DAC8B174-6CE4-471A-AB9D-6A2B2318EAEC}" type="presParOf" srcId="{2DB4E342-8734-4D3E-BC52-3CFF82125066}" destId="{8456AD0F-D2DB-47D2-A113-DB43098AC8B8}" srcOrd="0" destOrd="0" presId="urn:microsoft.com/office/officeart/2005/8/layout/process2"/>
    <dgm:cxn modelId="{B072279E-A0ED-4164-9CF1-AA270B688115}" type="presParOf" srcId="{0371041E-797E-462C-A022-809A895260FC}" destId="{2362BE5F-D154-4F30-9F92-0A07D8D034C7}" srcOrd="6" destOrd="0" presId="urn:microsoft.com/office/officeart/2005/8/layout/process2"/>
    <dgm:cxn modelId="{BED591AC-5A63-4620-9677-42DACDB0291B}" type="presParOf" srcId="{0371041E-797E-462C-A022-809A895260FC}" destId="{4E591EDD-75DE-428F-BE64-E783574AB330}" srcOrd="7" destOrd="0" presId="urn:microsoft.com/office/officeart/2005/8/layout/process2"/>
    <dgm:cxn modelId="{20D1BAD1-6961-45F9-AEB6-AE6988A25B54}" type="presParOf" srcId="{4E591EDD-75DE-428F-BE64-E783574AB330}" destId="{AF51CE9D-9945-4759-B1E1-BD0E7BE6D65C}" srcOrd="0" destOrd="0" presId="urn:microsoft.com/office/officeart/2005/8/layout/process2"/>
    <dgm:cxn modelId="{C2082CE3-6339-4F84-B9D9-1F4CCFD5BECF}" type="presParOf" srcId="{0371041E-797E-462C-A022-809A895260FC}" destId="{D33934D2-54A7-4025-9EE3-4EC87D380577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A43FD-C5DD-43A9-B604-8AAEE4638A9B}">
      <dsp:nvSpPr>
        <dsp:cNvPr id="0" name=""/>
        <dsp:cNvSpPr/>
      </dsp:nvSpPr>
      <dsp:spPr>
        <a:xfrm>
          <a:off x="0" y="86780"/>
          <a:ext cx="3145554" cy="1258221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satMod val="110000"/>
                <a:lumMod val="104000"/>
              </a:schemeClr>
            </a:gs>
            <a:gs pos="69000">
              <a:schemeClr val="accent2">
                <a:shade val="88000"/>
                <a:satMod val="130000"/>
                <a:lumMod val="92000"/>
              </a:schemeClr>
            </a:gs>
            <a:gs pos="100000">
              <a:schemeClr val="accent2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NCBI-GEO DATABASE</a:t>
          </a:r>
          <a:endParaRPr 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6780"/>
        <a:ext cx="3145554" cy="1258221"/>
      </dsp:txXfrm>
    </dsp:sp>
    <dsp:sp modelId="{7339DCAB-1618-4907-8B0E-E4752AD3E323}">
      <dsp:nvSpPr>
        <dsp:cNvPr id="0" name=""/>
        <dsp:cNvSpPr/>
      </dsp:nvSpPr>
      <dsp:spPr>
        <a:xfrm>
          <a:off x="27446" y="1454733"/>
          <a:ext cx="3145554" cy="2854800"/>
        </a:xfrm>
        <a:prstGeom prst="rect">
          <a:avLst/>
        </a:prstGeom>
        <a:gradFill rotWithShape="1">
          <a:gsLst>
            <a:gs pos="0">
              <a:schemeClr val="accent2"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 extract the microarray datasets as well as original series and platform records in the Gene Expression Omnibus(GEO) repository.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446" y="1454733"/>
        <a:ext cx="3145554" cy="2854800"/>
      </dsp:txXfrm>
    </dsp:sp>
    <dsp:sp modelId="{6AEA7039-63CE-4181-8D1B-7ABB98F2BBD2}">
      <dsp:nvSpPr>
        <dsp:cNvPr id="0" name=""/>
        <dsp:cNvSpPr/>
      </dsp:nvSpPr>
      <dsp:spPr>
        <a:xfrm>
          <a:off x="3576701" y="86893"/>
          <a:ext cx="3145554" cy="1258221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satMod val="110000"/>
                <a:lumMod val="104000"/>
              </a:schemeClr>
            </a:gs>
            <a:gs pos="69000">
              <a:schemeClr val="accent2">
                <a:shade val="88000"/>
                <a:satMod val="130000"/>
                <a:lumMod val="92000"/>
              </a:schemeClr>
            </a:gs>
            <a:gs pos="100000">
              <a:schemeClr val="accent2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PACKAGES</a:t>
          </a:r>
          <a:endParaRPr 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6701" y="86893"/>
        <a:ext cx="3145554" cy="1258221"/>
      </dsp:txXfrm>
    </dsp:sp>
    <dsp:sp modelId="{9E9622CF-B05E-47D2-A702-976032D8E173}">
      <dsp:nvSpPr>
        <dsp:cNvPr id="0" name=""/>
        <dsp:cNvSpPr/>
      </dsp:nvSpPr>
      <dsp:spPr>
        <a:xfrm>
          <a:off x="3589158" y="1442406"/>
          <a:ext cx="3145554" cy="2854800"/>
        </a:xfrm>
        <a:prstGeom prst="rect">
          <a:avLst/>
        </a:prstGeom>
        <a:gradFill rotWithShape="1">
          <a:gsLst>
            <a:gs pos="0">
              <a:schemeClr val="accent2"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CHAMP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GB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Used for the analysis of Illumina Methylation bead array data (EPIC and 450k) and to integrate currently available 450k and EPIC analysis methods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Limma</a:t>
          </a:r>
          <a:r>
            <a:rPr lang="en-US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- </a:t>
          </a:r>
          <a:r>
            <a:rPr lang="en-GB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LIMMA stands for “linear models for microarray data”. It can be used for </a:t>
          </a:r>
          <a:r>
            <a:rPr lang="en-GB" sz="16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analyzing</a:t>
          </a:r>
          <a:r>
            <a:rPr lang="en-GB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microarray and RNA-</a:t>
          </a:r>
          <a:r>
            <a:rPr lang="en-GB" sz="1600" b="0" i="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seq</a:t>
          </a:r>
          <a:r>
            <a:rPr lang="en-GB" sz="1600" b="0" i="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data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89158" y="1442406"/>
        <a:ext cx="3145554" cy="2854800"/>
      </dsp:txXfrm>
    </dsp:sp>
    <dsp:sp modelId="{20404AFB-E643-40FB-ADA1-1A1DDC955CA0}">
      <dsp:nvSpPr>
        <dsp:cNvPr id="0" name=""/>
        <dsp:cNvSpPr/>
      </dsp:nvSpPr>
      <dsp:spPr>
        <a:xfrm>
          <a:off x="7178316" y="61993"/>
          <a:ext cx="3145554" cy="1258221"/>
        </a:xfrm>
        <a:prstGeom prst="rect">
          <a:avLst/>
        </a:prstGeom>
        <a:gradFill rotWithShape="1">
          <a:gsLst>
            <a:gs pos="0">
              <a:schemeClr val="accent2">
                <a:tint val="98000"/>
                <a:satMod val="110000"/>
                <a:lumMod val="104000"/>
              </a:schemeClr>
            </a:gs>
            <a:gs pos="69000">
              <a:schemeClr val="accent2">
                <a:shade val="88000"/>
                <a:satMod val="130000"/>
                <a:lumMod val="92000"/>
              </a:schemeClr>
            </a:gs>
            <a:gs pos="100000">
              <a:schemeClr val="accent2"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endParaRPr lang="en-US" sz="24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78316" y="61993"/>
        <a:ext cx="3145554" cy="1258221"/>
      </dsp:txXfrm>
    </dsp:sp>
    <dsp:sp modelId="{E995A9DA-E4FC-4702-97F7-B62B7D92B56E}">
      <dsp:nvSpPr>
        <dsp:cNvPr id="0" name=""/>
        <dsp:cNvSpPr/>
      </dsp:nvSpPr>
      <dsp:spPr>
        <a:xfrm>
          <a:off x="7175090" y="1416628"/>
          <a:ext cx="3145554" cy="2854800"/>
        </a:xfrm>
        <a:prstGeom prst="rect">
          <a:avLst/>
        </a:prstGeom>
        <a:gradFill rotWithShape="1">
          <a:gsLst>
            <a:gs pos="0">
              <a:schemeClr val="accent2">
                <a:tint val="54000"/>
                <a:alpha val="100000"/>
                <a:satMod val="105000"/>
                <a:lumMod val="110000"/>
              </a:schemeClr>
            </a:gs>
            <a:gs pos="100000">
              <a:schemeClr val="accent2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/>
          </a:solidFill>
          <a:prstDash val="solid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Within a series of orthogonal target-discovery research, </a:t>
          </a:r>
          <a:r>
            <a:rPr lang="en-GB" sz="16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r>
            <a:rPr lang="en-GB" sz="16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delivers automated meta-analysis techniques to understand either common or unique pathways and protein networks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175090" y="1416628"/>
        <a:ext cx="3145554" cy="2854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C34A-8174-466B-BA14-68938D85F60F}">
      <dsp:nvSpPr>
        <dsp:cNvPr id="0" name=""/>
        <dsp:cNvSpPr/>
      </dsp:nvSpPr>
      <dsp:spPr>
        <a:xfrm>
          <a:off x="-15916" y="7091"/>
          <a:ext cx="5666015" cy="744164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DNA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methylation states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of obese DNA specimens were obtained from GEO and the DNA methylation profiles were generated </a:t>
          </a:r>
        </a:p>
      </dsp:txBody>
      <dsp:txXfrm>
        <a:off x="5880" y="28887"/>
        <a:ext cx="5622423" cy="700572"/>
      </dsp:txXfrm>
    </dsp:sp>
    <dsp:sp modelId="{F976DB02-69B3-4AA4-B386-30E73FF480AE}">
      <dsp:nvSpPr>
        <dsp:cNvPr id="0" name=""/>
        <dsp:cNvSpPr/>
      </dsp:nvSpPr>
      <dsp:spPr>
        <a:xfrm rot="5400000">
          <a:off x="2674509" y="770267"/>
          <a:ext cx="285164" cy="34219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714432" y="798784"/>
        <a:ext cx="205319" cy="199615"/>
      </dsp:txXfrm>
    </dsp:sp>
    <dsp:sp modelId="{6111FFC2-AF45-4E4F-906E-E1AE62AD823D}">
      <dsp:nvSpPr>
        <dsp:cNvPr id="0" name=""/>
        <dsp:cNvSpPr/>
      </dsp:nvSpPr>
      <dsp:spPr>
        <a:xfrm>
          <a:off x="0" y="1131475"/>
          <a:ext cx="5634183" cy="68964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An independent study was </a:t>
          </a:r>
          <a:r>
            <a:rPr lang="en-IN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chosen based on the platform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Infinium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Human-Methylation450K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BeadChip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(Illumina)</a:t>
          </a:r>
        </a:p>
      </dsp:txBody>
      <dsp:txXfrm>
        <a:off x="20199" y="1151674"/>
        <a:ext cx="5593785" cy="649243"/>
      </dsp:txXfrm>
    </dsp:sp>
    <dsp:sp modelId="{3CE04F91-52E1-41F2-AD4B-A7A7FEF89398}">
      <dsp:nvSpPr>
        <dsp:cNvPr id="0" name=""/>
        <dsp:cNvSpPr/>
      </dsp:nvSpPr>
      <dsp:spPr>
        <a:xfrm rot="5400000">
          <a:off x="2674509" y="1840127"/>
          <a:ext cx="285164" cy="34219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714432" y="1868644"/>
        <a:ext cx="205319" cy="199615"/>
      </dsp:txXfrm>
    </dsp:sp>
    <dsp:sp modelId="{A5FC2E0B-A484-434E-834D-2D444C8AC6AB}">
      <dsp:nvSpPr>
        <dsp:cNvPr id="0" name=""/>
        <dsp:cNvSpPr/>
      </dsp:nvSpPr>
      <dsp:spPr>
        <a:xfrm>
          <a:off x="-7965" y="2201335"/>
          <a:ext cx="5650113" cy="733305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The CHAMP package in R was used to integrate the 450K analysis methods and to perform differential methylation analysis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3513" y="2222813"/>
        <a:ext cx="5607157" cy="690349"/>
      </dsp:txXfrm>
    </dsp:sp>
    <dsp:sp modelId="{2DB4E342-8734-4D3E-BC52-3CFF82125066}">
      <dsp:nvSpPr>
        <dsp:cNvPr id="0" name=""/>
        <dsp:cNvSpPr/>
      </dsp:nvSpPr>
      <dsp:spPr>
        <a:xfrm rot="5400000">
          <a:off x="2674509" y="2953652"/>
          <a:ext cx="285164" cy="34219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714432" y="2982169"/>
        <a:ext cx="205319" cy="199615"/>
      </dsp:txXfrm>
    </dsp:sp>
    <dsp:sp modelId="{2362BE5F-D154-4F30-9F92-0A07D8D034C7}">
      <dsp:nvSpPr>
        <dsp:cNvPr id="0" name=""/>
        <dsp:cNvSpPr/>
      </dsp:nvSpPr>
      <dsp:spPr>
        <a:xfrm>
          <a:off x="-31832" y="3314860"/>
          <a:ext cx="5697848" cy="922190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Limma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was used for the analysis of gene expression microarray data and to identify differentially expressed genes (DEGs)</a:t>
          </a:r>
          <a:endParaRPr lang="en-US" sz="12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4822" y="3341870"/>
        <a:ext cx="5643828" cy="868170"/>
      </dsp:txXfrm>
    </dsp:sp>
    <dsp:sp modelId="{4E591EDD-75DE-428F-BE64-E783574AB330}">
      <dsp:nvSpPr>
        <dsp:cNvPr id="0" name=""/>
        <dsp:cNvSpPr/>
      </dsp:nvSpPr>
      <dsp:spPr>
        <a:xfrm rot="5400000">
          <a:off x="2674509" y="4256062"/>
          <a:ext cx="285164" cy="342197"/>
        </a:xfrm>
        <a:prstGeom prst="rightArrow">
          <a:avLst>
            <a:gd name="adj1" fmla="val 60000"/>
            <a:gd name="adj2" fmla="val 50000"/>
          </a:avLst>
        </a:prstGeom>
        <a:solidFill>
          <a:schemeClr val="tx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2714432" y="4284579"/>
        <a:ext cx="205319" cy="199615"/>
      </dsp:txXfrm>
    </dsp:sp>
    <dsp:sp modelId="{D33934D2-54A7-4025-9EE3-4EC87D380577}">
      <dsp:nvSpPr>
        <dsp:cNvPr id="0" name=""/>
        <dsp:cNvSpPr/>
      </dsp:nvSpPr>
      <dsp:spPr>
        <a:xfrm>
          <a:off x="-15916" y="4617270"/>
          <a:ext cx="5666015" cy="760438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222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114300">
            <a:prstClr val="black"/>
          </a:inn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Pathway Enrichment Analysis was performed for the </a:t>
          </a:r>
          <a:r>
            <a:rPr lang="en-US" sz="12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genes 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the </a:t>
          </a:r>
          <a:r>
            <a:rPr lang="en-US" sz="12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Metascape</a:t>
          </a:r>
          <a:r>
            <a:rPr lang="en-US" sz="1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online software</a:t>
          </a:r>
        </a:p>
      </dsp:txBody>
      <dsp:txXfrm>
        <a:off x="6356" y="4639542"/>
        <a:ext cx="5621471" cy="7158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A2BF8-E894-47A5-BC82-E220AA1B90D1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A5ECE-1B19-4A95-8C64-74273ECBC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006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4D3D-B93F-4ECB-9E1B-45488475CB2A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557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D125B-0888-4EEC-965C-15DE6D551F6F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945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D7B-17D8-4136-8007-DB606FDC4954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07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B93B0B75-4613-4CD0-83CA-E20CA9F8D1A0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687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F748-7AB2-4D15-8803-FEE6E25DAD4A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7172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A5FB-DF63-4A9D-83CE-3E7095FDBB54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1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BD8AB-D7A6-4CD0-8D34-5AFC699D6D30}" type="datetime1">
              <a:rPr lang="en-GB" smtClean="0"/>
              <a:t>23/04/2024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612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AD82C-7AC2-42E2-ACC0-8DAE21A9C2CB}" type="datetime1">
              <a:rPr lang="en-GB" smtClean="0"/>
              <a:t>23/04/2024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8383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DBF2-D8D6-48BD-BA06-9E65146A7D71}" type="datetime1">
              <a:rPr lang="en-GB" smtClean="0"/>
              <a:t>23/04/2024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660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5CE5E-9367-49DB-A443-3E67E78562E1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690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DCEC2602-8CEC-4607-80D0-A765E089E716}" type="datetime1">
              <a:rPr lang="en-GB" smtClean="0"/>
              <a:t>23/04/2024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57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72C6-5648-4045-869E-0312BD239219}" type="datetime1">
              <a:rPr lang="en-GB" smtClean="0"/>
              <a:t>23/04/2024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BED4FE-B9BB-44EC-992D-3337B65387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8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525" y="704228"/>
            <a:ext cx="11037455" cy="196354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Analysis of DNA Methylation in Obesity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Publicly Available Data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9852" y="2829154"/>
            <a:ext cx="4876800" cy="2855210"/>
          </a:xfrm>
          <a:solidFill>
            <a:schemeClr val="accent3">
              <a:alpha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Ramesh</a:t>
            </a:r>
            <a:b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G01447306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M.S.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Bioinformatics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Computational Biology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Jeff </a:t>
            </a:r>
            <a:r>
              <a:rPr lang="en-GB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Solka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Systems Biology</a:t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George Mason University</a:t>
            </a:r>
            <a:b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3655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0732" y="221325"/>
            <a:ext cx="13837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714" y="723502"/>
            <a:ext cx="3934126" cy="2622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06" y="704649"/>
            <a:ext cx="4425303" cy="26416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506" y="3486290"/>
            <a:ext cx="4425303" cy="25287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/>
          <p:cNvSpPr/>
          <p:nvPr/>
        </p:nvSpPr>
        <p:spPr>
          <a:xfrm>
            <a:off x="1113551" y="4009346"/>
            <a:ext cx="4698451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Quality Control and Exploratory Analysis Plot</a:t>
            </a: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A.)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densityPlot</a:t>
            </a:r>
            <a:endParaRPr lang="en-GB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GB" sz="1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</a:t>
            </a:r>
            <a:r>
              <a:rPr lang="en-GB" sz="1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mdsPlot</a:t>
            </a:r>
            <a:endParaRPr lang="en-GB" sz="14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dendogram</a:t>
            </a:r>
            <a:endParaRPr lang="en-GB" sz="1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9727" y="6295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58520" y="3412791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58519" y="62957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10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17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0732" y="221325"/>
            <a:ext cx="14622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SVD PLOT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929" y="716437"/>
            <a:ext cx="5237170" cy="4515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420896" y="5451647"/>
            <a:ext cx="91532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5: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Singular Value Decomposition Plot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11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6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60946" y="4966414"/>
            <a:ext cx="91532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6: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of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CpGs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Graphical interface of the distribution of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CpGs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the Illumina 450K platform in different chromosomes and different regions of </a:t>
            </a:r>
            <a:r>
              <a:rPr lang="en-GB" sz="14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CpG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islands.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0159" y="296739"/>
            <a:ext cx="19388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CPG RESULTS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133" y="1126836"/>
            <a:ext cx="8404273" cy="33673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46560"/>
              </p:ext>
            </p:extLst>
          </p:nvPr>
        </p:nvGraphicFramePr>
        <p:xfrm>
          <a:off x="710163" y="1506620"/>
          <a:ext cx="190269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018">
                  <a:extLst>
                    <a:ext uri="{9D8B030D-6E8A-4147-A177-3AD203B41FA5}">
                      <a16:colId xmlns:a16="http://schemas.microsoft.com/office/drawing/2014/main" val="1053120024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3642638361"/>
                    </a:ext>
                  </a:extLst>
                </a:gridCol>
              </a:tblGrid>
              <a:tr h="244933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982128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chr1 (Highest)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40.805k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059381"/>
                  </a:ext>
                </a:extLst>
              </a:tr>
              <a:tr h="2124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lang="en-GB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21(Lowest)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3638</a:t>
                      </a:r>
                      <a:endParaRPr lang="en-GB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3997426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0800000">
            <a:off x="2678545" y="1776656"/>
            <a:ext cx="779426" cy="2645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Slide Number Placeholder 4"/>
          <p:cNvSpPr txBox="1">
            <a:spLocks/>
          </p:cNvSpPr>
          <p:nvPr/>
        </p:nvSpPr>
        <p:spPr>
          <a:xfrm>
            <a:off x="10811078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12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9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103399" y="5105126"/>
            <a:ext cx="7675417" cy="70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4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Heatmap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all significant </a:t>
            </a:r>
            <a:r>
              <a:rPr lang="en-GB" sz="1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CpGs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individual study based on the number of obese and lean samples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lang="en-GB" sz="1400" i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GB" sz="1400" i="1" dirty="0" smtClean="0"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2840" y="412351"/>
            <a:ext cx="147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13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629" y="1058748"/>
            <a:ext cx="6424956" cy="37030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5274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25" y="1320538"/>
            <a:ext cx="5482447" cy="3660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57108" y="402924"/>
            <a:ext cx="2255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VOLCANO PLOT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88830" y="5310246"/>
            <a:ext cx="91532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7: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Volcano Plot representing the distribution of delta methylation plots (DMPs) 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14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0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08" y="544326"/>
            <a:ext cx="2143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667" y="1707036"/>
            <a:ext cx="6386675" cy="30817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497386" y="5174582"/>
            <a:ext cx="91532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Scatter plot depicting the significance of DMRs across the genome 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15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2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08" y="402924"/>
            <a:ext cx="17113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02" y="1695221"/>
            <a:ext cx="8807702" cy="3018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Rectangle 4"/>
          <p:cNvSpPr/>
          <p:nvPr/>
        </p:nvSpPr>
        <p:spPr>
          <a:xfrm>
            <a:off x="1722235" y="5099167"/>
            <a:ext cx="91532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9: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 chart showing the delta beta values for hyper-methylated and hypo-methylated genes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16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49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82200" y="5100355"/>
            <a:ext cx="6096000" cy="110286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</a:t>
            </a: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A.) Biological 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involved in upregulated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genes</a:t>
            </a:r>
          </a:p>
          <a:p>
            <a:pPr algn="ctr">
              <a:spcAft>
                <a:spcPts val="1000"/>
              </a:spcAft>
            </a:pP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.) Biological 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processes involved in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downregulated </a:t>
            </a:r>
            <a:r>
              <a:rPr lang="en-GB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genes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1000"/>
              </a:spcAft>
            </a:pPr>
            <a:endParaRPr lang="en-GB" sz="1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9" y="1986005"/>
            <a:ext cx="5423725" cy="26002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68" y="1986005"/>
            <a:ext cx="5423725" cy="25451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/>
          <p:cNvSpPr txBox="1"/>
          <p:nvPr/>
        </p:nvSpPr>
        <p:spPr>
          <a:xfrm>
            <a:off x="398979" y="132789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22704" y="132789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B.)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8979" y="500892"/>
            <a:ext cx="17798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METASCAPE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17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79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106" y="1008742"/>
            <a:ext cx="9603275" cy="1049235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GB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905" y="1662668"/>
            <a:ext cx="11080203" cy="4488750"/>
          </a:xfrm>
        </p:spPr>
        <p:txBody>
          <a:bodyPr>
            <a:no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is an epigenetic alteration mechanism which helps in regulating or suppressing the expression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genes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Epigenetics has been related to the development of obesity since it is controlled by both genetic and environmental variables.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datasets from the Gene Expression Omnibus were used to investigate the DNA methylation statuses of obese DNA specimens (GEO).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total of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samples were explored which included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29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lean and 9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obese people to see if there were any differences in methylation levels at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Methylation Analysis was performed for the three independent datasets retrieved and was found that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1117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probes were found to be upregulated and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260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probes were found to be downregulated.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further analyzed to obtain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pathway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enrichment analysis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processes involved in the DMGs that were obtained.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18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58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6546" y="491981"/>
            <a:ext cx="10021888" cy="654050"/>
          </a:xfrm>
        </p:spPr>
        <p:txBody>
          <a:bodyPr/>
          <a:lstStyle/>
          <a:p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79713" y="979776"/>
            <a:ext cx="10890250" cy="4359275"/>
          </a:xfrm>
        </p:spPr>
        <p:txBody>
          <a:bodyPr>
            <a:noAutofit/>
          </a:bodyPr>
          <a:lstStyle/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Ciechomska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Marzena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Leszek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Roszkowski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Wlodzimierz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Maslinski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2019. “DNA Methylation as a Future Therapeutic and Diagnostic Target in Rheumatoid Arthritis.”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8(9):1–16.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10.3390/cells8090953.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Dong, L., Ma, L., Ma, G. H., &amp; Ren, H. 2019. “Genome-Wide Analysis Reveals DNA Methylation Alterations in Obesity Associated with High Risk of Colorectal Cancer. Scientific Reports, 9(1), 5100. Https://Doi.Org/10.1038/S41598-019-41616-0.”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Elhamamsy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R. 2017. “Role of DNA Methylation in Imprinting Disorders: An Updated Review. Journal of Assisted Reproduction and Genetics, 34(5), 549–562. Https://Doi.Org/10.1007/S10815-017-0895-5.”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Gallardo-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Escribano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Buonaiuto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V., Ruiz-Moreno, M. I., Vargas-Candela, A.,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Vilches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-Perez, A., Benitez-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Porres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Romance-Garcia, A. R., Ruiz-Moreno, A., Gomez-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Huelgas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Bernal-Lopez, M. R. 2020. “Epigenetic Approach in Obesity: DNA Methylation in a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Prepubertal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Population Which Underwent a Lifestyle Modification. Clinical Epigenetics, 12(1), 144. Https://Doi.Org/10.1186/S13148-020-00935-0.”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Harrison, Alan, and Anne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Parle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-McDermott. 2011. “DNA Methylation: A Timeline of Methods and Applications.” </a:t>
            </a:r>
            <a:r>
              <a:rPr lang="en-GB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Frontiers in Genetics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2(OCT).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10.3389/fgene.2011.00074.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Lopomo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Burgio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&amp;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Migliore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2016. “Epigenetics of Obesity. Progress in Molecular Biology and Translational Science, 140, 151–184. Https://Doi.Org/10.1016/Bs.Pmbts.2016.02.002.”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Mello, V. D.,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Pulkkinen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Lalli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Kolehmainen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Pihlajamäki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&amp;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Uusitupa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2014. “DNA Methylation in Obesity and Type 2 Diabetes. Annals of Medicine, 46(3), 103–113. Https://Doi.Org/10.3109/07853890.2013.857259.”</a:t>
            </a:r>
          </a:p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Moore, L. D., and Fan G. Le T. 2013. “DNA Methylation and Its Basic Function.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Neuropsychopharmacology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[Internet]. 2013 [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Citado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 Apr 4]; 38: 23-38.”</a:t>
            </a:r>
          </a:p>
          <a:p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Nicoletti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C.F.,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Pinhel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M.A.S., Noronha, N. Y. 2020. “Altered Pathways in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Methylome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Transcriptome Longitudinal Analysis of Normal Weight and Bariatric Surgery Women. 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 10, 6515 Https://Doi.Org/10.1038/S41598-020-60814-9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19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9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870198"/>
            <a:ext cx="9603275" cy="579912"/>
          </a:xfrm>
        </p:spPr>
        <p:txBody>
          <a:bodyPr/>
          <a:lstStyle/>
          <a:p>
            <a:pPr algn="ctr"/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62545"/>
            <a:ext cx="5510675" cy="3933109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is an epigenetic mechanism which cells use to control or regulate gene expression by inhibiting the binding of transcription factors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</a:t>
            </a:r>
          </a:p>
          <a:p>
            <a:pPr algn="just"/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refers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addition of a methyl (CH3) group to the DNA strand itself, often to the fifth carbon atom of a cytosine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ring</a:t>
            </a:r>
          </a:p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island is defined as a 200-bp region of DNA with a GC content higher than 50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endParaRPr lang="en-GB" sz="1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in cancer -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Abnormal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methylation of DNA has been linked or related to a wide variety of diseases which includes cancer, obesity, cardiovascular diseases etc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3314" name="Picture 2" descr="DNA methylation as a mechanism of epigenesis | Dna methylation, Methylation,  Epigene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77" y="1450110"/>
            <a:ext cx="3483553" cy="1954661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8" name="Picture 2" descr="IJMS | Free Full-Text | Defining Driver DNA Methylation Changes in Human  Cancer | HTM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76" y="3950797"/>
            <a:ext cx="3483553" cy="1619399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pSp>
        <p:nvGrpSpPr>
          <p:cNvPr id="10" name="Group 9"/>
          <p:cNvGrpSpPr/>
          <p:nvPr/>
        </p:nvGrpSpPr>
        <p:grpSpPr>
          <a:xfrm>
            <a:off x="7591377" y="3404771"/>
            <a:ext cx="3498355" cy="551716"/>
            <a:chOff x="4788024" y="3046081"/>
            <a:chExt cx="4176464" cy="338629"/>
          </a:xfrm>
        </p:grpSpPr>
        <p:cxnSp>
          <p:nvCxnSpPr>
            <p:cNvPr id="11" name="Straight Connector 10"/>
            <p:cNvCxnSpPr>
              <a:stCxn id="13" idx="3"/>
              <a:endCxn id="14" idx="1"/>
            </p:cNvCxnSpPr>
            <p:nvPr/>
          </p:nvCxnSpPr>
          <p:spPr>
            <a:xfrm flipV="1">
              <a:off x="6012160" y="3218308"/>
              <a:ext cx="144016" cy="4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7622976" y="3214817"/>
              <a:ext cx="144016" cy="458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788024" y="3061071"/>
              <a:ext cx="1224136" cy="3236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Cytosine </a:t>
              </a:r>
              <a:endParaRPr lang="en-IN" sz="15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156176" y="3056489"/>
              <a:ext cx="1466800" cy="3236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phosphate</a:t>
              </a:r>
              <a:endParaRPr lang="en-IN" sz="15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40352" y="3046081"/>
              <a:ext cx="1224136" cy="32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 smtClean="0"/>
                <a:t>Guanine</a:t>
              </a:r>
              <a:endParaRPr lang="en-IN" sz="1500" dirty="0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34684" y="5704424"/>
            <a:ext cx="5196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1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Mechanism of DNA Methylation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Ciechomska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2019)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ED4FE-B9BB-44EC-992D-3337B65387FC}" type="slidenum">
              <a:rPr lang="en-GB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2</a:t>
            </a:fld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igital DN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1" t="-2154" r="11310" b="2154"/>
          <a:stretch/>
        </p:blipFill>
        <p:spPr bwMode="auto">
          <a:xfrm>
            <a:off x="720436" y="0"/>
            <a:ext cx="4470399" cy="605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103485" y="2563611"/>
            <a:ext cx="4880182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60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BED4FE-B9BB-44EC-992D-3337B65387FC}" type="slidenum">
              <a:rPr lang="en-GB" smtClean="0">
                <a:solidFill>
                  <a:schemeClr val="tx1"/>
                </a:solidFill>
                <a:latin typeface="Arial Black" panose="020B0A04020102020204" pitchFamily="34" charset="0"/>
              </a:rPr>
              <a:pPr/>
              <a:t>20</a:t>
            </a:fld>
            <a:r>
              <a:rPr lang="en-GB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0</a:t>
            </a:r>
            <a:endParaRPr lang="en-GB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88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563" y="1431637"/>
            <a:ext cx="5634182" cy="3805382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DNA Methylation in Obesity: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Obesity has been linked to lifestyle changes, which increases the risk of numerous diseases.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also linked to changes in DNA methylation, which in turn leads to abnormalities and contribute to various diseased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</a:p>
          <a:p>
            <a:pPr algn="just"/>
            <a:r>
              <a:rPr lang="en-GB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DNA methylation in obesity: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factors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factors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2" name="Picture 4" descr="https://ars.els-cdn.com/content/image/1-s2.0-S000629522030201X-ga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16" y="1985817"/>
            <a:ext cx="4953603" cy="2059710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TextBox 1"/>
          <p:cNvSpPr txBox="1"/>
          <p:nvPr/>
        </p:nvSpPr>
        <p:spPr>
          <a:xfrm>
            <a:off x="6572885" y="4350327"/>
            <a:ext cx="51282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2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Epigenetic modifications in obesity (</a:t>
            </a:r>
            <a:r>
              <a:rPr lang="en-GB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Samblas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</a:t>
            </a: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2019)</a:t>
            </a:r>
          </a:p>
          <a:p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4966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084" y="1166637"/>
            <a:ext cx="9956799" cy="4765963"/>
          </a:xfrm>
        </p:spPr>
        <p:txBody>
          <a:bodyPr/>
          <a:lstStyle/>
          <a:p>
            <a:pPr marL="0" indent="0" algn="just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and explore the association of DNA methylation in the development of obesity</a:t>
            </a:r>
          </a:p>
          <a:p>
            <a:pPr marL="0" indent="0" algn="just"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To obtain the differential methylation analysis of the publicly available dataset retrieved from GEO</a:t>
            </a:r>
          </a:p>
          <a:p>
            <a:pPr marL="0" indent="0" algn="just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To identify differentially expressed genes (DEGs) in the dataset </a:t>
            </a:r>
          </a:p>
          <a:p>
            <a:pPr marL="0" indent="0" algn="just">
              <a:buNone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To perform pathway enrichment analysis for the genes obtained</a:t>
            </a:r>
            <a:endParaRPr lang="en-GB" sz="1800" dirty="0"/>
          </a:p>
        </p:txBody>
      </p:sp>
      <p:sp>
        <p:nvSpPr>
          <p:cNvPr id="5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986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04180424"/>
              </p:ext>
            </p:extLst>
          </p:nvPr>
        </p:nvGraphicFramePr>
        <p:xfrm>
          <a:off x="1045049" y="1121771"/>
          <a:ext cx="10323871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638649" y="591430"/>
            <a:ext cx="57230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ea typeface="Calibri" panose="020F0502020204030204" pitchFamily="34" charset="0"/>
              </a:rPr>
              <a:t>TOOLS/SOFTWARE/PACKAGES USED</a:t>
            </a:r>
            <a:endParaRPr lang="en-GB" sz="2400" u="sng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1763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3738956"/>
              </p:ext>
            </p:extLst>
          </p:nvPr>
        </p:nvGraphicFramePr>
        <p:xfrm>
          <a:off x="5698835" y="526473"/>
          <a:ext cx="5634183" cy="538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CB3C6BF-9988-40CA-8FA6-72A9FC8BF7E4}"/>
              </a:ext>
            </a:extLst>
          </p:cNvPr>
          <p:cNvSpPr/>
          <p:nvPr/>
        </p:nvSpPr>
        <p:spPr>
          <a:xfrm>
            <a:off x="597564" y="83127"/>
            <a:ext cx="4519381" cy="600132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3086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74813" y="3244334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0" i="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64889" y="5318670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DMRs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8408670" y="1287057"/>
            <a:ext cx="99314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CpG.Gui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64889" y="2103992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Check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64889" y="2889128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64889" y="3718293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 Effect Correction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71858" y="4515161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DMPs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305DA3-9F90-4E06-B910-62FF13A271EC}"/>
              </a:ext>
            </a:extLst>
          </p:cNvPr>
          <p:cNvSpPr/>
          <p:nvPr/>
        </p:nvSpPr>
        <p:spPr>
          <a:xfrm>
            <a:off x="4271858" y="1290871"/>
            <a:ext cx="3661742" cy="4659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Loading Data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8408670" y="4476549"/>
            <a:ext cx="99314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DMP.GUI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600918" y="2889128"/>
            <a:ext cx="115048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Champ.norm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8408670" y="2081835"/>
            <a:ext cx="99314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QC.GUI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376970" y="1257070"/>
            <a:ext cx="1407628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Champ.load</a:t>
            </a:r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750176" y="2089430"/>
            <a:ext cx="1001228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Champ.QC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229829" y="3710154"/>
            <a:ext cx="1551273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Champ.runCombat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623491" y="4476549"/>
            <a:ext cx="115048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Champ.DMP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2623491" y="5275637"/>
            <a:ext cx="115048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Champ.DMR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F4F262-C0D4-4748-A068-16A074CC3AAB}"/>
              </a:ext>
            </a:extLst>
          </p:cNvPr>
          <p:cNvSpPr/>
          <p:nvPr/>
        </p:nvSpPr>
        <p:spPr>
          <a:xfrm>
            <a:off x="8408670" y="5277676"/>
            <a:ext cx="993146" cy="50691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DMR.GUI</a:t>
            </a:r>
            <a:endParaRPr lang="en-IN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7944065" y="1421044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Arrow 33"/>
          <p:cNvSpPr/>
          <p:nvPr/>
        </p:nvSpPr>
        <p:spPr>
          <a:xfrm>
            <a:off x="7928379" y="2276357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>
            <a:off x="7935348" y="4657887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>
            <a:off x="7928379" y="5441696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ight Arrow 37"/>
          <p:cNvSpPr/>
          <p:nvPr/>
        </p:nvSpPr>
        <p:spPr>
          <a:xfrm rot="10800000">
            <a:off x="3784598" y="1447406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ight Arrow 38"/>
          <p:cNvSpPr/>
          <p:nvPr/>
        </p:nvSpPr>
        <p:spPr>
          <a:xfrm rot="10800000">
            <a:off x="3780902" y="2246473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ight Arrow 39"/>
          <p:cNvSpPr/>
          <p:nvPr/>
        </p:nvSpPr>
        <p:spPr>
          <a:xfrm rot="10800000">
            <a:off x="3768001" y="3048351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ight Arrow 40"/>
          <p:cNvSpPr/>
          <p:nvPr/>
        </p:nvSpPr>
        <p:spPr>
          <a:xfrm rot="10800000">
            <a:off x="3775725" y="3893164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ight Arrow 41"/>
          <p:cNvSpPr/>
          <p:nvPr/>
        </p:nvSpPr>
        <p:spPr>
          <a:xfrm rot="10800000">
            <a:off x="3768001" y="4671997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ight Arrow 42"/>
          <p:cNvSpPr/>
          <p:nvPr/>
        </p:nvSpPr>
        <p:spPr>
          <a:xfrm rot="10800000">
            <a:off x="3775726" y="5464231"/>
            <a:ext cx="480291" cy="17479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/>
        </p:nvSpPr>
        <p:spPr>
          <a:xfrm>
            <a:off x="82691" y="296631"/>
            <a:ext cx="78509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METHYLATION ANALYSIS</a:t>
            </a:r>
            <a:b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sz="2400" u="sng" dirty="0"/>
          </a:p>
        </p:txBody>
      </p:sp>
      <p:sp>
        <p:nvSpPr>
          <p:cNvPr id="47" name="Oval 46"/>
          <p:cNvSpPr/>
          <p:nvPr/>
        </p:nvSpPr>
        <p:spPr>
          <a:xfrm>
            <a:off x="5991892" y="1029330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5994002" y="1815827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5984922" y="2634176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" name="Oval 49"/>
          <p:cNvSpPr/>
          <p:nvPr/>
        </p:nvSpPr>
        <p:spPr>
          <a:xfrm>
            <a:off x="5986159" y="3425516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5974813" y="4242696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52" name="Oval 51"/>
          <p:cNvSpPr/>
          <p:nvPr/>
        </p:nvSpPr>
        <p:spPr>
          <a:xfrm>
            <a:off x="5984923" y="5041748"/>
            <a:ext cx="221673" cy="2162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22" name="Straight Connector 21"/>
          <p:cNvCxnSpPr>
            <a:stCxn id="16" idx="3"/>
          </p:cNvCxnSpPr>
          <p:nvPr/>
        </p:nvCxnSpPr>
        <p:spPr>
          <a:xfrm flipV="1">
            <a:off x="9401816" y="2333872"/>
            <a:ext cx="139348" cy="1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9550400" y="1934019"/>
            <a:ext cx="0" cy="80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9541164" y="1923954"/>
            <a:ext cx="38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9541164" y="2333872"/>
            <a:ext cx="38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9559636" y="2726621"/>
            <a:ext cx="387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947196" y="1764777"/>
            <a:ext cx="689612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mds</a:t>
            </a:r>
            <a:r>
              <a:rPr lang="en-GB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947196" y="2177725"/>
            <a:ext cx="87876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densityPlot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956798" y="2569913"/>
            <a:ext cx="878767" cy="27699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none" rtlCol="0">
            <a:spAutoFit/>
          </a:bodyPr>
          <a:lstStyle/>
          <a:p>
            <a:r>
              <a:rPr lang="en-GB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dendogram</a:t>
            </a:r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1261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2946" y="461650"/>
            <a:ext cx="9605963" cy="686810"/>
          </a:xfrm>
        </p:spPr>
        <p:txBody>
          <a:bodyPr/>
          <a:lstStyle/>
          <a:p>
            <a:pPr algn="ctr"/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 DATASET</a:t>
            </a:r>
            <a:endParaRPr lang="en-GB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005053"/>
              </p:ext>
            </p:extLst>
          </p:nvPr>
        </p:nvGraphicFramePr>
        <p:xfrm>
          <a:off x="128435" y="2617831"/>
          <a:ext cx="5847492" cy="2010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418">
                  <a:extLst>
                    <a:ext uri="{9D8B030D-6E8A-4147-A177-3AD203B41FA5}">
                      <a16:colId xmlns:a16="http://schemas.microsoft.com/office/drawing/2014/main" val="3703377269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676522806"/>
                    </a:ext>
                  </a:extLst>
                </a:gridCol>
                <a:gridCol w="2075842">
                  <a:extLst>
                    <a:ext uri="{9D8B030D-6E8A-4147-A177-3AD203B41FA5}">
                      <a16:colId xmlns:a16="http://schemas.microsoft.com/office/drawing/2014/main" val="3853427769"/>
                    </a:ext>
                  </a:extLst>
                </a:gridCol>
                <a:gridCol w="859639">
                  <a:extLst>
                    <a:ext uri="{9D8B030D-6E8A-4147-A177-3AD203B41FA5}">
                      <a16:colId xmlns:a16="http://schemas.microsoft.com/office/drawing/2014/main" val="471959119"/>
                    </a:ext>
                  </a:extLst>
                </a:gridCol>
                <a:gridCol w="916084">
                  <a:extLst>
                    <a:ext uri="{9D8B030D-6E8A-4147-A177-3AD203B41FA5}">
                      <a16:colId xmlns:a16="http://schemas.microsoft.com/office/drawing/2014/main" val="82870721"/>
                    </a:ext>
                  </a:extLst>
                </a:gridCol>
              </a:tblGrid>
              <a:tr h="10593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Accession ID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GB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samples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Obese</a:t>
                      </a:r>
                      <a:r>
                        <a:rPr lang="en-GB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samples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Lean samples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81172"/>
                  </a:ext>
                </a:extLst>
              </a:tr>
              <a:tr h="95133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GSE120062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DNA Methylation data from frozen placental tissue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348241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912720"/>
              </p:ext>
            </p:extLst>
          </p:nvPr>
        </p:nvGraphicFramePr>
        <p:xfrm>
          <a:off x="6190228" y="2918118"/>
          <a:ext cx="5745798" cy="1267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845">
                  <a:extLst>
                    <a:ext uri="{9D8B030D-6E8A-4147-A177-3AD203B41FA5}">
                      <a16:colId xmlns:a16="http://schemas.microsoft.com/office/drawing/2014/main" val="2787339477"/>
                    </a:ext>
                  </a:extLst>
                </a:gridCol>
                <a:gridCol w="1784427">
                  <a:extLst>
                    <a:ext uri="{9D8B030D-6E8A-4147-A177-3AD203B41FA5}">
                      <a16:colId xmlns:a16="http://schemas.microsoft.com/office/drawing/2014/main" val="2843579545"/>
                    </a:ext>
                  </a:extLst>
                </a:gridCol>
                <a:gridCol w="1335839">
                  <a:extLst>
                    <a:ext uri="{9D8B030D-6E8A-4147-A177-3AD203B41FA5}">
                      <a16:colId xmlns:a16="http://schemas.microsoft.com/office/drawing/2014/main" val="778015437"/>
                    </a:ext>
                  </a:extLst>
                </a:gridCol>
                <a:gridCol w="1664687">
                  <a:extLst>
                    <a:ext uri="{9D8B030D-6E8A-4147-A177-3AD203B41FA5}">
                      <a16:colId xmlns:a16="http://schemas.microsoft.com/office/drawing/2014/main" val="763700506"/>
                    </a:ext>
                  </a:extLst>
                </a:gridCol>
              </a:tblGrid>
              <a:tr h="738703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 Study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</a:t>
                      </a:r>
                      <a:r>
                        <a:rPr lang="en-GB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DE probes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Upregulated</a:t>
                      </a:r>
                      <a:r>
                        <a:rPr lang="en-GB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probes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Downregulated probes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689748"/>
                  </a:ext>
                </a:extLst>
              </a:tr>
              <a:tr h="52867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1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1377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1117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260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049631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79032" y="1890256"/>
            <a:ext cx="512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Table 1: </a:t>
            </a: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DNA methylation studies chosen from GEO</a:t>
            </a:r>
            <a:endParaRPr lang="en-GB" sz="11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40026" y="193642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marR="0" algn="ctr">
              <a:spcBef>
                <a:spcPts val="0"/>
              </a:spcBef>
              <a:spcAft>
                <a:spcPts val="1000"/>
              </a:spcAft>
            </a:pPr>
            <a:r>
              <a:rPr lang="en-GB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Table </a:t>
            </a:r>
            <a:r>
              <a:rPr lang="en-GB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2:</a:t>
            </a: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Number of </a:t>
            </a:r>
            <a:r>
              <a:rPr lang="en-GB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Differential methylated </a:t>
            </a:r>
            <a:r>
              <a:rPr lang="en-GB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probes in individual study</a:t>
            </a:r>
            <a:endParaRPr lang="en-GB" sz="11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lide Number Placeholder 4"/>
          <p:cNvSpPr txBox="1">
            <a:spLocks/>
          </p:cNvSpPr>
          <p:nvPr/>
        </p:nvSpPr>
        <p:spPr>
          <a:xfrm>
            <a:off x="10783374" y="6203221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9144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  <a:latin typeface="Arial Black" panose="020B0A040201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7677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0775916" y="6198843"/>
            <a:ext cx="811019" cy="503578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Arial Black" panose="020B0A04020102020204" pitchFamily="34" charset="0"/>
              </a:rPr>
              <a:t>9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171" y="353299"/>
            <a:ext cx="2448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  <a:endParaRPr lang="en-GB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81" y="1505928"/>
            <a:ext cx="4938473" cy="3292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333" y="1505927"/>
            <a:ext cx="4859970" cy="32923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1542093" y="5131136"/>
            <a:ext cx="9153235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GB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Figure 3: </a:t>
            </a:r>
            <a:r>
              <a:rPr lang="en-GB" sz="1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Normalization Plots </a:t>
            </a:r>
            <a:endParaRPr lang="en-GB" sz="1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00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2448</TotalTime>
  <Words>1279</Words>
  <Application>Microsoft Office PowerPoint</Application>
  <PresentationFormat>Widescreen</PresentationFormat>
  <Paragraphs>159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Times New Roman</vt:lpstr>
      <vt:lpstr>Wingdings</vt:lpstr>
      <vt:lpstr>Gallery</vt:lpstr>
      <vt:lpstr>Bioinformatics Analysis of DNA Methylation in Obesity using Publicly Available Data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GEO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 AND 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Analysis of DNA Methylation in Obesity using Publicly Available Data</dc:title>
  <dc:creator>HP</dc:creator>
  <cp:lastModifiedBy>HP</cp:lastModifiedBy>
  <cp:revision>67</cp:revision>
  <dcterms:created xsi:type="dcterms:W3CDTF">2021-11-20T06:56:04Z</dcterms:created>
  <dcterms:modified xsi:type="dcterms:W3CDTF">2024-04-23T21:07:22Z</dcterms:modified>
</cp:coreProperties>
</file>