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8" r:id="rId6"/>
    <p:sldId id="262" r:id="rId7"/>
    <p:sldId id="266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014D5-172C-4DC8-94D7-E3F3BB1C3EDD}" type="doc">
      <dgm:prSet loTypeId="urn:microsoft.com/office/officeart/2005/8/layout/hChevron3" loCatId="process" qsTypeId="urn:microsoft.com/office/officeart/2005/8/quickstyle/simple3" qsCatId="simple" csTypeId="urn:microsoft.com/office/officeart/2005/8/colors/accent6_3" csCatId="accent6" phldr="1"/>
      <dgm:spPr/>
    </dgm:pt>
    <dgm:pt modelId="{A606F473-255C-4ABE-A47F-109ED50ED2D2}">
      <dgm:prSet phldrT="[Text]"/>
      <dgm:spPr/>
      <dgm:t>
        <a:bodyPr/>
        <a:lstStyle/>
        <a:p>
          <a:r>
            <a: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 &amp; Planning 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C7C6F-C333-4776-9656-0B91893CD3E4}" type="parTrans" cxnId="{41559B93-61FD-49C9-994B-36F000726770}">
      <dgm:prSet/>
      <dgm:spPr/>
      <dgm:t>
        <a:bodyPr/>
        <a:lstStyle/>
        <a:p>
          <a:endParaRPr lang="en-US"/>
        </a:p>
      </dgm:t>
    </dgm:pt>
    <dgm:pt modelId="{540DE7A1-D6D4-41E6-9097-74E04CB96BFC}" type="sibTrans" cxnId="{41559B93-61FD-49C9-994B-36F000726770}">
      <dgm:prSet/>
      <dgm:spPr/>
      <dgm:t>
        <a:bodyPr/>
        <a:lstStyle/>
        <a:p>
          <a:endParaRPr lang="en-US"/>
        </a:p>
      </dgm:t>
    </dgm:pt>
    <dgm:pt modelId="{215569A5-12B3-44DD-BCF2-9D1CEDA66B2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Enhancement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6114F1-BED2-4C3A-A75F-C2B401322C3A}" type="parTrans" cxnId="{04160710-ACBA-46A3-B2FC-4C93CB7B74D5}">
      <dgm:prSet/>
      <dgm:spPr/>
      <dgm:t>
        <a:bodyPr/>
        <a:lstStyle/>
        <a:p>
          <a:endParaRPr lang="en-US"/>
        </a:p>
      </dgm:t>
    </dgm:pt>
    <dgm:pt modelId="{54EAC2F1-2D0A-4F3E-81B8-B6282118D2C2}" type="sibTrans" cxnId="{04160710-ACBA-46A3-B2FC-4C93CB7B74D5}">
      <dgm:prSet/>
      <dgm:spPr/>
      <dgm:t>
        <a:bodyPr/>
        <a:lstStyle/>
        <a:p>
          <a:endParaRPr lang="en-US"/>
        </a:p>
      </dgm:t>
    </dgm:pt>
    <dgm:pt modelId="{DAF8CAD0-7063-4D53-866F-AA4AB58DB79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Client Focus Excellence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1C14E-BF3C-40DC-B335-A36460902B43}" type="parTrans" cxnId="{23B3B3D9-4D4F-4BC2-B207-51477F1BE1AD}">
      <dgm:prSet/>
      <dgm:spPr/>
      <dgm:t>
        <a:bodyPr/>
        <a:lstStyle/>
        <a:p>
          <a:endParaRPr lang="en-US"/>
        </a:p>
      </dgm:t>
    </dgm:pt>
    <dgm:pt modelId="{F5D941E8-622E-49DC-A0DD-1091F41EFFA7}" type="sibTrans" cxnId="{23B3B3D9-4D4F-4BC2-B207-51477F1BE1AD}">
      <dgm:prSet/>
      <dgm:spPr/>
      <dgm:t>
        <a:bodyPr/>
        <a:lstStyle/>
        <a:p>
          <a:endParaRPr lang="en-US"/>
        </a:p>
      </dgm:t>
    </dgm:pt>
    <dgm:pt modelId="{B0CB770B-7993-4F70-84D3-6A38A5FFEBF5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Continuous Improvement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9101CB-45FA-4B95-BD4E-97F76591C091}" type="parTrans" cxnId="{15BACF94-6233-40CA-8DD6-36141F1F0BBF}">
      <dgm:prSet/>
      <dgm:spPr/>
      <dgm:t>
        <a:bodyPr/>
        <a:lstStyle/>
        <a:p>
          <a:endParaRPr lang="en-US"/>
        </a:p>
      </dgm:t>
    </dgm:pt>
    <dgm:pt modelId="{D19BB003-3C02-45D4-B79C-F0B8B20C756F}" type="sibTrans" cxnId="{15BACF94-6233-40CA-8DD6-36141F1F0BBF}">
      <dgm:prSet/>
      <dgm:spPr/>
      <dgm:t>
        <a:bodyPr/>
        <a:lstStyle/>
        <a:p>
          <a:endParaRPr lang="en-US"/>
        </a:p>
      </dgm:t>
    </dgm:pt>
    <dgm:pt modelId="{34E686FE-90A7-48E2-AEBE-27BE76B39637}" type="pres">
      <dgm:prSet presAssocID="{BC8014D5-172C-4DC8-94D7-E3F3BB1C3EDD}" presName="Name0" presStyleCnt="0">
        <dgm:presLayoutVars>
          <dgm:dir/>
          <dgm:resizeHandles val="exact"/>
        </dgm:presLayoutVars>
      </dgm:prSet>
      <dgm:spPr/>
    </dgm:pt>
    <dgm:pt modelId="{AC18ED35-FDE0-43EA-AACA-DAB1980DFB76}" type="pres">
      <dgm:prSet presAssocID="{A606F473-255C-4ABE-A47F-109ED50ED2D2}" presName="parTxOnly" presStyleLbl="node1" presStyleIdx="0" presStyleCnt="4">
        <dgm:presLayoutVars>
          <dgm:bulletEnabled val="1"/>
        </dgm:presLayoutVars>
      </dgm:prSet>
      <dgm:spPr/>
    </dgm:pt>
    <dgm:pt modelId="{ACF8B4C9-0436-4CA6-860B-BFF988F22FE8}" type="pres">
      <dgm:prSet presAssocID="{540DE7A1-D6D4-41E6-9097-74E04CB96BFC}" presName="parSpace" presStyleCnt="0"/>
      <dgm:spPr/>
    </dgm:pt>
    <dgm:pt modelId="{E6999150-54E1-4830-A7A3-22A3205B5990}" type="pres">
      <dgm:prSet presAssocID="{215569A5-12B3-44DD-BCF2-9D1CEDA66B2C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97E13-FECD-4916-B582-DBFB50881494}" type="pres">
      <dgm:prSet presAssocID="{54EAC2F1-2D0A-4F3E-81B8-B6282118D2C2}" presName="parSpace" presStyleCnt="0"/>
      <dgm:spPr/>
    </dgm:pt>
    <dgm:pt modelId="{40E37C4B-2D00-411D-A92A-91193F5BEBA7}" type="pres">
      <dgm:prSet presAssocID="{DAF8CAD0-7063-4D53-866F-AA4AB58DB79C}" presName="parTxOnly" presStyleLbl="node1" presStyleIdx="2" presStyleCnt="4">
        <dgm:presLayoutVars>
          <dgm:bulletEnabled val="1"/>
        </dgm:presLayoutVars>
      </dgm:prSet>
      <dgm:spPr/>
    </dgm:pt>
    <dgm:pt modelId="{10FC5BCE-CA11-470F-8CD1-459028C8A71F}" type="pres">
      <dgm:prSet presAssocID="{F5D941E8-622E-49DC-A0DD-1091F41EFFA7}" presName="parSpace" presStyleCnt="0"/>
      <dgm:spPr/>
    </dgm:pt>
    <dgm:pt modelId="{41672F50-A2A4-4ED8-BA38-F316C3776DDB}" type="pres">
      <dgm:prSet presAssocID="{B0CB770B-7993-4F70-84D3-6A38A5FFEBF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1559B93-61FD-49C9-994B-36F000726770}" srcId="{BC8014D5-172C-4DC8-94D7-E3F3BB1C3EDD}" destId="{A606F473-255C-4ABE-A47F-109ED50ED2D2}" srcOrd="0" destOrd="0" parTransId="{115C7C6F-C333-4776-9656-0B91893CD3E4}" sibTransId="{540DE7A1-D6D4-41E6-9097-74E04CB96BFC}"/>
    <dgm:cxn modelId="{AD4159BE-6C9D-4996-87DB-FB8B474C6253}" type="presOf" srcId="{215569A5-12B3-44DD-BCF2-9D1CEDA66B2C}" destId="{E6999150-54E1-4830-A7A3-22A3205B5990}" srcOrd="0" destOrd="0" presId="urn:microsoft.com/office/officeart/2005/8/layout/hChevron3"/>
    <dgm:cxn modelId="{15BACF94-6233-40CA-8DD6-36141F1F0BBF}" srcId="{BC8014D5-172C-4DC8-94D7-E3F3BB1C3EDD}" destId="{B0CB770B-7993-4F70-84D3-6A38A5FFEBF5}" srcOrd="3" destOrd="0" parTransId="{B89101CB-45FA-4B95-BD4E-97F76591C091}" sibTransId="{D19BB003-3C02-45D4-B79C-F0B8B20C756F}"/>
    <dgm:cxn modelId="{04160710-ACBA-46A3-B2FC-4C93CB7B74D5}" srcId="{BC8014D5-172C-4DC8-94D7-E3F3BB1C3EDD}" destId="{215569A5-12B3-44DD-BCF2-9D1CEDA66B2C}" srcOrd="1" destOrd="0" parTransId="{D06114F1-BED2-4C3A-A75F-C2B401322C3A}" sibTransId="{54EAC2F1-2D0A-4F3E-81B8-B6282118D2C2}"/>
    <dgm:cxn modelId="{29D2B3D0-032E-4C54-A682-0E67E5D300AC}" type="presOf" srcId="{DAF8CAD0-7063-4D53-866F-AA4AB58DB79C}" destId="{40E37C4B-2D00-411D-A92A-91193F5BEBA7}" srcOrd="0" destOrd="0" presId="urn:microsoft.com/office/officeart/2005/8/layout/hChevron3"/>
    <dgm:cxn modelId="{6F3F8ED7-60C9-45D5-8A1D-988309054E1F}" type="presOf" srcId="{B0CB770B-7993-4F70-84D3-6A38A5FFEBF5}" destId="{41672F50-A2A4-4ED8-BA38-F316C3776DDB}" srcOrd="0" destOrd="0" presId="urn:microsoft.com/office/officeart/2005/8/layout/hChevron3"/>
    <dgm:cxn modelId="{27530ECF-41A7-46E6-94FF-818846544A22}" type="presOf" srcId="{A606F473-255C-4ABE-A47F-109ED50ED2D2}" destId="{AC18ED35-FDE0-43EA-AACA-DAB1980DFB76}" srcOrd="0" destOrd="0" presId="urn:microsoft.com/office/officeart/2005/8/layout/hChevron3"/>
    <dgm:cxn modelId="{0536EBC2-BA90-4100-A219-006BF1F0A9EF}" type="presOf" srcId="{BC8014D5-172C-4DC8-94D7-E3F3BB1C3EDD}" destId="{34E686FE-90A7-48E2-AEBE-27BE76B39637}" srcOrd="0" destOrd="0" presId="urn:microsoft.com/office/officeart/2005/8/layout/hChevron3"/>
    <dgm:cxn modelId="{23B3B3D9-4D4F-4BC2-B207-51477F1BE1AD}" srcId="{BC8014D5-172C-4DC8-94D7-E3F3BB1C3EDD}" destId="{DAF8CAD0-7063-4D53-866F-AA4AB58DB79C}" srcOrd="2" destOrd="0" parTransId="{7C61C14E-BF3C-40DC-B335-A36460902B43}" sibTransId="{F5D941E8-622E-49DC-A0DD-1091F41EFFA7}"/>
    <dgm:cxn modelId="{3462D880-0CF8-46A8-A702-E282D1CD2D94}" type="presParOf" srcId="{34E686FE-90A7-48E2-AEBE-27BE76B39637}" destId="{AC18ED35-FDE0-43EA-AACA-DAB1980DFB76}" srcOrd="0" destOrd="0" presId="urn:microsoft.com/office/officeart/2005/8/layout/hChevron3"/>
    <dgm:cxn modelId="{E12CA52F-A7CC-4E97-A188-BD111868B64B}" type="presParOf" srcId="{34E686FE-90A7-48E2-AEBE-27BE76B39637}" destId="{ACF8B4C9-0436-4CA6-860B-BFF988F22FE8}" srcOrd="1" destOrd="0" presId="urn:microsoft.com/office/officeart/2005/8/layout/hChevron3"/>
    <dgm:cxn modelId="{CC5C575A-EB90-4ECC-95CB-70BABECEE74B}" type="presParOf" srcId="{34E686FE-90A7-48E2-AEBE-27BE76B39637}" destId="{E6999150-54E1-4830-A7A3-22A3205B5990}" srcOrd="2" destOrd="0" presId="urn:microsoft.com/office/officeart/2005/8/layout/hChevron3"/>
    <dgm:cxn modelId="{8106C1CF-6937-4524-B7A9-0487217E24DA}" type="presParOf" srcId="{34E686FE-90A7-48E2-AEBE-27BE76B39637}" destId="{FD797E13-FECD-4916-B582-DBFB50881494}" srcOrd="3" destOrd="0" presId="urn:microsoft.com/office/officeart/2005/8/layout/hChevron3"/>
    <dgm:cxn modelId="{AC71D41B-6896-477A-98F6-00CDFA665ED3}" type="presParOf" srcId="{34E686FE-90A7-48E2-AEBE-27BE76B39637}" destId="{40E37C4B-2D00-411D-A92A-91193F5BEBA7}" srcOrd="4" destOrd="0" presId="urn:microsoft.com/office/officeart/2005/8/layout/hChevron3"/>
    <dgm:cxn modelId="{2CB6F180-2BF7-484D-9094-FD3F60007460}" type="presParOf" srcId="{34E686FE-90A7-48E2-AEBE-27BE76B39637}" destId="{10FC5BCE-CA11-470F-8CD1-459028C8A71F}" srcOrd="5" destOrd="0" presId="urn:microsoft.com/office/officeart/2005/8/layout/hChevron3"/>
    <dgm:cxn modelId="{B479A768-CC2E-486E-8CF6-3968C567292C}" type="presParOf" srcId="{34E686FE-90A7-48E2-AEBE-27BE76B39637}" destId="{41672F50-A2A4-4ED8-BA38-F316C3776DD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8ED35-FDE0-43EA-AACA-DAB1980DFB76}">
      <dsp:nvSpPr>
        <dsp:cNvPr id="0" name=""/>
        <dsp:cNvSpPr/>
      </dsp:nvSpPr>
      <dsp:spPr>
        <a:xfrm>
          <a:off x="2381" y="625099"/>
          <a:ext cx="2389187" cy="955675"/>
        </a:xfrm>
        <a:prstGeom prst="homePlat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Analysis &amp; Planning </a:t>
          </a:r>
          <a:endParaRPr lang="en-US" sz="19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1" y="625099"/>
        <a:ext cx="2150268" cy="955675"/>
      </dsp:txXfrm>
    </dsp:sp>
    <dsp:sp modelId="{E6999150-54E1-4830-A7A3-22A3205B5990}">
      <dsp:nvSpPr>
        <dsp:cNvPr id="0" name=""/>
        <dsp:cNvSpPr/>
      </dsp:nvSpPr>
      <dsp:spPr>
        <a:xfrm>
          <a:off x="1913731" y="625099"/>
          <a:ext cx="2389187" cy="95567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38252"/>
                <a:satOff val="-1199"/>
                <a:lumOff val="823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shade val="80000"/>
                <a:hueOff val="38252"/>
                <a:satOff val="-1199"/>
                <a:lumOff val="823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Enhancement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1569" y="625099"/>
        <a:ext cx="1433512" cy="955675"/>
      </dsp:txXfrm>
    </dsp:sp>
    <dsp:sp modelId="{40E37C4B-2D00-411D-A92A-91193F5BEBA7}">
      <dsp:nvSpPr>
        <dsp:cNvPr id="0" name=""/>
        <dsp:cNvSpPr/>
      </dsp:nvSpPr>
      <dsp:spPr>
        <a:xfrm>
          <a:off x="3825081" y="625099"/>
          <a:ext cx="2389187" cy="95567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76503"/>
                <a:satOff val="-2399"/>
                <a:lumOff val="1647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shade val="80000"/>
                <a:hueOff val="76503"/>
                <a:satOff val="-2399"/>
                <a:lumOff val="1647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Client Focus Excellence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2919" y="625099"/>
        <a:ext cx="1433512" cy="955675"/>
      </dsp:txXfrm>
    </dsp:sp>
    <dsp:sp modelId="{41672F50-A2A4-4ED8-BA38-F316C3776DDB}">
      <dsp:nvSpPr>
        <dsp:cNvPr id="0" name=""/>
        <dsp:cNvSpPr/>
      </dsp:nvSpPr>
      <dsp:spPr>
        <a:xfrm>
          <a:off x="5736431" y="625099"/>
          <a:ext cx="2389187" cy="955675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114755"/>
                <a:satOff val="-3598"/>
                <a:lumOff val="2470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6">
                <a:shade val="80000"/>
                <a:hueOff val="114755"/>
                <a:satOff val="-3598"/>
                <a:lumOff val="2470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Continuous Improvement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4269" y="625099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ORDER MANAGEMENT ANALYSIS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804581"/>
            <a:ext cx="8637072" cy="977621"/>
          </a:xfrm>
        </p:spPr>
        <p:txBody>
          <a:bodyPr/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GB" b="1" dirty="0" smtClean="0"/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8518" y="2612855"/>
            <a:ext cx="3312863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4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85879"/>
              </p:ext>
            </p:extLst>
          </p:nvPr>
        </p:nvGraphicFramePr>
        <p:xfrm>
          <a:off x="8383359" y="5005634"/>
          <a:ext cx="3989059" cy="113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3" imgW="1691640" imgH="481320" progId="Package">
                  <p:embed/>
                </p:oleObj>
              </mc:Choice>
              <mc:Fallback>
                <p:oleObj name="Packager Shell Object" showAsIcon="1" r:id="rId3" imgW="16916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3359" y="5005634"/>
                        <a:ext cx="3989059" cy="1133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B3C6BF-9988-40CA-8FA6-72A9FC8BF7E4}"/>
              </a:ext>
            </a:extLst>
          </p:cNvPr>
          <p:cNvSpPr/>
          <p:nvPr/>
        </p:nvSpPr>
        <p:spPr>
          <a:xfrm>
            <a:off x="597564" y="83127"/>
            <a:ext cx="4519381" cy="600132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2317" y="266698"/>
            <a:ext cx="5634182" cy="5728749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 algn="just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order activities in a service management system are not being tracked efficiently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results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delays in problem resolution, customer dissatisfaction, and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inefficiencies. </a:t>
            </a:r>
          </a:p>
          <a:p>
            <a:pPr marL="0" indent="0" algn="just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work order management, optimize completion times, and enhance operational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 </a:t>
            </a:r>
          </a:p>
          <a:p>
            <a:pPr marL="0" indent="0" algn="just">
              <a:buNone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to address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Frequency and Resource Allocation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Client-Specific Task Patterns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Cross-Client Issue Similarity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High-Effort Task Improvement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Duration Optimization</a:t>
            </a:r>
          </a:p>
          <a:p>
            <a:pPr marL="0" indent="0" algn="just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1341" y="376417"/>
            <a:ext cx="5071620" cy="2367703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&amp; CLEANING: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</a:p>
          <a:p>
            <a:pPr fontAlgn="base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/ null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fontAlgn="base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data removal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1" y="3027579"/>
            <a:ext cx="29223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into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atetime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2868" y="3186868"/>
            <a:ext cx="26002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Difference between start and added time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Difference between start and completed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Extracting year, month, date and time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74172"/>
              </p:ext>
            </p:extLst>
          </p:nvPr>
        </p:nvGraphicFramePr>
        <p:xfrm>
          <a:off x="6127423" y="659876"/>
          <a:ext cx="5712642" cy="94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6313">
                  <a:extLst>
                    <a:ext uri="{9D8B030D-6E8A-4147-A177-3AD203B41FA5}">
                      <a16:colId xmlns:a16="http://schemas.microsoft.com/office/drawing/2014/main" val="353038900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2782361209"/>
                    </a:ext>
                  </a:extLst>
                </a:gridCol>
                <a:gridCol w="1296514">
                  <a:extLst>
                    <a:ext uri="{9D8B030D-6E8A-4147-A177-3AD203B41FA5}">
                      <a16:colId xmlns:a16="http://schemas.microsoft.com/office/drawing/2014/main" val="137108783"/>
                    </a:ext>
                  </a:extLst>
                </a:gridCol>
                <a:gridCol w="1814330">
                  <a:extLst>
                    <a:ext uri="{9D8B030D-6E8A-4147-A177-3AD203B41FA5}">
                      <a16:colId xmlns:a16="http://schemas.microsoft.com/office/drawing/2014/main" val="110486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cleaning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cleaning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cleaned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8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shape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(206,058, 8)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(101090, 12)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49.1%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532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341" y="4441307"/>
            <a:ext cx="29223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</a:p>
          <a:p>
            <a:pPr fontAlgn="base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data into two to check for negative total seconds and remove invalid rows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9169138" y="1687398"/>
            <a:ext cx="238813" cy="4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432398" y="19175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Stats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90" y="2424661"/>
            <a:ext cx="3054507" cy="219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5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358" y="442985"/>
            <a:ext cx="10939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</a:t>
            </a:r>
          </a:p>
          <a:p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definition: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work orders to optimize resource allocation and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staffing</a:t>
            </a:r>
          </a:p>
          <a:p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Insights: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predictive staffing for high-frequency tasks based on historical patterns and seasonality analysis</a:t>
            </a:r>
            <a:endParaRPr lang="en-GB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3098" y="1649930"/>
            <a:ext cx="302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Work Orders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66" y="2148989"/>
            <a:ext cx="7617204" cy="337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4" y="237300"/>
            <a:ext cx="3879970" cy="2948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21" y="1656708"/>
            <a:ext cx="3998551" cy="3059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09" y="3023647"/>
            <a:ext cx="3828151" cy="2905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3421" y="237300"/>
            <a:ext cx="75787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ORDER DISTRIBUTION ANALYSIS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year-over-year patterns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work orders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Insights</a:t>
            </a:r>
            <a:r>
              <a:rPr lang="en-GB" sz="1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long-term service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service delivery</a:t>
            </a:r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664" y="288523"/>
            <a:ext cx="10441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SPECIFIC ANALYSIS</a:t>
            </a:r>
          </a:p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needs and similar issues to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service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r>
              <a:rPr lang="en-GB" sz="1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Insights</a:t>
            </a:r>
            <a:r>
              <a:rPr lang="en-GB" sz="1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standardized response protocols for common cross-client issues and maintenance schedules based on recurring patterns</a:t>
            </a:r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23" y="1828108"/>
            <a:ext cx="4788146" cy="14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27" y="4501592"/>
            <a:ext cx="3604069" cy="67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044" y="4501593"/>
            <a:ext cx="3693306" cy="673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2224800" y="4743890"/>
            <a:ext cx="238813" cy="4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83461" y="3412503"/>
            <a:ext cx="1101421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95208" y="3412503"/>
            <a:ext cx="1225485" cy="75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7798" y="143949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clients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82" y="4916880"/>
            <a:ext cx="2175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task for “WHF”</a:t>
            </a:r>
            <a:endParaRPr lang="en-GB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3666" y="1402765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facing common issues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92" y="1772097"/>
            <a:ext cx="3220866" cy="2861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014" y="5296417"/>
            <a:ext cx="2680293" cy="762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15" y="2656333"/>
            <a:ext cx="6154179" cy="3230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01" y="3849345"/>
            <a:ext cx="3709557" cy="213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47204" y="254777"/>
            <a:ext cx="104417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LONGEVITY ANALYSIS</a:t>
            </a:r>
          </a:p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year-over-year patterns and long-term client relationships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Insights</a:t>
            </a:r>
            <a:r>
              <a:rPr lang="en-GB" sz="1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long-term service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long-standing clients</a:t>
            </a:r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10" y="1490862"/>
            <a:ext cx="3131373" cy="549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Down Arrow 11"/>
          <p:cNvSpPr/>
          <p:nvPr/>
        </p:nvSpPr>
        <p:spPr>
          <a:xfrm>
            <a:off x="8387191" y="2108023"/>
            <a:ext cx="238813" cy="480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58215" y="1149020"/>
            <a:ext cx="252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 received through years</a:t>
            </a:r>
            <a:endParaRPr lang="en-GB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1497" y="2194518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with long standing connection</a:t>
            </a:r>
            <a:endParaRPr lang="en-GB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50" y="1654146"/>
            <a:ext cx="4121362" cy="1924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8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8560" y="255960"/>
            <a:ext cx="10441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BASED ANALYSIS</a:t>
            </a:r>
          </a:p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time requirements to improve scheduling and reduce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</a:p>
          <a:p>
            <a:r>
              <a:rPr lang="en-GB" sz="1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Insights</a:t>
            </a:r>
            <a:r>
              <a:rPr lang="en-GB" sz="1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scheduling by task duration, identify tasks for process improvement, and implement targeted training for high-effort tasks</a:t>
            </a:r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5139" y="1566842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time for each task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698" y="1154093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with max time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7820" y="2628393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range per task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6" y="2031057"/>
            <a:ext cx="5073911" cy="35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90" y="1630986"/>
            <a:ext cx="3606985" cy="800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09" y="2997725"/>
            <a:ext cx="5718140" cy="298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6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2019415"/>
              </p:ext>
            </p:extLst>
          </p:nvPr>
        </p:nvGraphicFramePr>
        <p:xfrm>
          <a:off x="3823091" y="756641"/>
          <a:ext cx="8128000" cy="2205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728889" y="4605465"/>
            <a:ext cx="256821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level</a:t>
            </a:r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Technician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3C6BF-9988-40CA-8FA6-72A9FC8BF7E4}"/>
              </a:ext>
            </a:extLst>
          </p:cNvPr>
          <p:cNvSpPr/>
          <p:nvPr/>
        </p:nvSpPr>
        <p:spPr>
          <a:xfrm>
            <a:off x="445176" y="1120821"/>
            <a:ext cx="2976754" cy="1477512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3C6BF-9988-40CA-8FA6-72A9FC8BF7E4}"/>
              </a:ext>
            </a:extLst>
          </p:cNvPr>
          <p:cNvSpPr/>
          <p:nvPr/>
        </p:nvSpPr>
        <p:spPr>
          <a:xfrm>
            <a:off x="445176" y="4018202"/>
            <a:ext cx="2976754" cy="1477512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Enhancement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6230" y="3368491"/>
            <a:ext cx="256821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GB" sz="1600" b="1" i="0" dirty="0" smtClean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989" y="4605465"/>
            <a:ext cx="256821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data</a:t>
            </a:r>
            <a:endParaRPr lang="en-GB" sz="1600" b="1" dirty="0" smtClean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67136" y="3491602"/>
            <a:ext cx="256821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i="0" dirty="0" smtClean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Equipment Data</a:t>
            </a:r>
          </a:p>
        </p:txBody>
      </p:sp>
    </p:spTree>
    <p:extLst>
      <p:ext uri="{BB962C8B-B14F-4D97-AF65-F5344CB8AC3E}">
        <p14:creationId xmlns:p14="http://schemas.microsoft.com/office/powerpoint/2010/main" val="25180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578</TotalTime>
  <Words>406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Package</vt:lpstr>
      <vt:lpstr>WORK ORDER MANAGEMENT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 MANAGEMENT ANALYSIS</dc:title>
  <dc:creator>HP</dc:creator>
  <cp:lastModifiedBy>HP</cp:lastModifiedBy>
  <cp:revision>25</cp:revision>
  <dcterms:created xsi:type="dcterms:W3CDTF">2025-02-17T00:10:54Z</dcterms:created>
  <dcterms:modified xsi:type="dcterms:W3CDTF">2025-02-17T19:38:24Z</dcterms:modified>
</cp:coreProperties>
</file>