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8" autoAdjust="0"/>
  </p:normalViewPr>
  <p:slideViewPr>
    <p:cSldViewPr snapToGrid="0">
      <p:cViewPr varScale="1">
        <p:scale>
          <a:sx n="71" d="100"/>
          <a:sy n="71" d="100"/>
        </p:scale>
        <p:origin x="1109"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hanack26/myaicte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27361" y="4586365"/>
            <a:ext cx="866151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Sahana C K</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Navkis</a:t>
            </a:r>
            <a:r>
              <a:rPr lang="en-US" sz="2000" b="1" dirty="0">
                <a:solidFill>
                  <a:schemeClr val="accent1">
                    <a:lumMod val="75000"/>
                  </a:schemeClr>
                </a:solidFill>
                <a:latin typeface="Arial"/>
                <a:cs typeface="Arial"/>
              </a:rPr>
              <a:t> college of </a:t>
            </a:r>
            <a:r>
              <a:rPr lang="en-US" sz="2000" b="1" dirty="0" err="1">
                <a:solidFill>
                  <a:schemeClr val="accent1">
                    <a:lumMod val="75000"/>
                  </a:schemeClr>
                </a:solidFill>
                <a:latin typeface="Arial"/>
                <a:cs typeface="Arial"/>
              </a:rPr>
              <a:t>Engineering&amp;CSE</a:t>
            </a:r>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b="1" dirty="0"/>
              <a:t>Enhanced Security Mechanisms</a:t>
            </a:r>
          </a:p>
          <a:p>
            <a:pPr>
              <a:buFont typeface="Arial" panose="020B0604020202020204" pitchFamily="34" charset="0"/>
              <a:buChar char="•"/>
            </a:pPr>
            <a:r>
              <a:rPr lang="en-US" b="1" dirty="0"/>
              <a:t>Robustness Against Steganalysis</a:t>
            </a:r>
            <a:r>
              <a:rPr lang="en-US" dirty="0"/>
              <a:t>: Future work could involve developing methods to make steganography more resistant to steganalysis techniques (methods used to detect hidden information). This includes researching new algorithms that obscure the presence of hidden data better than current methods (e.g., advanced image transformations or encryption techniques combined with steganography).</a:t>
            </a:r>
          </a:p>
          <a:p>
            <a:pPr>
              <a:buFont typeface="Arial" panose="020B0604020202020204" pitchFamily="34" charset="0"/>
              <a:buChar char="•"/>
            </a:pPr>
            <a:r>
              <a:rPr lang="en-US" b="1" dirty="0"/>
              <a:t>Use of Encryption in Steganography</a:t>
            </a:r>
            <a:r>
              <a:rPr lang="en-US" dirty="0"/>
              <a:t>: While traditional steganography hides data within images, combining encryption with steganography can further secure the hidden information. Future work could focus on the development of hybrid methods, where data is first encrypted and then embedded into images using sophisticated steganographic techniques.</a:t>
            </a:r>
          </a:p>
          <a:p>
            <a:pPr>
              <a:buFont typeface="Arial" panose="020B0604020202020204" pitchFamily="34" charset="0"/>
              <a:buChar char="•"/>
            </a:pPr>
            <a:endParaRPr lang="en-US" dirty="0"/>
          </a:p>
          <a:p>
            <a:pPr marL="0" indent="0">
              <a:buNone/>
            </a:pPr>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t>The problem is to design a system for the secure data that guarantees:</a:t>
            </a:r>
          </a:p>
          <a:p>
            <a:pPr>
              <a:buFont typeface="+mj-lt"/>
              <a:buAutoNum type="arabicPeriod"/>
            </a:pPr>
            <a:r>
              <a:rPr lang="en-US" b="1" dirty="0"/>
              <a:t>Confidentiality: </a:t>
            </a:r>
            <a:r>
              <a:rPr lang="en-US" dirty="0"/>
              <a:t>The data must only be accessible to authorized users, preventing unauthorized access, even if the data is intercepted during transmission or at rest.</a:t>
            </a:r>
          </a:p>
          <a:p>
            <a:pPr>
              <a:buFont typeface="+mj-lt"/>
              <a:buAutoNum type="arabicPeriod"/>
            </a:pPr>
            <a:r>
              <a:rPr lang="en-US" b="1" dirty="0"/>
              <a:t>Integrity</a:t>
            </a:r>
            <a:r>
              <a:rPr lang="en-US" dirty="0"/>
              <a:t>: The encrypted data should remain unaltered during transmission or storage. Any modification of data should be detectable.</a:t>
            </a:r>
          </a:p>
          <a:p>
            <a:pPr>
              <a:buFont typeface="+mj-lt"/>
              <a:buAutoNum type="arabicPeriod"/>
            </a:pPr>
            <a:r>
              <a:rPr lang="en-US" b="1" dirty="0"/>
              <a:t>Authentication</a:t>
            </a:r>
            <a:r>
              <a:rPr lang="en-US" dirty="0"/>
              <a:t>: Only legitimate users should be able to access or decrypt the data, requiring a secure method of user verification and authentication.</a:t>
            </a:r>
          </a:p>
          <a:p>
            <a:pPr>
              <a:buFont typeface="+mj-lt"/>
              <a:buAutoNum type="arabicPeriod"/>
            </a:pPr>
            <a:r>
              <a:rPr lang="en-US" b="1" dirty="0"/>
              <a:t>Efficiency: </a:t>
            </a:r>
            <a:r>
              <a:rPr lang="en-US" dirty="0"/>
              <a:t>The encryption and decryption process must be computationally efficient, ensuring minimal performance overhead while maintaining security.</a:t>
            </a:r>
          </a:p>
          <a:p>
            <a:pPr>
              <a:buFont typeface="+mj-lt"/>
              <a:buAutoNum type="arabicPeriod"/>
            </a:pPr>
            <a:r>
              <a:rPr lang="en-US" b="1" dirty="0"/>
              <a:t>Scalability: </a:t>
            </a:r>
            <a:r>
              <a:rPr lang="en-US" dirty="0"/>
              <a:t>The system should be scalable to handle large volumes of data or a high number of users, maintaining encryption standards across various devices or systems.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Courier New" panose="02070309020205020404" pitchFamily="49" charset="0"/>
              <a:buChar char="o"/>
            </a:pPr>
            <a:r>
              <a:rPr lang="en-IN" dirty="0"/>
              <a:t> Libraries used are :</a:t>
            </a:r>
          </a:p>
          <a:p>
            <a:pPr marL="342900" indent="-342900">
              <a:buFont typeface="+mj-lt"/>
              <a:buAutoNum type="arabicPeriod"/>
            </a:pPr>
            <a:r>
              <a:rPr lang="en-IN" dirty="0" err="1"/>
              <a:t>Opencv</a:t>
            </a:r>
            <a:endParaRPr lang="en-IN" dirty="0"/>
          </a:p>
          <a:p>
            <a:pPr marL="342900" indent="-342900">
              <a:buFont typeface="+mj-lt"/>
              <a:buAutoNum type="arabicPeriod"/>
            </a:pPr>
            <a:r>
              <a:rPr lang="en-IN" dirty="0" err="1"/>
              <a:t>Os</a:t>
            </a:r>
            <a:r>
              <a:rPr lang="en-IN" dirty="0"/>
              <a:t> </a:t>
            </a:r>
          </a:p>
          <a:p>
            <a:pPr marL="342900" indent="-342900">
              <a:buFont typeface="+mj-lt"/>
              <a:buAutoNum type="arabicPeriod"/>
            </a:pPr>
            <a:r>
              <a:rPr lang="en-IN" dirty="0"/>
              <a:t>String</a:t>
            </a:r>
          </a:p>
          <a:p>
            <a:pPr marL="0" indent="0">
              <a:buNone/>
            </a:pPr>
            <a:endParaRPr lang="en-IN" dirty="0"/>
          </a:p>
          <a:p>
            <a:pPr>
              <a:buFont typeface="Courier New" panose="02070309020205020404" pitchFamily="49" charset="0"/>
              <a:buChar char="o"/>
            </a:pPr>
            <a:r>
              <a:rPr lang="en-IN" dirty="0"/>
              <a:t> Platforms used are:</a:t>
            </a:r>
          </a:p>
          <a:p>
            <a:pPr marL="342900" indent="-342900">
              <a:buFont typeface="+mj-lt"/>
              <a:buAutoNum type="arabicPeriod"/>
            </a:pPr>
            <a:r>
              <a:rPr lang="en-IN" dirty="0" err="1"/>
              <a:t>Compiler:python</a:t>
            </a:r>
            <a:r>
              <a:rPr lang="en-IN" dirty="0"/>
              <a:t>(version 3.12)</a:t>
            </a:r>
          </a:p>
          <a:p>
            <a:pPr marL="342900" indent="-342900">
              <a:buFont typeface="+mj-lt"/>
              <a:buAutoNum type="arabicPeriod"/>
            </a:pPr>
            <a:r>
              <a:rPr lang="en-IN" dirty="0"/>
              <a:t>Language: python</a:t>
            </a:r>
          </a:p>
          <a:p>
            <a:pPr marL="342900" indent="-342900">
              <a:buFont typeface="+mj-lt"/>
              <a:buAutoNum type="arabicPeriod"/>
            </a:pPr>
            <a:r>
              <a:rPr lang="en-IN" dirty="0" err="1"/>
              <a:t>Link:github.com</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457200" indent="-457200">
              <a:buAutoNum type="arabicPeriod"/>
            </a:pPr>
            <a:r>
              <a:rPr lang="en-IN" sz="2000" dirty="0"/>
              <a:t>High Security Focus</a:t>
            </a:r>
          </a:p>
          <a:p>
            <a:pPr marL="342900" indent="-342900">
              <a:buFont typeface="Wingdings 2" panose="05020102010507070707" pitchFamily="18" charset="2"/>
              <a:buAutoNum type="arabicPeriod"/>
            </a:pPr>
            <a:r>
              <a:rPr lang="en-US" sz="2000" dirty="0"/>
              <a:t>Cryptographic Algorithm Design and Optimization</a:t>
            </a:r>
          </a:p>
          <a:p>
            <a:pPr marL="342900" indent="-342900">
              <a:buAutoNum type="arabicPeriod"/>
            </a:pPr>
            <a:r>
              <a:rPr lang="en-IN" sz="2000" dirty="0"/>
              <a:t> Key Management Systems</a:t>
            </a:r>
          </a:p>
          <a:p>
            <a:pPr marL="342900" indent="-342900">
              <a:buAutoNum type="arabicPeriod"/>
            </a:pPr>
            <a:r>
              <a:rPr lang="en-IN" sz="2000" dirty="0"/>
              <a:t>Integration with Existing Systems</a:t>
            </a:r>
          </a:p>
          <a:p>
            <a:pPr marL="342900" indent="-342900">
              <a:buAutoNum type="arabicPeriod"/>
            </a:pPr>
            <a:r>
              <a:rPr lang="en-US" sz="2000" dirty="0"/>
              <a:t>Compliance with Standards and Regulations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dirty="0"/>
              <a:t>Businesses and Enterprises</a:t>
            </a:r>
          </a:p>
          <a:p>
            <a:r>
              <a:rPr lang="en-US" dirty="0"/>
              <a:t>Government Agencies and Law Enforcement</a:t>
            </a:r>
            <a:endParaRPr lang="en-IN" dirty="0"/>
          </a:p>
          <a:p>
            <a:r>
              <a:rPr lang="en-IN" dirty="0"/>
              <a:t>Financial Institutions</a:t>
            </a:r>
          </a:p>
          <a:p>
            <a:r>
              <a:rPr lang="en-US" dirty="0"/>
              <a:t>IT Professionals and Cybersecurity Experts</a:t>
            </a:r>
            <a:endParaRPr lang="en-IN" dirty="0"/>
          </a:p>
          <a:p>
            <a:r>
              <a:rPr lang="en-IN" dirty="0"/>
              <a:t>Healthcare Providers and Organizations</a:t>
            </a:r>
          </a:p>
          <a:p>
            <a:r>
              <a:rPr lang="en-IN" dirty="0"/>
              <a:t>Consumers/End Users</a:t>
            </a:r>
          </a:p>
          <a:p>
            <a:r>
              <a:rPr lang="en-IN" dirty="0"/>
              <a:t>Software and Application Developers</a:t>
            </a:r>
          </a:p>
          <a:p>
            <a:r>
              <a:rPr lang="en-IN" dirty="0"/>
              <a:t>Cloud Service Providers</a:t>
            </a:r>
          </a:p>
          <a:p>
            <a:pPr marL="0" indent="0">
              <a:buNone/>
            </a:pPr>
            <a:endParaRPr lang="en-IN" b="1"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1B31505-64C9-1A81-FE87-F26973A3D690}"/>
              </a:ext>
            </a:extLst>
          </p:cNvPr>
          <p:cNvPicPr>
            <a:picLocks noGrp="1" noChangeAspect="1"/>
          </p:cNvPicPr>
          <p:nvPr>
            <p:ph idx="1"/>
          </p:nvPr>
        </p:nvPicPr>
        <p:blipFill>
          <a:blip r:embed="rId2"/>
          <a:stretch>
            <a:fillRect/>
          </a:stretch>
        </p:blipFill>
        <p:spPr>
          <a:xfrm>
            <a:off x="685780" y="1377944"/>
            <a:ext cx="4731793" cy="2236626"/>
          </a:xfrm>
        </p:spPr>
      </p:pic>
      <p:pic>
        <p:nvPicPr>
          <p:cNvPr id="7" name="Picture 6">
            <a:extLst>
              <a:ext uri="{FF2B5EF4-FFF2-40B4-BE49-F238E27FC236}">
                <a16:creationId xmlns:a16="http://schemas.microsoft.com/office/drawing/2014/main" id="{FF5A3EC8-C830-AB26-AF3B-43C6E5A93CC0}"/>
              </a:ext>
            </a:extLst>
          </p:cNvPr>
          <p:cNvPicPr>
            <a:picLocks noChangeAspect="1"/>
          </p:cNvPicPr>
          <p:nvPr/>
        </p:nvPicPr>
        <p:blipFill>
          <a:blip r:embed="rId3"/>
          <a:stretch>
            <a:fillRect/>
          </a:stretch>
        </p:blipFill>
        <p:spPr>
          <a:xfrm>
            <a:off x="6244364" y="1377944"/>
            <a:ext cx="5261856" cy="2573130"/>
          </a:xfrm>
          <a:prstGeom prst="rect">
            <a:avLst/>
          </a:prstGeom>
        </p:spPr>
      </p:pic>
      <p:pic>
        <p:nvPicPr>
          <p:cNvPr id="9" name="Picture 8">
            <a:extLst>
              <a:ext uri="{FF2B5EF4-FFF2-40B4-BE49-F238E27FC236}">
                <a16:creationId xmlns:a16="http://schemas.microsoft.com/office/drawing/2014/main" id="{59304307-4E91-ACFB-20C1-BF44EE641828}"/>
              </a:ext>
            </a:extLst>
          </p:cNvPr>
          <p:cNvPicPr>
            <a:picLocks noChangeAspect="1"/>
          </p:cNvPicPr>
          <p:nvPr/>
        </p:nvPicPr>
        <p:blipFill>
          <a:blip r:embed="rId4"/>
          <a:stretch>
            <a:fillRect/>
          </a:stretch>
        </p:blipFill>
        <p:spPr>
          <a:xfrm>
            <a:off x="3122297" y="4096566"/>
            <a:ext cx="5677692" cy="2573129"/>
          </a:xfrm>
          <a:prstGeom prst="rect">
            <a:avLst/>
          </a:prstGeom>
        </p:spPr>
      </p:pic>
      <p:sp>
        <p:nvSpPr>
          <p:cNvPr id="11" name="TextBox 10">
            <a:extLst>
              <a:ext uri="{FF2B5EF4-FFF2-40B4-BE49-F238E27FC236}">
                <a16:creationId xmlns:a16="http://schemas.microsoft.com/office/drawing/2014/main" id="{F3E46245-FE33-137C-3172-510B124B0C17}"/>
              </a:ext>
            </a:extLst>
          </p:cNvPr>
          <p:cNvSpPr txBox="1"/>
          <p:nvPr/>
        </p:nvSpPr>
        <p:spPr>
          <a:xfrm>
            <a:off x="2370469" y="3670902"/>
            <a:ext cx="1986377" cy="338554"/>
          </a:xfrm>
          <a:prstGeom prst="rect">
            <a:avLst/>
          </a:prstGeom>
          <a:noFill/>
        </p:spPr>
        <p:txBody>
          <a:bodyPr wrap="square">
            <a:spAutoFit/>
          </a:bodyPr>
          <a:lstStyle/>
          <a:p>
            <a:pPr marL="0" indent="0">
              <a:buNone/>
            </a:pPr>
            <a:r>
              <a:rPr lang="en-IN" sz="1600" dirty="0"/>
              <a:t>Fig 1: Output </a:t>
            </a:r>
          </a:p>
        </p:txBody>
      </p:sp>
      <p:sp>
        <p:nvSpPr>
          <p:cNvPr id="13" name="TextBox 12">
            <a:extLst>
              <a:ext uri="{FF2B5EF4-FFF2-40B4-BE49-F238E27FC236}">
                <a16:creationId xmlns:a16="http://schemas.microsoft.com/office/drawing/2014/main" id="{12237BC7-C127-4DAA-081A-A0AE0BF75747}"/>
              </a:ext>
            </a:extLst>
          </p:cNvPr>
          <p:cNvSpPr txBox="1"/>
          <p:nvPr/>
        </p:nvSpPr>
        <p:spPr>
          <a:xfrm>
            <a:off x="8875292" y="3911900"/>
            <a:ext cx="2258873" cy="338554"/>
          </a:xfrm>
          <a:prstGeom prst="rect">
            <a:avLst/>
          </a:prstGeom>
          <a:noFill/>
        </p:spPr>
        <p:txBody>
          <a:bodyPr wrap="square">
            <a:spAutoFit/>
          </a:bodyPr>
          <a:lstStyle/>
          <a:p>
            <a:pPr marL="0" indent="0">
              <a:buNone/>
            </a:pPr>
            <a:r>
              <a:rPr lang="en-IN" sz="1600" dirty="0"/>
              <a:t>Fig 2 : encrypted </a:t>
            </a:r>
            <a:r>
              <a:rPr lang="en-IN" sz="1600" dirty="0" err="1"/>
              <a:t>img</a:t>
            </a:r>
            <a:endParaRPr lang="en-IN" sz="1600" dirty="0"/>
          </a:p>
        </p:txBody>
      </p:sp>
      <p:sp>
        <p:nvSpPr>
          <p:cNvPr id="15" name="TextBox 14">
            <a:extLst>
              <a:ext uri="{FF2B5EF4-FFF2-40B4-BE49-F238E27FC236}">
                <a16:creationId xmlns:a16="http://schemas.microsoft.com/office/drawing/2014/main" id="{4FF7E185-B47A-02D7-5B33-005130D5EABB}"/>
              </a:ext>
            </a:extLst>
          </p:cNvPr>
          <p:cNvSpPr txBox="1"/>
          <p:nvPr/>
        </p:nvSpPr>
        <p:spPr>
          <a:xfrm>
            <a:off x="5245815" y="6333192"/>
            <a:ext cx="7788536" cy="338554"/>
          </a:xfrm>
          <a:prstGeom prst="rect">
            <a:avLst/>
          </a:prstGeom>
          <a:noFill/>
        </p:spPr>
        <p:txBody>
          <a:bodyPr wrap="square">
            <a:spAutoFit/>
          </a:bodyPr>
          <a:lstStyle/>
          <a:p>
            <a:pPr marL="0" indent="0">
              <a:buNone/>
            </a:pPr>
            <a:r>
              <a:rPr lang="en-IN" sz="1600" dirty="0"/>
              <a:t>Fig 3: File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Secure data hiding in images using steganography plays a vital role in ensuring confidentiality and privacy in an increasingly digital world. By embedding hidden information within image files in a way that is imperceptible to the human eye, steganography offers a powerful tool for secure communication and information protection. However, as the field continues to evolve, future advancements will focus on improving the robustness, efficiency, and security of these techniques.</a:t>
            </a:r>
          </a:p>
          <a:p>
            <a:r>
              <a:rPr lang="en-US" dirty="0"/>
              <a:t>Key areas for future development include the integration of AI and machine learning to enhance data hiding algorithms, resilience against attacks such as compression and noise, and the exploration of more advanced methods for high-resolution and 3D data. Additionally, combining steganography with watermarking can help offer a more holistic approach to both data security and authentication.</a:t>
            </a:r>
          </a:p>
          <a:p>
            <a:r>
              <a:rPr lang="en-US" dirty="0"/>
              <a:t>Ultimately, as new steganographic techniques emerge and become more sophisticated, the ability to securely hide data in images will continue to evolve, presenting opportunities for both improving privacy and addressing the increasing challenges posed by digital surveillance, data breaches, and cyber threats.</a:t>
            </a:r>
          </a:p>
          <a:p>
            <a:pPr marL="0" indent="0">
              <a:buNone/>
            </a:pPr>
            <a:endParaRPr lang="en-US"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https://github.com/Sahanack26/myaicte_project.git</a:t>
            </a:r>
            <a:endParaRPr lang="en-IN" dirty="0"/>
          </a:p>
          <a:p>
            <a:endParaRPr lang="en-IN" dirty="0"/>
          </a:p>
          <a:p>
            <a:endParaRPr lang="en-IN" dirty="0"/>
          </a:p>
          <a:p>
            <a:pPr marL="0" indent="0">
              <a:buNone/>
            </a:pPr>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604</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Courier New</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Sahana ck</cp:lastModifiedBy>
  <cp:revision>38</cp:revision>
  <dcterms:created xsi:type="dcterms:W3CDTF">2021-05-26T16:50:10Z</dcterms:created>
  <dcterms:modified xsi:type="dcterms:W3CDTF">2025-02-21T15:06:05Z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