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141"/>
    <a:srgbClr val="41850B"/>
    <a:srgbClr val="6CAF3F"/>
    <a:srgbClr val="3D7D0A"/>
    <a:srgbClr val="95A216"/>
    <a:srgbClr val="B3C31B"/>
    <a:srgbClr val="90B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1161-0541-4DA2-BDAF-0BDBB4A7E64F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B4CF-A946-46C8-8BEE-7446F44E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72444"/>
            <a:ext cx="9144000" cy="1655762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4658" y="590550"/>
            <a:ext cx="488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 5100: Application Engineering Development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13634" y="6029325"/>
            <a:ext cx="175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-Sumeet Usturge</a:t>
            </a:r>
          </a:p>
          <a:p>
            <a:pPr algn="ctr"/>
            <a:r>
              <a:rPr lang="en-US" dirty="0" smtClean="0"/>
              <a:t>001676003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landowebdesign.company/wp-content/uploads/2015/05/orlando-bank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32" y="2457020"/>
            <a:ext cx="1325987" cy="12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views.123rf.com/images/dolimac/dolimac1310/dolimac131000002/23272635-cartoon-person-walking-confidently-forward--Stock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45" y="2608346"/>
            <a:ext cx="590012" cy="9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s.dreamstime.com/x/happy-computer-110386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64" y="2457020"/>
            <a:ext cx="1218142" cy="11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27822" y="2748616"/>
            <a:ext cx="435268" cy="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66301" y="2748616"/>
            <a:ext cx="435268" cy="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141105" y="164806"/>
            <a:ext cx="1784571" cy="1291896"/>
            <a:chOff x="2501040" y="546667"/>
            <a:chExt cx="1784571" cy="1291896"/>
          </a:xfrm>
        </p:grpSpPr>
        <p:pic>
          <p:nvPicPr>
            <p:cNvPr id="1034" name="Picture 10" descr="http://vectortoons.com/wp-content/uploads/2014/09/business-collection-michael-00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040" y="1099661"/>
              <a:ext cx="594857" cy="67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http://vectortoons.com/wp-content/uploads/2014/09/business-collection-michael-00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897" y="546667"/>
              <a:ext cx="594857" cy="67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http://vectortoons.com/wp-content/uploads/2014/09/business-collection-michael-00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754" y="1167356"/>
              <a:ext cx="594857" cy="67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09574" y="6424026"/>
            <a:ext cx="45719" cy="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reviews.123rf.com/images/limbi007/limbi0071204/limbi007120400013/13135742-Orange-cartoon-character-on-the-credit-card--Stock-Phot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68" y="261655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33391" y="2784767"/>
            <a:ext cx="435268" cy="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221421" y="4867021"/>
            <a:ext cx="1792855" cy="1222446"/>
            <a:chOff x="968543" y="3629088"/>
            <a:chExt cx="1792855" cy="1222446"/>
          </a:xfrm>
        </p:grpSpPr>
        <p:pic>
          <p:nvPicPr>
            <p:cNvPr id="1038" name="Picture 14" descr="http://vectortoons.com/wp-content/uploads/2014/09/business-collection-sarah-004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43" y="3629088"/>
              <a:ext cx="598999" cy="61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http://vectortoons.com/wp-content/uploads/2014/09/business-collection-sarah-004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400" y="4240311"/>
              <a:ext cx="598999" cy="61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http://vectortoons.com/wp-content/uploads/2014/09/business-collection-sarah-004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399" y="3629088"/>
              <a:ext cx="598999" cy="61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67128" y="836013"/>
            <a:ext cx="435268" cy="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ixabay.com/static/uploads/photo/2012/04/13/15/04/working-32745_64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94" y="2608346"/>
            <a:ext cx="1084539" cy="9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s://pixabay.com/static/uploads/photo/2012/04/24/17/40/document-40600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2809" y="5032727"/>
            <a:ext cx="435268" cy="5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://previews.123rf.com/images/limbi007/limbi0071204/limbi007120400013/13135742-Orange-cartoon-character-on-the-credit-card--Stock-Phot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09" y="6098933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previews.123rf.com/images/katrinahappy/katrinahappy1304/katrinahappy130400070/18861751-Illustration-Cartoon-detective-in-hat-and-topcoat-with-magnifying-glass-on-white-background-Stock-Vecto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" y="2196690"/>
            <a:ext cx="771888" cy="18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rot="19608762">
            <a:off x="558050" y="2421251"/>
            <a:ext cx="530181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3304762" flipV="1">
            <a:off x="510638" y="2809568"/>
            <a:ext cx="510055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69845" y="2225401"/>
            <a:ext cx="217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 to open A/C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14019" y="3513913"/>
            <a:ext cx="1384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receive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by Bank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35849" y="1456702"/>
            <a:ext cx="178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 request taken by one of employee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294738" y="261655"/>
            <a:ext cx="150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reply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01251" y="2434414"/>
            <a:ext cx="206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not sure, </a:t>
            </a:r>
          </a:p>
          <a:p>
            <a:pPr algn="ctr"/>
            <a:r>
              <a:rPr lang="en-US" sz="1600" dirty="0" smtClean="0"/>
              <a:t>escalate to teir-2 team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9660" y="4246332"/>
            <a:ext cx="1359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Inform manager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88032" y="5991225"/>
            <a:ext cx="11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reply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3375" y="1502079"/>
            <a:ext cx="163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Cyber team keeping</a:t>
            </a:r>
          </a:p>
          <a:p>
            <a:pPr algn="ctr"/>
            <a:r>
              <a:rPr lang="en-US" sz="1400" dirty="0" smtClean="0"/>
              <a:t> close watch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16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18555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19948 0.005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25339 -0.2828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-141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26862 1.11111E-6 C 0.38893 1.11111E-6 0.5375 0.0669 0.5375 0.12176 L 0.5375 0.24352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1217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0208 0.6118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0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1302 -0.2925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146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32656 3.7037E-6 C 0.47278 3.7037E-6 0.65351 -0.10139 0.65351 -0.18403 L 0.65351 -0.36829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69" y="-1842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C 0.0082 0.02037 0.03034 0.01389 0.04896 -0.01296 C 0.07083 -0.04444 0.07096 -0.07269 0.06966 -0.08773 L 0.06693 -0.10625 C 0.06562 -0.1213 0.0664 -0.15 0.09114 -0.18565 C 0.1069 -0.20833 0.1319 -0.21921 0.14036 -0.20046 C 0.14883 -0.18194 0.13763 -0.14074 0.122 -0.11806 C 0.09713 -0.08241 0.08112 -0.08727 0.07304 -0.09259 L 0.06354 -0.10116 C 0.05547 -0.10671 0.03997 -0.11204 0.0181 -0.08056 C -0.00052 -0.0537 -0.00873 -0.0169 -0.00013 0.00185 Z " pathEditMode="relative" rAng="19260000" ptsTypes="AAAAAAAAA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994E-17 -2.96296E-6 C -0.00781 0.01412 0.00508 0.05996 0.02891 0.10185 C 0.05716 0.15209 0.07448 0.15764 0.0832 0.15718 L 0.09336 0.15486 C 0.10156 0.15486 0.11979 0.16135 0.15143 0.21829 C 0.17188 0.25394 0.18854 0.30625 0.18047 0.32084 C 0.17266 0.33473 0.14323 0.30486 0.12292 0.26898 C 0.09115 0.21227 0.08737 0.1801 0.08737 0.16551 L 0.0888 0.14723 C 0.08893 0.13195 0.08581 0.10116 0.05742 0.05116 C 0.03359 0.00903 0.0082 -0.01435 1.47994E-17 -2.96296E-6 Z " pathEditMode="relative" rAng="2700000" ptsTypes="AAAAAAAAAAA">
                                      <p:cBhvr>
                                        <p:cTn id="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  <p:bldP spid="2" grpId="0"/>
      <p:bldP spid="3" grpId="0"/>
      <p:bldP spid="4" grpId="0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441302" y="39750"/>
            <a:ext cx="1574380" cy="479470"/>
          </a:xfrm>
          <a:prstGeom prst="roundRect">
            <a:avLst/>
          </a:prstGeom>
          <a:solidFill>
            <a:srgbClr val="6CAF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Configuration System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6277" y="5094156"/>
            <a:ext cx="1574380" cy="479470"/>
          </a:xfrm>
          <a:prstGeom prst="roundRect">
            <a:avLst/>
          </a:prstGeom>
          <a:solidFill>
            <a:srgbClr val="6EB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Customer Work Request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69332" y="1886076"/>
            <a:ext cx="1582766" cy="2486637"/>
            <a:chOff x="10034588" y="3159980"/>
            <a:chExt cx="1915147" cy="3309714"/>
          </a:xfrm>
          <a:solidFill>
            <a:srgbClr val="3D7D0A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3" name="Rounded Rectangle 32"/>
            <p:cNvSpPr/>
            <p:nvPr/>
          </p:nvSpPr>
          <p:spPr>
            <a:xfrm>
              <a:off x="10044735" y="5831519"/>
              <a:ext cx="1905000" cy="638175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Cyber Security Organization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034588" y="3159980"/>
              <a:ext cx="1912145" cy="2416859"/>
              <a:chOff x="5286375" y="4062913"/>
              <a:chExt cx="1912145" cy="2416859"/>
            </a:xfrm>
            <a:grpFill/>
          </p:grpSpPr>
          <p:sp>
            <p:nvSpPr>
              <p:cNvPr id="34" name="Rounded Rectangle 33"/>
              <p:cNvSpPr/>
              <p:nvPr/>
            </p:nvSpPr>
            <p:spPr>
              <a:xfrm>
                <a:off x="5286375" y="5841597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Core Banking Organization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293520" y="4952255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Bank Employee Organization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286375" y="4062913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Manager Organization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325491" y="39750"/>
            <a:ext cx="3731282" cy="2684056"/>
            <a:chOff x="5286375" y="110127"/>
            <a:chExt cx="4514851" cy="3572479"/>
          </a:xfrm>
        </p:grpSpPr>
        <p:sp>
          <p:nvSpPr>
            <p:cNvPr id="5" name="Rounded Rectangle 4"/>
            <p:cNvSpPr/>
            <p:nvPr/>
          </p:nvSpPr>
          <p:spPr>
            <a:xfrm>
              <a:off x="7667626" y="110127"/>
              <a:ext cx="1905000" cy="63817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Business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86376" y="1067987"/>
              <a:ext cx="1904999" cy="6215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Network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286375" y="2007391"/>
              <a:ext cx="1905000" cy="63817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Enterprise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667626" y="2893217"/>
              <a:ext cx="2133600" cy="789389"/>
              <a:chOff x="5286375" y="2963461"/>
              <a:chExt cx="2133600" cy="78938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286375" y="2963461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362575" y="3007517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438775" y="3061096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514975" y="3114675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591426" y="975713"/>
              <a:ext cx="2133600" cy="789389"/>
              <a:chOff x="5286375" y="2963461"/>
              <a:chExt cx="2133600" cy="78938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286375" y="2963461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362575" y="3007517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438775" y="3061096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514975" y="3114675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Multiple Networks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629526" y="1929411"/>
              <a:ext cx="2133600" cy="789389"/>
              <a:chOff x="5286375" y="2963461"/>
              <a:chExt cx="2133600" cy="78938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5286375" y="2963461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362575" y="3007517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438775" y="3061096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Organization Directory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514975" y="3114675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Multiple Enterprises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Down Arrow 67"/>
            <p:cNvSpPr/>
            <p:nvPr/>
          </p:nvSpPr>
          <p:spPr>
            <a:xfrm>
              <a:off x="8543926" y="748302"/>
              <a:ext cx="152400" cy="22741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7198520" y="1280514"/>
              <a:ext cx="431005" cy="166393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1" name="Left Arrow 70"/>
            <p:cNvSpPr/>
            <p:nvPr/>
          </p:nvSpPr>
          <p:spPr>
            <a:xfrm>
              <a:off x="7198521" y="2231228"/>
              <a:ext cx="431004" cy="191694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191376" y="1667467"/>
              <a:ext cx="438149" cy="326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>
            <a:off x="5887425" y="1909544"/>
            <a:ext cx="418489" cy="273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9536" y="3159237"/>
            <a:ext cx="7632874" cy="3614340"/>
            <a:chOff x="153642" y="2443816"/>
            <a:chExt cx="7632874" cy="3614340"/>
          </a:xfrm>
        </p:grpSpPr>
        <p:sp>
          <p:nvSpPr>
            <p:cNvPr id="26" name="Rounded Rectangle 25"/>
            <p:cNvSpPr/>
            <p:nvPr/>
          </p:nvSpPr>
          <p:spPr>
            <a:xfrm>
              <a:off x="2701910" y="4311026"/>
              <a:ext cx="1574380" cy="479470"/>
            </a:xfrm>
            <a:prstGeom prst="roundRect">
              <a:avLst/>
            </a:prstGeom>
            <a:solidFill>
              <a:srgbClr val="3D7D0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Roles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3642" y="5578685"/>
              <a:ext cx="6651757" cy="479471"/>
              <a:chOff x="533400" y="5659658"/>
              <a:chExt cx="8048626" cy="638176"/>
            </a:xfrm>
            <a:solidFill>
              <a:srgbClr val="3D7D0A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8" name="Rounded Rectangle 27"/>
              <p:cNvSpPr/>
              <p:nvPr/>
            </p:nvSpPr>
            <p:spPr>
              <a:xfrm>
                <a:off x="6677026" y="5659658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Cyber Security Role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629150" y="5659658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Core Banking Team Role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581275" y="5659658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Bank Employee Role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33400" y="5659659"/>
                <a:ext cx="1905000" cy="63817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Manager Role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29633" y="2443816"/>
              <a:ext cx="3680113" cy="1591146"/>
              <a:chOff x="400051" y="3309656"/>
              <a:chExt cx="4452938" cy="21178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871789" y="4789294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User Account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33400" y="4789295"/>
                <a:ext cx="1905000" cy="63817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Employee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00051" y="3632600"/>
                <a:ext cx="2133600" cy="789389"/>
                <a:chOff x="5286375" y="2963461"/>
                <a:chExt cx="2133600" cy="78938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5286375" y="2963461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5362575" y="3007517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5438775" y="3061096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5514975" y="3114675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Employee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719389" y="3632600"/>
                <a:ext cx="2133600" cy="789389"/>
                <a:chOff x="5286375" y="2963461"/>
                <a:chExt cx="2133600" cy="789389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286375" y="2963461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362575" y="3007517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5438775" y="3061096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Organization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5514975" y="3114675"/>
                  <a:ext cx="1905000" cy="63817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User Account Directory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Down Arrow 68"/>
              <p:cNvSpPr/>
              <p:nvPr/>
            </p:nvSpPr>
            <p:spPr>
              <a:xfrm>
                <a:off x="1428751" y="4407702"/>
                <a:ext cx="233362" cy="421474"/>
              </a:xfrm>
              <a:prstGeom prst="downArrow">
                <a:avLst>
                  <a:gd name="adj1" fmla="val 35185"/>
                  <a:gd name="adj2" fmla="val 5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Down Arrow 77"/>
              <p:cNvSpPr/>
              <p:nvPr/>
            </p:nvSpPr>
            <p:spPr>
              <a:xfrm>
                <a:off x="3743327" y="4401167"/>
                <a:ext cx="233362" cy="421474"/>
              </a:xfrm>
              <a:prstGeom prst="downArrow">
                <a:avLst>
                  <a:gd name="adj1" fmla="val 35185"/>
                  <a:gd name="adj2" fmla="val 5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>
                <a:off x="1428751" y="3309656"/>
                <a:ext cx="233362" cy="421474"/>
              </a:xfrm>
              <a:prstGeom prst="downArrow">
                <a:avLst>
                  <a:gd name="adj1" fmla="val 35185"/>
                  <a:gd name="adj2" fmla="val 5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Down Arrow 79"/>
              <p:cNvSpPr/>
              <p:nvPr/>
            </p:nvSpPr>
            <p:spPr>
              <a:xfrm>
                <a:off x="3743327" y="3320655"/>
                <a:ext cx="233362" cy="421474"/>
              </a:xfrm>
              <a:prstGeom prst="downArrow">
                <a:avLst>
                  <a:gd name="adj1" fmla="val 35185"/>
                  <a:gd name="adj2" fmla="val 5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>
              <a:stCxn id="86" idx="1"/>
            </p:cNvCxnSpPr>
            <p:nvPr/>
          </p:nvCxnSpPr>
          <p:spPr>
            <a:xfrm flipH="1">
              <a:off x="1587315" y="2448220"/>
              <a:ext cx="4857860" cy="2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own Arrow 72"/>
            <p:cNvSpPr/>
            <p:nvPr/>
          </p:nvSpPr>
          <p:spPr>
            <a:xfrm>
              <a:off x="3392670" y="4034518"/>
              <a:ext cx="192861" cy="285292"/>
            </a:xfrm>
            <a:prstGeom prst="downArrow">
              <a:avLst>
                <a:gd name="adj1" fmla="val 35185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>
              <a:off x="3402248" y="4792616"/>
              <a:ext cx="183283" cy="316236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959458" y="5108852"/>
              <a:ext cx="6827058" cy="3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/>
          <p:cNvSpPr/>
          <p:nvPr/>
        </p:nvSpPr>
        <p:spPr>
          <a:xfrm>
            <a:off x="6419417" y="2923950"/>
            <a:ext cx="1574380" cy="4794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Organization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7080657" y="2745950"/>
            <a:ext cx="125950" cy="1708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993797" y="3083796"/>
            <a:ext cx="895010" cy="15088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8888807" y="2026070"/>
            <a:ext cx="499226" cy="1994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8888807" y="2694246"/>
            <a:ext cx="499226" cy="1994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8888807" y="3362422"/>
            <a:ext cx="499226" cy="1994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8870106" y="4042849"/>
            <a:ext cx="499226" cy="1994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88" idx="1"/>
            <a:endCxn id="91" idx="1"/>
          </p:cNvCxnSpPr>
          <p:nvPr/>
        </p:nvCxnSpPr>
        <p:spPr>
          <a:xfrm flipH="1">
            <a:off x="8870106" y="2125811"/>
            <a:ext cx="18701" cy="2016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3797" y="138146"/>
            <a:ext cx="360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OBJECT MODEL-</a:t>
            </a:r>
            <a:r>
              <a:rPr lang="en-US" sz="2400" b="1" dirty="0" err="1" smtClean="0"/>
              <a:t>EcoSystem</a:t>
            </a:r>
            <a:endParaRPr lang="en-US" b="1" dirty="0"/>
          </a:p>
        </p:txBody>
      </p:sp>
      <p:sp>
        <p:nvSpPr>
          <p:cNvPr id="84" name="Up Arrow 83"/>
          <p:cNvSpPr/>
          <p:nvPr/>
        </p:nvSpPr>
        <p:spPr>
          <a:xfrm>
            <a:off x="883710" y="5820624"/>
            <a:ext cx="204426" cy="47348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Up Arrow 91"/>
          <p:cNvSpPr/>
          <p:nvPr/>
        </p:nvSpPr>
        <p:spPr>
          <a:xfrm>
            <a:off x="2602280" y="5827923"/>
            <a:ext cx="204426" cy="47348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Up Arrow 92"/>
          <p:cNvSpPr/>
          <p:nvPr/>
        </p:nvSpPr>
        <p:spPr>
          <a:xfrm>
            <a:off x="4268086" y="5820624"/>
            <a:ext cx="204426" cy="47348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Up Arrow 93"/>
          <p:cNvSpPr/>
          <p:nvPr/>
        </p:nvSpPr>
        <p:spPr>
          <a:xfrm>
            <a:off x="5942002" y="5827923"/>
            <a:ext cx="204426" cy="47348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5220" y="6294106"/>
            <a:ext cx="1574380" cy="479470"/>
          </a:xfrm>
          <a:prstGeom prst="roundRect">
            <a:avLst/>
          </a:prstGeom>
          <a:solidFill>
            <a:srgbClr val="41850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Customer Role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Up Arrow 98"/>
          <p:cNvSpPr/>
          <p:nvPr/>
        </p:nvSpPr>
        <p:spPr>
          <a:xfrm>
            <a:off x="7685137" y="5820624"/>
            <a:ext cx="204426" cy="47348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230112" y="5105675"/>
            <a:ext cx="1574380" cy="479470"/>
          </a:xfrm>
          <a:prstGeom prst="roundRect">
            <a:avLst/>
          </a:prstGeom>
          <a:solidFill>
            <a:srgbClr val="6EB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Core Banking Work Request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393767" y="3648031"/>
            <a:ext cx="1574380" cy="479470"/>
          </a:xfrm>
          <a:prstGeom prst="roundRect">
            <a:avLst/>
          </a:prstGeom>
          <a:solidFill>
            <a:srgbClr val="6EB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Work Queue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411433" y="4369293"/>
            <a:ext cx="1574380" cy="479470"/>
          </a:xfrm>
          <a:prstGeom prst="roundRect">
            <a:avLst/>
          </a:prstGeom>
          <a:solidFill>
            <a:srgbClr val="6EB1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Work Request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01" idx="1"/>
          </p:cNvCxnSpPr>
          <p:nvPr/>
        </p:nvCxnSpPr>
        <p:spPr>
          <a:xfrm flipV="1">
            <a:off x="4262665" y="3887766"/>
            <a:ext cx="2131102" cy="6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/>
          <p:cNvSpPr/>
          <p:nvPr/>
        </p:nvSpPr>
        <p:spPr>
          <a:xfrm>
            <a:off x="7079247" y="3399864"/>
            <a:ext cx="127359" cy="2439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4" name="Down Arrow 103"/>
          <p:cNvSpPr/>
          <p:nvPr/>
        </p:nvSpPr>
        <p:spPr>
          <a:xfrm>
            <a:off x="7079246" y="4118196"/>
            <a:ext cx="127359" cy="2439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5" name="Up Arrow 104"/>
          <p:cNvSpPr/>
          <p:nvPr/>
        </p:nvSpPr>
        <p:spPr>
          <a:xfrm>
            <a:off x="7079862" y="4838686"/>
            <a:ext cx="132343" cy="16211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31" idx="0"/>
          </p:cNvCxnSpPr>
          <p:nvPr/>
        </p:nvCxnSpPr>
        <p:spPr>
          <a:xfrm flipV="1">
            <a:off x="6293467" y="5023394"/>
            <a:ext cx="0" cy="70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93467" y="5011827"/>
            <a:ext cx="1763308" cy="1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00" idx="0"/>
          </p:cNvCxnSpPr>
          <p:nvPr/>
        </p:nvCxnSpPr>
        <p:spPr>
          <a:xfrm flipH="1">
            <a:off x="8017302" y="5004006"/>
            <a:ext cx="7982" cy="10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 to add Network, Enterprise.</a:t>
            </a:r>
          </a:p>
          <a:p>
            <a:r>
              <a:rPr lang="en-US" dirty="0" smtClean="0"/>
              <a:t>System Admin to add Enterprise Head.</a:t>
            </a:r>
          </a:p>
          <a:p>
            <a:r>
              <a:rPr lang="en-US" dirty="0" smtClean="0"/>
              <a:t>Enterprise Head to add organizations i.e. Bank Employee Organization, Core Banking Team Organization, Cyber Security Organization.</a:t>
            </a:r>
          </a:p>
          <a:p>
            <a:r>
              <a:rPr lang="en-US" dirty="0" smtClean="0"/>
              <a:t>Enterprise Head to add Employee to each organizations.</a:t>
            </a:r>
          </a:p>
          <a:p>
            <a:r>
              <a:rPr lang="en-US" dirty="0" smtClean="0"/>
              <a:t>Enterprise Head to assign login credentials to employees.</a:t>
            </a:r>
          </a:p>
          <a:p>
            <a:r>
              <a:rPr lang="en-US" dirty="0" smtClean="0"/>
              <a:t> Bank Employee can validate the new user request for account opening.</a:t>
            </a:r>
          </a:p>
        </p:txBody>
      </p:sp>
    </p:spTree>
    <p:extLst>
      <p:ext uri="{BB962C8B-B14F-4D97-AF65-F5344CB8AC3E}">
        <p14:creationId xmlns:p14="http://schemas.microsoft.com/office/powerpoint/2010/main" val="33642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Cont..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Employee can escalate validation issue to core banking team.</a:t>
            </a:r>
          </a:p>
          <a:p>
            <a:r>
              <a:rPr lang="en-US" dirty="0" smtClean="0"/>
              <a:t>Core Banking team can view the document and validate the request from bank employee.</a:t>
            </a:r>
          </a:p>
          <a:p>
            <a:r>
              <a:rPr lang="en-US" dirty="0" smtClean="0"/>
              <a:t>Core Banking team can pass/fail the new user request.</a:t>
            </a:r>
          </a:p>
          <a:p>
            <a:r>
              <a:rPr lang="en-US" dirty="0" smtClean="0"/>
              <a:t>Cyber security keeps the login hours of each employee in the organization.</a:t>
            </a:r>
          </a:p>
          <a:p>
            <a:r>
              <a:rPr lang="en-US" dirty="0" smtClean="0"/>
              <a:t>Cyber security to show the log details in pictorial form.</a:t>
            </a:r>
          </a:p>
          <a:p>
            <a:r>
              <a:rPr lang="en-US" dirty="0" smtClean="0"/>
              <a:t>New User can send request to bank for account opening.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 Applica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2" y="2135783"/>
            <a:ext cx="7302875" cy="400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Cyber Security </a:t>
            </a:r>
            <a:r>
              <a:rPr lang="en-US" b="1" dirty="0" err="1" smtClean="0"/>
              <a:t>JPanel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New Account Request </a:t>
            </a:r>
            <a:r>
              <a:rPr lang="en-US" b="1" dirty="0" err="1" smtClean="0"/>
              <a:t>JPanel</a:t>
            </a:r>
            <a:endParaRPr lang="en-US" b="1" dirty="0"/>
          </a:p>
        </p:txBody>
      </p:sp>
      <p:pic>
        <p:nvPicPr>
          <p:cNvPr id="4" name="Content Placeholder 3" descr="Bank Applicatio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2" y="2000941"/>
            <a:ext cx="7302875" cy="4000706"/>
          </a:xfrm>
        </p:spPr>
      </p:pic>
    </p:spTree>
    <p:extLst>
      <p:ext uri="{BB962C8B-B14F-4D97-AF65-F5344CB8AC3E}">
        <p14:creationId xmlns:p14="http://schemas.microsoft.com/office/powerpoint/2010/main" val="37472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Bank Employee </a:t>
            </a:r>
            <a:r>
              <a:rPr lang="en-US" b="1" dirty="0" err="1" smtClean="0"/>
              <a:t>JPanel</a:t>
            </a:r>
            <a:endParaRPr lang="en-US" b="1" dirty="0"/>
          </a:p>
        </p:txBody>
      </p:sp>
      <p:pic>
        <p:nvPicPr>
          <p:cNvPr id="4" name="Content Placeholder 3" descr="Bank Applicatio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2" y="2000941"/>
            <a:ext cx="7302875" cy="4000706"/>
          </a:xfrm>
        </p:spPr>
      </p:pic>
    </p:spTree>
    <p:extLst>
      <p:ext uri="{BB962C8B-B14F-4D97-AF65-F5344CB8AC3E}">
        <p14:creationId xmlns:p14="http://schemas.microsoft.com/office/powerpoint/2010/main" val="357794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Bank Employee </a:t>
            </a:r>
            <a:r>
              <a:rPr lang="en-US" b="1" dirty="0" err="1" smtClean="0"/>
              <a:t>WorkArea</a:t>
            </a:r>
            <a:endParaRPr lang="en-US" b="1" dirty="0"/>
          </a:p>
        </p:txBody>
      </p:sp>
      <p:pic>
        <p:nvPicPr>
          <p:cNvPr id="4" name="Content Placeholder 3" descr="Bank Applicatio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2" y="2000941"/>
            <a:ext cx="7302875" cy="4000706"/>
          </a:xfrm>
        </p:spPr>
      </p:pic>
    </p:spTree>
    <p:extLst>
      <p:ext uri="{BB962C8B-B14F-4D97-AF65-F5344CB8AC3E}">
        <p14:creationId xmlns:p14="http://schemas.microsoft.com/office/powerpoint/2010/main" val="25389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295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Banking System</vt:lpstr>
      <vt:lpstr>PowerPoint Presentation</vt:lpstr>
      <vt:lpstr>PowerPoint Presentation</vt:lpstr>
      <vt:lpstr>Use Cases</vt:lpstr>
      <vt:lpstr>Use Cases Cont..  </vt:lpstr>
      <vt:lpstr>Cyber Security JPanel</vt:lpstr>
      <vt:lpstr>New Account Request JPanel</vt:lpstr>
      <vt:lpstr>Bank Employee JPanel</vt:lpstr>
      <vt:lpstr>Bank Employee WorkArea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Ankur</dc:creator>
  <cp:lastModifiedBy>Sumeet</cp:lastModifiedBy>
  <cp:revision>55</cp:revision>
  <dcterms:created xsi:type="dcterms:W3CDTF">2016-04-21T03:59:44Z</dcterms:created>
  <dcterms:modified xsi:type="dcterms:W3CDTF">2016-04-23T03:42:26Z</dcterms:modified>
</cp:coreProperties>
</file>