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53F511-8FA6-4E7E-B53D-771717F1DF44}">
  <a:tblStyle styleId="{E953F511-8FA6-4E7E-B53D-771717F1DF44}"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839B6C3-4F0A-4758-8434-F28E2FB453F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a55c9b9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38a55c9b9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a55c9b91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38a55c9b91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556349af8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4556349af8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a55c9b91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8a55c9b91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a:solidFill>
                  <a:schemeClr val="dk1"/>
                </a:solidFill>
                <a:latin typeface="Cambria"/>
                <a:ea typeface="Cambria"/>
                <a:cs typeface="Cambria"/>
                <a:sym typeface="Cambria"/>
              </a:rPr>
              <a:t>A Sensory-Safe Game for Neurodiverse Players</a:t>
            </a:r>
            <a:endParaRPr sz="2400">
              <a:solidFill>
                <a:schemeClr val="dk1"/>
              </a:solidFill>
              <a:latin typeface="Cambria"/>
              <a:ea typeface="Cambria"/>
              <a:cs typeface="Cambria"/>
              <a:sym typeface="Cambria"/>
            </a:endParaRPr>
          </a:p>
        </p:txBody>
      </p:sp>
      <p:sp>
        <p:nvSpPr>
          <p:cNvPr id="88" name="Google Shape;88;p13"/>
          <p:cNvSpPr txBox="1"/>
          <p:nvPr>
            <p:ph idx="1" type="subTitle"/>
          </p:nvPr>
        </p:nvSpPr>
        <p:spPr>
          <a:xfrm>
            <a:off x="790468" y="2045352"/>
            <a:ext cx="4391131"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CAI_25</a:t>
            </a:r>
            <a:endParaRPr sz="1800">
              <a:latin typeface="Cambria"/>
              <a:ea typeface="Cambria"/>
              <a:cs typeface="Cambria"/>
              <a:sym typeface="Cambria"/>
            </a:endParaRPr>
          </a:p>
        </p:txBody>
      </p:sp>
      <p:sp>
        <p:nvSpPr>
          <p:cNvPr id="89" name="Google Shape;89;p13"/>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lnSpc>
                <a:spcPct val="100000"/>
              </a:lnSpc>
              <a:spcBef>
                <a:spcPts val="0"/>
              </a:spcBef>
              <a:spcAft>
                <a:spcPts val="0"/>
              </a:spcAft>
              <a:buClr>
                <a:srgbClr val="17365D"/>
              </a:buClr>
              <a:buSzPct val="111111"/>
              <a:buFont typeface="Arial"/>
              <a:buNone/>
            </a:pPr>
            <a:r>
              <a:rPr b="1" i="0" lang="en-US" sz="1800" u="none" cap="none" strike="noStrike">
                <a:solidFill>
                  <a:srgbClr val="17365D"/>
                </a:solidFill>
                <a:latin typeface="Cambria"/>
                <a:ea typeface="Cambria"/>
                <a:cs typeface="Cambria"/>
                <a:sym typeface="Cambria"/>
              </a:rPr>
              <a:t>Under the Supervision of,</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ct val="111111"/>
              <a:buFont typeface="Arial"/>
              <a:buNone/>
            </a:pPr>
            <a:r>
              <a:rPr b="1" lang="en-US" sz="1800">
                <a:solidFill>
                  <a:schemeClr val="dk1"/>
                </a:solidFill>
                <a:latin typeface="Cambria"/>
                <a:ea typeface="Cambria"/>
                <a:cs typeface="Cambria"/>
                <a:sym typeface="Cambria"/>
              </a:rPr>
              <a:t>Dr.Mohammed Akheela Khanum</a:t>
            </a:r>
            <a:endParaRPr b="1" sz="1800">
              <a:solidFill>
                <a:schemeClr val="dk1"/>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ct val="111111"/>
              <a:buFont typeface="Arial"/>
              <a:buNone/>
            </a:pPr>
            <a:r>
              <a:t/>
            </a:r>
            <a:endParaRPr b="1" sz="1800">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ct val="100000"/>
              <a:buFont typeface="Arial"/>
              <a:buNone/>
            </a:pPr>
            <a:r>
              <a:rPr b="1" i="0" lang="en-US" sz="1700" u="none" cap="none" strike="noStrike">
                <a:solidFill>
                  <a:srgbClr val="17365D"/>
                </a:solidFill>
                <a:latin typeface="Cambria"/>
                <a:ea typeface="Cambria"/>
                <a:cs typeface="Cambria"/>
                <a:sym typeface="Cambria"/>
              </a:rPr>
              <a:t>Dr./Mr./Ms./Prof.</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ct val="100000"/>
              <a:buFont typeface="Arial"/>
              <a:buNone/>
            </a:pPr>
            <a:r>
              <a:rPr b="1" i="0" lang="en-US" sz="1700" u="none" cap="none" strike="noStrike">
                <a:solidFill>
                  <a:srgbClr val="17365D"/>
                </a:solidFill>
                <a:latin typeface="Cambria"/>
                <a:ea typeface="Cambria"/>
                <a:cs typeface="Cambria"/>
                <a:sym typeface="Cambria"/>
              </a:rPr>
              <a:t>Professor / Associate Professor / 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ct val="1000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ct val="1000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ct val="100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3"/>
          <p:cNvGraphicFramePr/>
          <p:nvPr/>
        </p:nvGraphicFramePr>
        <p:xfrm>
          <a:off x="583072" y="2513365"/>
          <a:ext cx="3000000" cy="3000000"/>
        </p:xfrm>
        <a:graphic>
          <a:graphicData uri="http://schemas.openxmlformats.org/drawingml/2006/table">
            <a:tbl>
              <a:tblPr bandRow="1" firstRow="1">
                <a:noFill/>
                <a:tableStyleId>{E953F511-8FA6-4E7E-B53D-771717F1DF44}</a:tableStyleId>
              </a:tblPr>
              <a:tblGrid>
                <a:gridCol w="2080900"/>
                <a:gridCol w="3327100"/>
              </a:tblGrid>
              <a:tr h="290375">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5975">
                <a:tc>
                  <a:txBody>
                    <a:bodyPr/>
                    <a:lstStyle/>
                    <a:p>
                      <a:pPr indent="0" lvl="0" marL="0" marR="0" rtl="0" algn="l">
                        <a:lnSpc>
                          <a:spcPct val="200000"/>
                        </a:lnSpc>
                        <a:spcBef>
                          <a:spcPts val="0"/>
                        </a:spcBef>
                        <a:spcAft>
                          <a:spcPts val="0"/>
                        </a:spcAft>
                        <a:buClr>
                          <a:srgbClr val="000000"/>
                        </a:buClr>
                        <a:buSzPts val="1800"/>
                        <a:buFont typeface="Arial"/>
                        <a:buNone/>
                      </a:pPr>
                      <a:r>
                        <a:rPr lang="en-US" sz="1800"/>
                        <a:t>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a:p>
                    <a:p>
                      <a:pPr indent="0" lvl="0" marL="0" marR="0" rtl="0" algn="ctr">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0375">
                <a:tc>
                  <a:txBody>
                    <a:bodyPr/>
                    <a:lstStyle/>
                    <a:p>
                      <a:pPr indent="0" lvl="0" marL="0" marR="0" rtl="0" algn="l">
                        <a:lnSpc>
                          <a:spcPct val="2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0375">
                <a:tc>
                  <a:txBody>
                    <a:bodyPr/>
                    <a:lstStyle/>
                    <a:p>
                      <a:pPr indent="0" lvl="0" marL="0" marR="0" rtl="0" algn="ctr">
                        <a:lnSpc>
                          <a:spcPct val="100000"/>
                        </a:lnSpc>
                        <a:spcBef>
                          <a:spcPts val="0"/>
                        </a:spcBef>
                        <a:spcAft>
                          <a:spcPts val="0"/>
                        </a:spcAft>
                        <a:buClr>
                          <a:srgbClr val="000000"/>
                        </a:buClr>
                        <a:buSzPts val="1800"/>
                        <a:buFont typeface="Arial"/>
                        <a:buNone/>
                      </a:pPr>
                      <a:r>
                        <a:rPr lang="en-US" sz="1800"/>
                        <a:t>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03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03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a:t>
            </a:r>
            <a:r>
              <a:rPr b="1" lang="en-US" sz="1800">
                <a:solidFill>
                  <a:srgbClr val="17365D"/>
                </a:solidFill>
                <a:latin typeface="Cambria"/>
                <a:ea typeface="Cambria"/>
                <a:cs typeface="Cambria"/>
                <a:sym typeface="Cambria"/>
              </a:rPr>
              <a:t>2</a:t>
            </a:r>
            <a:endParaRPr b="1" sz="1800">
              <a:solidFill>
                <a:srgbClr val="17365D"/>
              </a:solidFill>
              <a:latin typeface="Cambria"/>
              <a:ea typeface="Cambria"/>
              <a:cs typeface="Cambria"/>
              <a:sym typeface="Cambria"/>
            </a:endParaRPr>
          </a:p>
          <a:p>
            <a:pPr indent="0" lvl="0" marL="0" marR="0" rtl="0" algn="l">
              <a:lnSpc>
                <a:spcPct val="100000"/>
              </a:lnSpc>
              <a:spcBef>
                <a:spcPts val="310"/>
              </a:spcBef>
              <a:spcAft>
                <a:spcPts val="0"/>
              </a:spcAft>
              <a:buClr>
                <a:srgbClr val="17365D"/>
              </a:buClr>
              <a:buSzPts val="1800"/>
              <a:buFont typeface="Arial"/>
              <a:buNone/>
            </a:pPr>
            <a:r>
              <a:t/>
            </a:r>
            <a:endParaRPr b="1" sz="1800">
              <a:solidFill>
                <a:srgbClr val="17365D"/>
              </a:solidFill>
              <a:latin typeface="Cambria"/>
              <a:ea typeface="Cambria"/>
              <a:cs typeface="Cambria"/>
              <a:sym typeface="Cambria"/>
            </a:endParaRPr>
          </a:p>
        </p:txBody>
      </p:sp>
      <p:sp>
        <p:nvSpPr>
          <p:cNvPr id="92" name="Google Shape;92;p13"/>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i="0" lang="en-US" sz="1800" u="none" cap="none" strike="noStrike">
                <a:solidFill>
                  <a:schemeClr val="dk1"/>
                </a:solidFill>
                <a:latin typeface="Cambria"/>
                <a:ea typeface="Cambria"/>
                <a:cs typeface="Cambria"/>
                <a:sym typeface="Cambria"/>
              </a:rPr>
              <a:t>B.Tech </a:t>
            </a:r>
            <a:endParaRPr>
              <a:solidFill>
                <a:schemeClr val="dk1"/>
              </a:solidFill>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lang="en-US" sz="1800">
                <a:solidFill>
                  <a:schemeClr val="dk1"/>
                </a:solidFill>
                <a:latin typeface="Cambria"/>
                <a:ea typeface="Cambria"/>
                <a:cs typeface="Cambria"/>
                <a:sym typeface="Cambria"/>
              </a:rPr>
              <a:t>Dr. Zafar Ali Khan</a:t>
            </a:r>
            <a:endParaRPr>
              <a:solidFill>
                <a:schemeClr val="dk1"/>
              </a:solidFill>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Program Project Coordinator:</a:t>
            </a:r>
            <a:r>
              <a:rPr b="1" i="0" lang="en-US" sz="1800" u="none" cap="none" strike="noStrike">
                <a:solidFill>
                  <a:schemeClr val="dk1"/>
                </a:solidFill>
                <a:latin typeface="Cambria"/>
                <a:ea typeface="Cambria"/>
                <a:cs typeface="Cambria"/>
                <a:sym typeface="Cambria"/>
              </a:rPr>
              <a:t> </a:t>
            </a:r>
            <a:r>
              <a:rPr b="1" lang="en-US" sz="1800">
                <a:solidFill>
                  <a:schemeClr val="dk1"/>
                </a:solidFill>
                <a:latin typeface="Cambria"/>
                <a:ea typeface="Cambria"/>
                <a:cs typeface="Cambria"/>
                <a:sym typeface="Cambria"/>
              </a:rPr>
              <a:t>Ms. Suma N G  </a:t>
            </a:r>
            <a:endParaRPr>
              <a:solidFill>
                <a:schemeClr val="dk1"/>
              </a:solidFill>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
        <p:nvSpPr>
          <p:cNvPr id="93" name="Google Shape;93;p13"/>
          <p:cNvSpPr txBox="1"/>
          <p:nvPr/>
        </p:nvSpPr>
        <p:spPr>
          <a:xfrm>
            <a:off x="1539400" y="1809600"/>
            <a:ext cx="614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graphicFrame>
        <p:nvGraphicFramePr>
          <p:cNvPr id="94" name="Google Shape;94;p13"/>
          <p:cNvGraphicFramePr/>
          <p:nvPr/>
        </p:nvGraphicFramePr>
        <p:xfrm>
          <a:off x="704125" y="2989238"/>
          <a:ext cx="3000000" cy="3000000"/>
        </p:xfrm>
        <a:graphic>
          <a:graphicData uri="http://schemas.openxmlformats.org/drawingml/2006/table">
            <a:tbl>
              <a:tblPr>
                <a:noFill/>
                <a:tableStyleId>{1839B6C3-4F0A-4758-8434-F28E2FB453FB}</a:tableStyleId>
              </a:tblPr>
              <a:tblGrid>
                <a:gridCol w="2681325"/>
                <a:gridCol w="2681325"/>
              </a:tblGrid>
              <a:tr h="506150">
                <a:tc>
                  <a:txBody>
                    <a:bodyPr/>
                    <a:lstStyle/>
                    <a:p>
                      <a:pPr indent="0" lvl="0" marL="0" rtl="0" algn="l">
                        <a:spcBef>
                          <a:spcPts val="0"/>
                        </a:spcBef>
                        <a:spcAft>
                          <a:spcPts val="0"/>
                        </a:spcAft>
                        <a:buNone/>
                      </a:pPr>
                      <a:r>
                        <a:rPr lang="en-US" sz="1700"/>
                        <a:t>20221CAI0159</a:t>
                      </a:r>
                      <a:endParaRPr sz="1700"/>
                    </a:p>
                  </a:txBody>
                  <a:tcPr marT="91425" marB="91425" marR="91425" marL="91425"/>
                </a:tc>
                <a:tc>
                  <a:txBody>
                    <a:bodyPr/>
                    <a:lstStyle/>
                    <a:p>
                      <a:pPr indent="0" lvl="0" marL="0" rtl="0" algn="l">
                        <a:spcBef>
                          <a:spcPts val="0"/>
                        </a:spcBef>
                        <a:spcAft>
                          <a:spcPts val="0"/>
                        </a:spcAft>
                        <a:buNone/>
                      </a:pPr>
                      <a:r>
                        <a:rPr lang="en-US" sz="1700"/>
                        <a:t>Monisha S</a:t>
                      </a:r>
                      <a:endParaRPr sz="1700"/>
                    </a:p>
                  </a:txBody>
                  <a:tcPr marT="91425" marB="91425" marR="91425" marL="91425"/>
                </a:tc>
              </a:tr>
              <a:tr h="506150">
                <a:tc>
                  <a:txBody>
                    <a:bodyPr/>
                    <a:lstStyle/>
                    <a:p>
                      <a:pPr indent="0" lvl="0" marL="0" rtl="0" algn="l">
                        <a:spcBef>
                          <a:spcPts val="0"/>
                        </a:spcBef>
                        <a:spcAft>
                          <a:spcPts val="0"/>
                        </a:spcAft>
                        <a:buClr>
                          <a:schemeClr val="dk1"/>
                        </a:buClr>
                        <a:buSzPts val="1100"/>
                        <a:buFont typeface="Arial"/>
                        <a:buNone/>
                      </a:pPr>
                      <a:r>
                        <a:rPr lang="en-US" sz="1700">
                          <a:solidFill>
                            <a:schemeClr val="dk1"/>
                          </a:solidFill>
                        </a:rPr>
                        <a:t>20221CAI0133</a:t>
                      </a:r>
                      <a:endParaRPr/>
                    </a:p>
                  </a:txBody>
                  <a:tcPr marT="91425" marB="91425" marR="91425" marL="91425"/>
                </a:tc>
                <a:tc>
                  <a:txBody>
                    <a:bodyPr/>
                    <a:lstStyle/>
                    <a:p>
                      <a:pPr indent="0" lvl="0" marL="0" rtl="0" algn="l">
                        <a:spcBef>
                          <a:spcPts val="0"/>
                        </a:spcBef>
                        <a:spcAft>
                          <a:spcPts val="0"/>
                        </a:spcAft>
                        <a:buNone/>
                      </a:pPr>
                      <a:r>
                        <a:rPr lang="en-US" sz="1700"/>
                        <a:t>Sahana </a:t>
                      </a:r>
                      <a:endParaRPr sz="1700"/>
                    </a:p>
                  </a:txBody>
                  <a:tcPr marT="91425" marB="91425" marR="91425" marL="91425"/>
                </a:tc>
              </a:tr>
              <a:tr h="460725">
                <a:tc>
                  <a:txBody>
                    <a:bodyPr/>
                    <a:lstStyle/>
                    <a:p>
                      <a:pPr indent="0" lvl="0" marL="0" rtl="0" algn="l">
                        <a:spcBef>
                          <a:spcPts val="0"/>
                        </a:spcBef>
                        <a:spcAft>
                          <a:spcPts val="0"/>
                        </a:spcAft>
                        <a:buClr>
                          <a:schemeClr val="dk1"/>
                        </a:buClr>
                        <a:buSzPts val="1100"/>
                        <a:buFont typeface="Arial"/>
                        <a:buNone/>
                      </a:pPr>
                      <a:r>
                        <a:rPr lang="en-US" sz="1700">
                          <a:solidFill>
                            <a:schemeClr val="dk1"/>
                          </a:solidFill>
                        </a:rPr>
                        <a:t>20221CAI0142</a:t>
                      </a:r>
                      <a:endParaRPr/>
                    </a:p>
                  </a:txBody>
                  <a:tcPr marT="91425" marB="91425" marR="91425" marL="91425"/>
                </a:tc>
                <a:tc>
                  <a:txBody>
                    <a:bodyPr/>
                    <a:lstStyle/>
                    <a:p>
                      <a:pPr indent="0" lvl="0" marL="0" rtl="0" algn="l">
                        <a:spcBef>
                          <a:spcPts val="0"/>
                        </a:spcBef>
                        <a:spcAft>
                          <a:spcPts val="0"/>
                        </a:spcAft>
                        <a:buNone/>
                      </a:pPr>
                      <a:r>
                        <a:rPr lang="en-US" sz="1700"/>
                        <a:t>Bhargavi U</a:t>
                      </a:r>
                      <a:endParaRPr sz="17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p>
        </p:txBody>
      </p:sp>
      <p:sp>
        <p:nvSpPr>
          <p:cNvPr id="149" name="Google Shape;149;p22"/>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50" name="Google Shape;150;p22"/>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51" name="Google Shape;151;p22"/>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a:t>
            </a:r>
            <a:endParaRPr b="1" sz="2400">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ts val="2400"/>
              <a:buFont typeface="Arial"/>
              <a:buNone/>
            </a:pPr>
            <a:r>
              <a:rPr b="1" lang="en-US" sz="2400">
                <a:solidFill>
                  <a:srgbClr val="953734"/>
                </a:solidFill>
                <a:latin typeface="Cambria"/>
                <a:ea typeface="Cambria"/>
                <a:cs typeface="Cambria"/>
                <a:sym typeface="Cambria"/>
              </a:rPr>
              <a:t>https://github.com/Sahanasoudri/CalmQuest</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08150" y="295563"/>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Software Requirements</a:t>
            </a:r>
            <a:endParaRPr>
              <a:latin typeface="Cambria"/>
              <a:ea typeface="Cambria"/>
              <a:cs typeface="Cambria"/>
              <a:sym typeface="Cambria"/>
            </a:endParaRPr>
          </a:p>
        </p:txBody>
      </p:sp>
      <p:sp>
        <p:nvSpPr>
          <p:cNvPr id="157" name="Google Shape;157;p23"/>
          <p:cNvSpPr txBox="1"/>
          <p:nvPr>
            <p:ph idx="1" type="body"/>
          </p:nvPr>
        </p:nvSpPr>
        <p:spPr>
          <a:xfrm>
            <a:off x="708150" y="295575"/>
            <a:ext cx="10772700" cy="58005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fontScale="25000" lnSpcReduction="20000"/>
          </a:bodyPr>
          <a:lstStyle/>
          <a:p>
            <a:pPr indent="-190500" lvl="0" marL="342900" rtl="0" algn="just">
              <a:lnSpc>
                <a:spcPct val="200000"/>
              </a:lnSpc>
              <a:spcBef>
                <a:spcPts val="0"/>
              </a:spcBef>
              <a:spcAft>
                <a:spcPts val="0"/>
              </a:spcAft>
              <a:buClr>
                <a:schemeClr val="dk1"/>
              </a:buClr>
              <a:buSzPts val="600"/>
              <a:buNone/>
            </a:pPr>
            <a:r>
              <a:t/>
            </a:r>
            <a:endParaRPr b="1" sz="9623">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t/>
            </a:r>
            <a:endParaRPr b="1" sz="6068">
              <a:latin typeface="Bookman Old Style"/>
              <a:ea typeface="Bookman Old Style"/>
              <a:cs typeface="Bookman Old Style"/>
              <a:sym typeface="Bookman Old Style"/>
            </a:endParaRPr>
          </a:p>
          <a:p>
            <a:pPr indent="-190500" lvl="0" marL="342900" rtl="0" algn="just">
              <a:lnSpc>
                <a:spcPct val="150000"/>
              </a:lnSpc>
              <a:spcBef>
                <a:spcPts val="0"/>
              </a:spcBef>
              <a:spcAft>
                <a:spcPts val="0"/>
              </a:spcAft>
              <a:buClr>
                <a:schemeClr val="dk1"/>
              </a:buClr>
              <a:buSzPct val="32071"/>
              <a:buNone/>
            </a:pPr>
            <a:r>
              <a:t/>
            </a:r>
            <a:endParaRPr b="1" sz="7483">
              <a:latin typeface="Bookman Old Style"/>
              <a:ea typeface="Bookman Old Style"/>
              <a:cs typeface="Bookman Old Style"/>
              <a:sym typeface="Bookman Old Style"/>
            </a:endParaRPr>
          </a:p>
          <a:p>
            <a:pPr indent="-376481" lvl="0" marL="457200" rtl="0" algn="just">
              <a:lnSpc>
                <a:spcPct val="100000"/>
              </a:lnSpc>
              <a:spcBef>
                <a:spcPts val="0"/>
              </a:spcBef>
              <a:spcAft>
                <a:spcPts val="0"/>
              </a:spcAft>
              <a:buSzPct val="100000"/>
              <a:buFont typeface="Bookman Old Style"/>
              <a:buChar char="•"/>
            </a:pPr>
            <a:r>
              <a:rPr b="1" lang="en-US" sz="9315">
                <a:latin typeface="Bookman Old Style"/>
                <a:ea typeface="Bookman Old Style"/>
                <a:cs typeface="Bookman Old Style"/>
                <a:sym typeface="Bookman Old Style"/>
              </a:rPr>
              <a:t>VS Code</a:t>
            </a:r>
            <a:r>
              <a:rPr lang="en-US" sz="9315">
                <a:latin typeface="Bookman Old Style"/>
                <a:ea typeface="Bookman Old Style"/>
                <a:cs typeface="Bookman Old Style"/>
                <a:sym typeface="Bookman Old Style"/>
              </a:rPr>
              <a:t> → For game development, coding, and project debugging.</a:t>
            </a:r>
            <a:br>
              <a:rPr lang="en-US" sz="9315">
                <a:latin typeface="Bookman Old Style"/>
                <a:ea typeface="Bookman Old Style"/>
                <a:cs typeface="Bookman Old Style"/>
                <a:sym typeface="Bookman Old Style"/>
              </a:rPr>
            </a:br>
            <a:endParaRPr sz="9315">
              <a:latin typeface="Bookman Old Style"/>
              <a:ea typeface="Bookman Old Style"/>
              <a:cs typeface="Bookman Old Style"/>
              <a:sym typeface="Bookman Old Style"/>
            </a:endParaRPr>
          </a:p>
          <a:p>
            <a:pPr indent="-376481" lvl="0" marL="457200" rtl="0" algn="just">
              <a:lnSpc>
                <a:spcPct val="100000"/>
              </a:lnSpc>
              <a:spcBef>
                <a:spcPts val="0"/>
              </a:spcBef>
              <a:spcAft>
                <a:spcPts val="0"/>
              </a:spcAft>
              <a:buSzPct val="100000"/>
              <a:buFont typeface="Bookman Old Style"/>
              <a:buChar char="•"/>
            </a:pPr>
            <a:r>
              <a:rPr b="1" lang="en-US" sz="9315">
                <a:latin typeface="Bookman Old Style"/>
                <a:ea typeface="Bookman Old Style"/>
                <a:cs typeface="Bookman Old Style"/>
                <a:sym typeface="Bookman Old Style"/>
              </a:rPr>
              <a:t>GitHub</a:t>
            </a:r>
            <a:r>
              <a:rPr lang="en-US" sz="9315">
                <a:latin typeface="Bookman Old Style"/>
                <a:ea typeface="Bookman Old Style"/>
                <a:cs typeface="Bookman Old Style"/>
                <a:sym typeface="Bookman Old Style"/>
              </a:rPr>
              <a:t> → For version control, collaboration, and maintaining the project repository.</a:t>
            </a:r>
            <a:endParaRPr sz="9315">
              <a:latin typeface="Bookman Old Style"/>
              <a:ea typeface="Bookman Old Style"/>
              <a:cs typeface="Bookman Old Style"/>
              <a:sym typeface="Bookman Old Style"/>
            </a:endParaRPr>
          </a:p>
          <a:p>
            <a:pPr indent="0" lvl="0" marL="1371600" rtl="0" algn="just">
              <a:lnSpc>
                <a:spcPct val="100000"/>
              </a:lnSpc>
              <a:spcBef>
                <a:spcPts val="0"/>
              </a:spcBef>
              <a:spcAft>
                <a:spcPts val="0"/>
              </a:spcAft>
              <a:buNone/>
            </a:pPr>
            <a:r>
              <a:t/>
            </a:r>
            <a:endParaRPr sz="9315">
              <a:latin typeface="Bookman Old Style"/>
              <a:ea typeface="Bookman Old Style"/>
              <a:cs typeface="Bookman Old Style"/>
              <a:sym typeface="Bookman Old Style"/>
            </a:endParaRPr>
          </a:p>
          <a:p>
            <a:pPr indent="-376481" lvl="0" marL="457200" rtl="0" algn="just">
              <a:lnSpc>
                <a:spcPct val="100000"/>
              </a:lnSpc>
              <a:spcBef>
                <a:spcPts val="0"/>
              </a:spcBef>
              <a:spcAft>
                <a:spcPts val="0"/>
              </a:spcAft>
              <a:buSzPct val="100000"/>
              <a:buFont typeface="Bookman Old Style"/>
              <a:buChar char="•"/>
            </a:pPr>
            <a:r>
              <a:rPr b="1" lang="en-US" sz="9315">
                <a:latin typeface="Bookman Old Style"/>
                <a:ea typeface="Bookman Old Style"/>
                <a:cs typeface="Bookman Old Style"/>
                <a:sym typeface="Bookman Old Style"/>
              </a:rPr>
              <a:t>Android Studio</a:t>
            </a:r>
            <a:r>
              <a:rPr lang="en-US" sz="9315">
                <a:latin typeface="Bookman Old Style"/>
                <a:ea typeface="Bookman Old Style"/>
                <a:cs typeface="Bookman Old Style"/>
                <a:sym typeface="Bookman Old Style"/>
              </a:rPr>
              <a:t> → For building and testing the mobile version of the platform.</a:t>
            </a:r>
            <a:endParaRPr sz="9315">
              <a:latin typeface="Bookman Old Style"/>
              <a:ea typeface="Bookman Old Style"/>
              <a:cs typeface="Bookman Old Style"/>
              <a:sym typeface="Bookman Old Style"/>
            </a:endParaRPr>
          </a:p>
          <a:p>
            <a:pPr indent="0" lvl="0" marL="1371600" rtl="0" algn="just">
              <a:lnSpc>
                <a:spcPct val="100000"/>
              </a:lnSpc>
              <a:spcBef>
                <a:spcPts val="0"/>
              </a:spcBef>
              <a:spcAft>
                <a:spcPts val="0"/>
              </a:spcAft>
              <a:buNone/>
            </a:pPr>
            <a:r>
              <a:t/>
            </a:r>
            <a:endParaRPr sz="9315">
              <a:latin typeface="Bookman Old Style"/>
              <a:ea typeface="Bookman Old Style"/>
              <a:cs typeface="Bookman Old Style"/>
              <a:sym typeface="Bookman Old Style"/>
            </a:endParaRPr>
          </a:p>
          <a:p>
            <a:pPr indent="-376481" lvl="0" marL="457200" rtl="0" algn="just">
              <a:lnSpc>
                <a:spcPct val="100000"/>
              </a:lnSpc>
              <a:spcBef>
                <a:spcPts val="0"/>
              </a:spcBef>
              <a:spcAft>
                <a:spcPts val="0"/>
              </a:spcAft>
              <a:buSzPct val="100000"/>
              <a:buFont typeface="Bookman Old Style"/>
              <a:buChar char="•"/>
            </a:pPr>
            <a:r>
              <a:rPr b="1" lang="en-US" sz="9315">
                <a:latin typeface="Bookman Old Style"/>
                <a:ea typeface="Bookman Old Style"/>
                <a:cs typeface="Bookman Old Style"/>
                <a:sym typeface="Bookman Old Style"/>
              </a:rPr>
              <a:t>Figma / Canva</a:t>
            </a:r>
            <a:r>
              <a:rPr lang="en-US" sz="9315">
                <a:latin typeface="Bookman Old Style"/>
                <a:ea typeface="Bookman Old Style"/>
                <a:cs typeface="Bookman Old Style"/>
                <a:sym typeface="Bookman Old Style"/>
              </a:rPr>
              <a:t> → UI/UX design, wireframing, and graphics creation.</a:t>
            </a:r>
            <a:endParaRPr sz="9315">
              <a:latin typeface="Bookman Old Style"/>
              <a:ea typeface="Bookman Old Style"/>
              <a:cs typeface="Bookman Old Style"/>
              <a:sym typeface="Bookman Old Style"/>
            </a:endParaRPr>
          </a:p>
          <a:p>
            <a:pPr indent="0" lvl="0" marL="2286000" rtl="0" algn="just">
              <a:lnSpc>
                <a:spcPct val="100000"/>
              </a:lnSpc>
              <a:spcBef>
                <a:spcPts val="0"/>
              </a:spcBef>
              <a:spcAft>
                <a:spcPts val="0"/>
              </a:spcAft>
              <a:buNone/>
            </a:pPr>
            <a:r>
              <a:t/>
            </a:r>
            <a:endParaRPr b="1" sz="9315">
              <a:latin typeface="Bookman Old Style"/>
              <a:ea typeface="Bookman Old Style"/>
              <a:cs typeface="Bookman Old Style"/>
              <a:sym typeface="Bookman Old Style"/>
            </a:endParaRPr>
          </a:p>
          <a:p>
            <a:pPr indent="-315912" lvl="0" marL="457200" rtl="0" algn="just">
              <a:spcBef>
                <a:spcPts val="0"/>
              </a:spcBef>
              <a:spcAft>
                <a:spcPts val="0"/>
              </a:spcAft>
              <a:buSzPct val="59042"/>
              <a:buFont typeface="Arial"/>
              <a:buChar char="•"/>
            </a:pPr>
            <a:r>
              <a:rPr b="1" lang="en-US" sz="9315">
                <a:latin typeface="Bookman Old Style"/>
                <a:ea typeface="Bookman Old Style"/>
                <a:cs typeface="Bookman Old Style"/>
                <a:sym typeface="Bookman Old Style"/>
              </a:rPr>
              <a:t>Blender </a:t>
            </a:r>
            <a:r>
              <a:rPr lang="en-US" sz="9315">
                <a:latin typeface="Bookman Old Style"/>
                <a:ea typeface="Bookman Old Style"/>
                <a:cs typeface="Bookman Old Style"/>
                <a:sym typeface="Bookman Old Style"/>
              </a:rPr>
              <a:t> → For creating 2D/3D game assets and animations.</a:t>
            </a:r>
            <a:br>
              <a:rPr lang="en-US" sz="5500">
                <a:latin typeface="Arial"/>
                <a:ea typeface="Arial"/>
                <a:cs typeface="Arial"/>
                <a:sym typeface="Arial"/>
              </a:rPr>
            </a:br>
            <a:endParaRPr sz="5500">
              <a:latin typeface="Arial"/>
              <a:ea typeface="Arial"/>
              <a:cs typeface="Arial"/>
              <a:sym typeface="Arial"/>
            </a:endParaRPr>
          </a:p>
          <a:p>
            <a:pPr indent="0" lvl="0" marL="914400" rtl="0" algn="just">
              <a:lnSpc>
                <a:spcPct val="100000"/>
              </a:lnSpc>
              <a:spcBef>
                <a:spcPts val="0"/>
              </a:spcBef>
              <a:spcAft>
                <a:spcPts val="0"/>
              </a:spcAft>
              <a:buNone/>
            </a:pPr>
            <a:r>
              <a:t/>
            </a:r>
            <a:endParaRPr sz="4350">
              <a:latin typeface="Arial"/>
              <a:ea typeface="Arial"/>
              <a:cs typeface="Arial"/>
              <a:sym typeface="Arial"/>
            </a:endParaRPr>
          </a:p>
          <a:p>
            <a:pPr indent="0" lvl="0" marL="914400" rtl="0" algn="just">
              <a:lnSpc>
                <a:spcPct val="100000"/>
              </a:lnSpc>
              <a:spcBef>
                <a:spcPts val="0"/>
              </a:spcBef>
              <a:spcAft>
                <a:spcPts val="0"/>
              </a:spcAft>
              <a:buNone/>
            </a:pPr>
            <a:br>
              <a:rPr lang="en-US" sz="4350">
                <a:latin typeface="Arial"/>
                <a:ea typeface="Arial"/>
                <a:cs typeface="Arial"/>
                <a:sym typeface="Arial"/>
              </a:rPr>
            </a:br>
            <a:endParaRPr sz="4350">
              <a:latin typeface="Arial"/>
              <a:ea typeface="Arial"/>
              <a:cs typeface="Arial"/>
              <a:sym typeface="Arial"/>
            </a:endParaRPr>
          </a:p>
          <a:p>
            <a:pPr indent="0" lvl="0" marL="457200" rtl="0" algn="just">
              <a:lnSpc>
                <a:spcPct val="200000"/>
              </a:lnSpc>
              <a:spcBef>
                <a:spcPts val="0"/>
              </a:spcBef>
              <a:spcAft>
                <a:spcPts val="0"/>
              </a:spcAft>
              <a:buNone/>
            </a:pPr>
            <a:r>
              <a:t/>
            </a:r>
            <a:endParaRPr sz="4350">
              <a:latin typeface="Arial"/>
              <a:ea typeface="Arial"/>
              <a:cs typeface="Arial"/>
              <a:sym typeface="Arial"/>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63" name="Google Shape;163;p24"/>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p:txBody>
      </p:sp>
      <p:pic>
        <p:nvPicPr>
          <p:cNvPr id="164" name="Google Shape;164;p24"/>
          <p:cNvPicPr preferRelativeResize="0"/>
          <p:nvPr/>
        </p:nvPicPr>
        <p:blipFill>
          <a:blip r:embed="rId3">
            <a:alphaModFix/>
          </a:blip>
          <a:stretch>
            <a:fillRect/>
          </a:stretch>
        </p:blipFill>
        <p:spPr>
          <a:xfrm>
            <a:off x="567275" y="703525"/>
            <a:ext cx="11624726" cy="573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70" name="Google Shape;170;p2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55000" lnSpcReduction="20000"/>
          </a:bodyPr>
          <a:lstStyle/>
          <a:p>
            <a:pPr indent="0" lvl="0" marL="152400" rtl="0" algn="l">
              <a:lnSpc>
                <a:spcPct val="100000"/>
              </a:lnSpc>
              <a:spcBef>
                <a:spcPts val="0"/>
              </a:spcBef>
              <a:spcAft>
                <a:spcPts val="0"/>
              </a:spcAft>
              <a:buSzPct val="72856"/>
              <a:buNone/>
            </a:pPr>
            <a:r>
              <a:t/>
            </a:r>
            <a:endParaRPr i="1" sz="3294">
              <a:latin typeface="Cambria"/>
              <a:ea typeface="Cambria"/>
              <a:cs typeface="Cambria"/>
              <a:sym typeface="Cambria"/>
            </a:endParaRPr>
          </a:p>
          <a:p>
            <a:pPr indent="0" lvl="0" marL="609600" rtl="0" algn="l">
              <a:spcBef>
                <a:spcPts val="0"/>
              </a:spcBef>
              <a:spcAft>
                <a:spcPts val="0"/>
              </a:spcAft>
              <a:buSzPct val="29379"/>
              <a:buNone/>
            </a:pPr>
            <a:r>
              <a:rPr lang="en-US" sz="3744"/>
              <a:t>[1]. M. A. Ocaña Pretel and L. Andrade-Arenas, "Video game prototype to improve Mental Health problems," 2021 2nd Sustainable Cities Latin America Conference (SCLA), Medellin, Colombia, 2021.</a:t>
            </a:r>
            <a:r>
              <a:rPr lang="en-US" sz="3744"/>
              <a:t> </a:t>
            </a:r>
            <a:endParaRPr sz="3744"/>
          </a:p>
          <a:p>
            <a:pPr indent="0" lvl="1" marL="609600" rtl="0" algn="l">
              <a:lnSpc>
                <a:spcPct val="100000"/>
              </a:lnSpc>
              <a:spcBef>
                <a:spcPts val="0"/>
              </a:spcBef>
              <a:spcAft>
                <a:spcPts val="0"/>
              </a:spcAft>
              <a:buSzPct val="53416"/>
              <a:buNone/>
            </a:pPr>
            <a:r>
              <a:t/>
            </a:r>
            <a:endParaRPr sz="3744">
              <a:latin typeface="Cambria"/>
              <a:ea typeface="Cambria"/>
              <a:cs typeface="Cambria"/>
              <a:sym typeface="Cambria"/>
            </a:endParaRPr>
          </a:p>
          <a:p>
            <a:pPr indent="0" lvl="1" marL="609600" rtl="0" algn="l">
              <a:lnSpc>
                <a:spcPct val="100000"/>
              </a:lnSpc>
              <a:spcBef>
                <a:spcPts val="0"/>
              </a:spcBef>
              <a:spcAft>
                <a:spcPts val="0"/>
              </a:spcAft>
              <a:buSzPct val="53416"/>
              <a:buNone/>
            </a:pPr>
            <a:r>
              <a:rPr lang="en-US" sz="3744"/>
              <a:t>[2]. </a:t>
            </a:r>
            <a:r>
              <a:rPr lang="en-US" sz="3744"/>
              <a:t>C. Piazzalunga, P. Molino "Development and Validation of an iPad-based Serious Game for Emotion Recognition and Attention Tracking towards Early Identification of Autism," 2023 11th International Conference on Affective Computing and Intelligent Interaction Workshops and Demos (ACIIW), Cambridge, MA, USA, 2023. </a:t>
            </a:r>
            <a:endParaRPr sz="3744"/>
          </a:p>
          <a:p>
            <a:pPr indent="0" lvl="0" marL="609600" rtl="0" algn="l">
              <a:spcBef>
                <a:spcPts val="0"/>
              </a:spcBef>
              <a:spcAft>
                <a:spcPts val="0"/>
              </a:spcAft>
              <a:buSzPct val="29379"/>
              <a:buNone/>
            </a:pPr>
            <a:r>
              <a:t/>
            </a:r>
            <a:endParaRPr sz="3744"/>
          </a:p>
          <a:p>
            <a:pPr indent="0" lvl="0" marL="609600" rtl="0" algn="l">
              <a:spcBef>
                <a:spcPts val="0"/>
              </a:spcBef>
              <a:spcAft>
                <a:spcPts val="0"/>
              </a:spcAft>
              <a:buSzPct val="29379"/>
              <a:buNone/>
            </a:pPr>
            <a:r>
              <a:rPr lang="en-US" sz="3744"/>
              <a:t>[3]. F. Sanuki, N. Nakphu, A. Tahara "Comparison of brain activity in success and failure in single and multitask game," 2021 13th Biomedical Engineering International Conference (BMEiCON), Ayutthaya, Thailand, 2021.</a:t>
            </a:r>
            <a:endParaRPr sz="2850"/>
          </a:p>
          <a:p>
            <a:pPr indent="0" lvl="0" marL="609600" rtl="0" algn="l">
              <a:spcBef>
                <a:spcPts val="0"/>
              </a:spcBef>
              <a:spcAft>
                <a:spcPts val="0"/>
              </a:spcAft>
              <a:buSzPct val="38596"/>
              <a:buNone/>
            </a:pPr>
            <a:r>
              <a:t/>
            </a:r>
            <a:endParaRPr sz="2850"/>
          </a:p>
          <a:p>
            <a:pPr indent="0" lvl="0" marL="609600" rtl="0" algn="l">
              <a:spcBef>
                <a:spcPts val="0"/>
              </a:spcBef>
              <a:spcAft>
                <a:spcPts val="0"/>
              </a:spcAft>
              <a:buClr>
                <a:schemeClr val="dk1"/>
              </a:buClr>
              <a:buSzPct val="38596"/>
              <a:buFont typeface="Arial"/>
              <a:buNone/>
            </a:pPr>
            <a:r>
              <a:t/>
            </a:r>
            <a:endParaRPr sz="2850"/>
          </a:p>
          <a:p>
            <a:pPr indent="0" lvl="1" marL="609600" rtl="0" algn="l">
              <a:lnSpc>
                <a:spcPct val="100000"/>
              </a:lnSpc>
              <a:spcBef>
                <a:spcPts val="0"/>
              </a:spcBef>
              <a:spcAft>
                <a:spcPts val="0"/>
              </a:spcAft>
              <a:buSzPct val="100000"/>
              <a:buNone/>
            </a:pPr>
            <a:r>
              <a:t/>
            </a:r>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155</a:t>
            </a:r>
            <a:endParaRPr>
              <a:latin typeface="Cambria"/>
              <a:ea typeface="Cambria"/>
              <a:cs typeface="Cambria"/>
              <a:sym typeface="Cambria"/>
            </a:endParaRPr>
          </a:p>
        </p:txBody>
      </p:sp>
      <p:sp>
        <p:nvSpPr>
          <p:cNvPr id="100" name="Google Shape;100;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t/>
            </a:r>
            <a:endParaRPr sz="1800">
              <a:latin typeface="Bookman Old Style"/>
              <a:ea typeface="Bookman Old Style"/>
              <a:cs typeface="Bookman Old Style"/>
              <a:sym typeface="Bookman Old Style"/>
            </a:endParaRPr>
          </a:p>
          <a:p>
            <a:pPr indent="-190500" lvl="0" marL="342900" rtl="0" algn="just">
              <a:lnSpc>
                <a:spcPct val="100000"/>
              </a:lnSpc>
              <a:spcBef>
                <a:spcPts val="0"/>
              </a:spcBef>
              <a:spcAft>
                <a:spcPts val="0"/>
              </a:spcAft>
              <a:buSzPts val="2400"/>
              <a:buNone/>
            </a:pPr>
            <a:r>
              <a:rPr b="1" lang="en-US" sz="1800">
                <a:latin typeface="Bookman Old Style"/>
                <a:ea typeface="Bookman Old Style"/>
                <a:cs typeface="Bookman Old Style"/>
                <a:sym typeface="Bookman Old Style"/>
              </a:rPr>
              <a:t> </a:t>
            </a:r>
            <a:endParaRPr b="1" sz="1800">
              <a:latin typeface="Bookman Old Style"/>
              <a:ea typeface="Bookman Old Style"/>
              <a:cs typeface="Bookman Old Style"/>
              <a:sym typeface="Bookman Old Style"/>
            </a:endParaRPr>
          </a:p>
          <a:p>
            <a:pPr indent="-190500" lvl="0" marL="342900" rtl="0" algn="just">
              <a:lnSpc>
                <a:spcPct val="200000"/>
              </a:lnSpc>
              <a:spcBef>
                <a:spcPts val="0"/>
              </a:spcBef>
              <a:spcAft>
                <a:spcPts val="0"/>
              </a:spcAft>
              <a:buSzPts val="2400"/>
              <a:buNone/>
            </a:pPr>
            <a:r>
              <a:rPr b="1" lang="en-US" sz="1800">
                <a:latin typeface="Bookman Old Style"/>
                <a:ea typeface="Bookman Old Style"/>
                <a:cs typeface="Bookman Old Style"/>
                <a:sym typeface="Bookman Old Style"/>
              </a:rPr>
              <a:t>Category</a:t>
            </a:r>
            <a:r>
              <a:rPr lang="en-US" sz="1800">
                <a:latin typeface="Bookman Old Style"/>
                <a:ea typeface="Bookman Old Style"/>
                <a:cs typeface="Bookman Old Style"/>
                <a:sym typeface="Bookman Old Style"/>
              </a:rPr>
              <a:t>:  Software  </a:t>
            </a:r>
            <a:endParaRPr sz="1800">
              <a:latin typeface="Bookman Old Style"/>
              <a:ea typeface="Bookman Old Style"/>
              <a:cs typeface="Bookman Old Style"/>
              <a:sym typeface="Bookman Old Style"/>
            </a:endParaRPr>
          </a:p>
          <a:p>
            <a:pPr indent="-190500" lvl="0" marL="342900" rtl="0" algn="just">
              <a:lnSpc>
                <a:spcPct val="115000"/>
              </a:lnSpc>
              <a:spcBef>
                <a:spcPts val="0"/>
              </a:spcBef>
              <a:spcAft>
                <a:spcPts val="0"/>
              </a:spcAft>
              <a:buSzPts val="2400"/>
              <a:buNone/>
            </a:pPr>
            <a:r>
              <a:rPr b="1" lang="en-US" sz="1800">
                <a:latin typeface="Bookman Old Style"/>
                <a:ea typeface="Bookman Old Style"/>
                <a:cs typeface="Bookman Old Style"/>
                <a:sym typeface="Bookman Old Style"/>
              </a:rPr>
              <a:t>Problem Description</a:t>
            </a:r>
            <a:r>
              <a:rPr lang="en-US" sz="1800">
                <a:latin typeface="Bookman Old Style"/>
                <a:ea typeface="Bookman Old Style"/>
                <a:cs typeface="Bookman Old Style"/>
                <a:sym typeface="Bookman Old Style"/>
              </a:rPr>
              <a:t>: Individuals with neurodevelopmental disorders, particularly Autism Spectrum Disorder (ASD) and Attention-Deficit/Hyperactivity Disorder (ADHD), often face challenges in engaging with mainstream digital games. Popular endless runner games are designed with fast-paced action, sudden sensory inputs, complex visual effects, and punitive mechanics that can cause sensory overload, heightened anxiety, or difficulty sustaining attention for neurodiverse players.</a:t>
            </a:r>
            <a:endParaRPr sz="1800">
              <a:latin typeface="Bookman Old Style"/>
              <a:ea typeface="Bookman Old Style"/>
              <a:cs typeface="Bookman Old Style"/>
              <a:sym typeface="Bookman Old Style"/>
            </a:endParaRPr>
          </a:p>
          <a:p>
            <a:pPr indent="-190500" lvl="0" marL="342900" rtl="0" algn="just">
              <a:lnSpc>
                <a:spcPct val="115000"/>
              </a:lnSpc>
              <a:spcBef>
                <a:spcPts val="0"/>
              </a:spcBef>
              <a:spcAft>
                <a:spcPts val="0"/>
              </a:spcAft>
              <a:buSzPts val="2400"/>
              <a:buNone/>
            </a:pPr>
            <a:r>
              <a:rPr lang="en-US" sz="1800">
                <a:latin typeface="Bookman Old Style"/>
                <a:ea typeface="Bookman Old Style"/>
                <a:cs typeface="Bookman Old Style"/>
                <a:sym typeface="Bookman Old Style"/>
              </a:rPr>
              <a:t>          This creates an accessibility gap in the gaming industry, where entertainment and cognitive benefits of gaming are not equally available to individuals with sensory sensitivities, attention regulation difficulties, and unique processing needs.</a:t>
            </a:r>
            <a:endParaRPr sz="18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6" name="Google Shape;106;p15"/>
          <p:cNvSpPr txBox="1"/>
          <p:nvPr>
            <p:ph idx="1" type="body"/>
          </p:nvPr>
        </p:nvSpPr>
        <p:spPr>
          <a:xfrm>
            <a:off x="579575" y="973675"/>
            <a:ext cx="10668000" cy="5283300"/>
          </a:xfrm>
          <a:prstGeom prst="rect">
            <a:avLst/>
          </a:prstGeom>
          <a:noFill/>
          <a:ln>
            <a:noFill/>
          </a:ln>
        </p:spPr>
        <p:txBody>
          <a:bodyPr anchorCtr="0" anchor="t" bIns="45700" lIns="91425" spcFirstLastPara="1" rIns="91425" wrap="square" tIns="45700">
            <a:noAutofit/>
          </a:bodyPr>
          <a:lstStyle/>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Abstract</a:t>
            </a:r>
            <a:endParaRPr sz="1679"/>
          </a:p>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Literature Survey</a:t>
            </a:r>
            <a:endParaRPr sz="1679"/>
          </a:p>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Objectives</a:t>
            </a:r>
            <a:endParaRPr sz="1679"/>
          </a:p>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Existing Methods and Drawbacks</a:t>
            </a:r>
            <a:endParaRPr sz="1679"/>
          </a:p>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Proposed Method and Feasibility Study</a:t>
            </a:r>
            <a:endParaRPr sz="1940">
              <a:latin typeface="Cambria"/>
              <a:ea typeface="Cambria"/>
              <a:cs typeface="Cambria"/>
              <a:sym typeface="Cambria"/>
            </a:endParaRPr>
          </a:p>
          <a:p>
            <a:pPr indent="-318407" lvl="0" marL="495300" rtl="0" algn="just">
              <a:lnSpc>
                <a:spcPct val="200000"/>
              </a:lnSpc>
              <a:spcBef>
                <a:spcPts val="0"/>
              </a:spcBef>
              <a:spcAft>
                <a:spcPts val="0"/>
              </a:spcAft>
              <a:buSzPts val="2014"/>
              <a:buFont typeface="Arial"/>
              <a:buChar char="•"/>
            </a:pPr>
            <a:r>
              <a:rPr lang="en-US" sz="1679">
                <a:latin typeface="Cambria"/>
                <a:ea typeface="Cambria"/>
                <a:cs typeface="Cambria"/>
                <a:sym typeface="Cambria"/>
              </a:rPr>
              <a:t>Architecture Design</a:t>
            </a:r>
            <a:endParaRPr sz="1779">
              <a:latin typeface="Cambria"/>
              <a:ea typeface="Cambria"/>
              <a:cs typeface="Cambria"/>
              <a:sym typeface="Cambria"/>
            </a:endParaRPr>
          </a:p>
          <a:p>
            <a:pPr indent="-297180" lvl="0" marL="495300" rtl="0" algn="just">
              <a:lnSpc>
                <a:spcPct val="200000"/>
              </a:lnSpc>
              <a:spcBef>
                <a:spcPts val="0"/>
              </a:spcBef>
              <a:spcAft>
                <a:spcPts val="0"/>
              </a:spcAft>
              <a:buSzPts val="1680"/>
              <a:buFont typeface="Cambria"/>
              <a:buChar char="•"/>
            </a:pPr>
            <a:r>
              <a:rPr lang="en-US" sz="1679">
                <a:latin typeface="Cambria"/>
                <a:ea typeface="Cambria"/>
                <a:cs typeface="Cambria"/>
                <a:sym typeface="Cambria"/>
              </a:rPr>
              <a:t>Hardware and Software Details</a:t>
            </a:r>
            <a:endParaRPr sz="1679">
              <a:latin typeface="Cambria"/>
              <a:ea typeface="Cambria"/>
              <a:cs typeface="Cambria"/>
              <a:sym typeface="Cambria"/>
            </a:endParaRPr>
          </a:p>
          <a:p>
            <a:pPr indent="-318407" lvl="0" marL="495300" rtl="0" algn="just">
              <a:lnSpc>
                <a:spcPct val="200000"/>
              </a:lnSpc>
              <a:spcBef>
                <a:spcPts val="0"/>
              </a:spcBef>
              <a:spcAft>
                <a:spcPts val="0"/>
              </a:spcAft>
              <a:buClr>
                <a:schemeClr val="dk1"/>
              </a:buClr>
              <a:buSzPts val="2014"/>
              <a:buFont typeface="Arial"/>
              <a:buChar char="•"/>
            </a:pPr>
            <a:r>
              <a:rPr lang="en-US" sz="1679">
                <a:latin typeface="Cambria"/>
                <a:ea typeface="Cambria"/>
                <a:cs typeface="Cambria"/>
                <a:sym typeface="Cambria"/>
              </a:rPr>
              <a:t>Timeline of the Project</a:t>
            </a:r>
            <a:endParaRPr sz="1679"/>
          </a:p>
          <a:p>
            <a:pPr indent="-318407" lvl="0" marL="495300" rtl="0" algn="just">
              <a:lnSpc>
                <a:spcPct val="200000"/>
              </a:lnSpc>
              <a:spcBef>
                <a:spcPts val="0"/>
              </a:spcBef>
              <a:spcAft>
                <a:spcPts val="0"/>
              </a:spcAft>
              <a:buClr>
                <a:schemeClr val="dk1"/>
              </a:buClr>
              <a:buSzPts val="2014"/>
              <a:buFont typeface="Arial"/>
              <a:buChar char="•"/>
            </a:pPr>
            <a:r>
              <a:rPr lang="en-US" sz="1679">
                <a:latin typeface="Cambria"/>
                <a:ea typeface="Cambria"/>
                <a:cs typeface="Cambria"/>
                <a:sym typeface="Cambria"/>
              </a:rPr>
              <a:t>References</a:t>
            </a:r>
            <a:endParaRPr sz="1679"/>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sz="4380">
                <a:solidFill>
                  <a:schemeClr val="dk1"/>
                </a:solidFill>
                <a:latin typeface="Cambria"/>
                <a:ea typeface="Cambria"/>
                <a:cs typeface="Cambria"/>
                <a:sym typeface="Cambria"/>
              </a:rPr>
              <a:t> </a:t>
            </a:r>
            <a:r>
              <a:rPr lang="en-US" sz="4380">
                <a:solidFill>
                  <a:schemeClr val="dk1"/>
                </a:solidFill>
                <a:latin typeface="Cambria"/>
                <a:ea typeface="Cambria"/>
                <a:cs typeface="Cambria"/>
                <a:sym typeface="Cambria"/>
              </a:rPr>
              <a:t>Abstract</a:t>
            </a:r>
            <a:endParaRPr sz="5500">
              <a:latin typeface="Cambria"/>
              <a:ea typeface="Cambria"/>
              <a:cs typeface="Cambria"/>
              <a:sym typeface="Cambria"/>
            </a:endParaRPr>
          </a:p>
        </p:txBody>
      </p:sp>
      <p:sp>
        <p:nvSpPr>
          <p:cNvPr id="112" name="Google Shape;112;p16"/>
          <p:cNvSpPr txBox="1"/>
          <p:nvPr>
            <p:ph idx="1" type="body"/>
          </p:nvPr>
        </p:nvSpPr>
        <p:spPr>
          <a:xfrm>
            <a:off x="330200" y="973675"/>
            <a:ext cx="10434900" cy="5041800"/>
          </a:xfrm>
          <a:prstGeom prst="rect">
            <a:avLst/>
          </a:prstGeom>
          <a:noFill/>
          <a:ln>
            <a:noFill/>
          </a:ln>
        </p:spPr>
        <p:txBody>
          <a:bodyPr anchorCtr="0" anchor="t" bIns="45700" lIns="91425" spcFirstLastPara="1" rIns="91425" wrap="square" tIns="45700">
            <a:noAutofit/>
          </a:bodyPr>
          <a:lstStyle/>
          <a:p>
            <a:pPr indent="0" lvl="0" marL="457200" rtl="0" algn="just">
              <a:lnSpc>
                <a:spcPct val="200000"/>
              </a:lnSpc>
              <a:spcBef>
                <a:spcPts val="0"/>
              </a:spcBef>
              <a:spcAft>
                <a:spcPts val="0"/>
              </a:spcAft>
              <a:buNone/>
            </a:pPr>
            <a:r>
              <a:rPr lang="en-US" sz="1700">
                <a:highlight>
                  <a:srgbClr val="FFFFFF"/>
                </a:highlight>
                <a:latin typeface="Times New Roman"/>
                <a:ea typeface="Times New Roman"/>
                <a:cs typeface="Times New Roman"/>
                <a:sym typeface="Times New Roman"/>
              </a:rPr>
              <a:t>        People with neurodiversity, like those dealing with Autism Spectrum Disorder or ADHD, run into all sorts of prob</a:t>
            </a:r>
            <a:r>
              <a:rPr lang="en-US" sz="1700">
                <a:highlight>
                  <a:srgbClr val="FFFFFF"/>
                </a:highlight>
                <a:latin typeface="Times New Roman"/>
                <a:ea typeface="Times New Roman"/>
                <a:cs typeface="Times New Roman"/>
                <a:sym typeface="Times New Roman"/>
              </a:rPr>
              <a:t>lems </a:t>
            </a:r>
            <a:r>
              <a:rPr lang="en-US" sz="1700">
                <a:highlight>
                  <a:srgbClr val="FFFFFF"/>
                </a:highlight>
                <a:latin typeface="Times New Roman"/>
                <a:ea typeface="Times New Roman"/>
                <a:cs typeface="Times New Roman"/>
                <a:sym typeface="Times New Roman"/>
              </a:rPr>
              <a:t>when they try playing regular digital games. Overstimulation hits them hard, controls get way too complicated, and there's just not enough inclusive design out there. You know, it makes sense. This study puts forward this sensor-based setup for safe gaming. </a:t>
            </a:r>
            <a:endParaRPr sz="1700">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rPr lang="en-US" sz="1700">
                <a:highlight>
                  <a:srgbClr val="FFFFFF"/>
                </a:highlight>
                <a:latin typeface="Times New Roman"/>
                <a:ea typeface="Times New Roman"/>
                <a:cs typeface="Times New Roman"/>
                <a:sym typeface="Times New Roman"/>
              </a:rPr>
              <a:t>         It uses motion sensors, touch ones, and even stuff from the environment to make things accessible, calming, and actually fun. Basically, built in Unity, the game engine, and you can hook up Arduino sensors if you want for spotting gestures or movements. Oh, and the whole environment keeps visuals simple to avoid overload, throws in soothing sounds, and adds positive reinforcement to keep it going.</a:t>
            </a:r>
            <a:endParaRPr sz="1700">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rPr lang="en-US" sz="1700">
                <a:highlight>
                  <a:srgbClr val="FFFFFF"/>
                </a:highlight>
                <a:latin typeface="Times New Roman"/>
                <a:ea typeface="Times New Roman"/>
                <a:cs typeface="Times New Roman"/>
                <a:sym typeface="Times New Roman"/>
              </a:rPr>
              <a:t>            The prototype works better for inclusion and comfort than your standard games. This adds to the research on serious games and accessibility, giving a fresh way to design safe spaces just for neurodiverse folks.</a:t>
            </a:r>
            <a:endParaRPr sz="2480">
              <a:latin typeface="Times New Roman"/>
              <a:ea typeface="Times New Roman"/>
              <a:cs typeface="Times New Roman"/>
              <a:sym typeface="Times New Roman"/>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sz="3080">
                <a:solidFill>
                  <a:schemeClr val="dk1"/>
                </a:solidFill>
                <a:latin typeface="Cambria"/>
                <a:ea typeface="Cambria"/>
                <a:cs typeface="Cambria"/>
                <a:sym typeface="Cambria"/>
              </a:rPr>
              <a:t>Literature Survey</a:t>
            </a:r>
            <a:endParaRPr sz="4200">
              <a:latin typeface="Cambria"/>
              <a:ea typeface="Cambria"/>
              <a:cs typeface="Cambria"/>
              <a:sym typeface="Cambria"/>
            </a:endParaRPr>
          </a:p>
        </p:txBody>
      </p:sp>
      <p:sp>
        <p:nvSpPr>
          <p:cNvPr id="118" name="Google Shape;118;p17"/>
          <p:cNvSpPr txBox="1"/>
          <p:nvPr>
            <p:ph idx="1" type="body"/>
          </p:nvPr>
        </p:nvSpPr>
        <p:spPr>
          <a:xfrm>
            <a:off x="244225" y="973675"/>
            <a:ext cx="11003400" cy="5283300"/>
          </a:xfrm>
          <a:prstGeom prst="rect">
            <a:avLst/>
          </a:prstGeom>
          <a:noFill/>
          <a:ln>
            <a:noFill/>
          </a:ln>
        </p:spPr>
        <p:txBody>
          <a:bodyPr anchorCtr="0" anchor="t" bIns="45700" lIns="91425" spcFirstLastPara="1" rIns="91425" wrap="square" tIns="45700">
            <a:noAutofit/>
          </a:bodyPr>
          <a:lstStyle/>
          <a:p>
            <a:pPr indent="0" lvl="0" marL="457200" rtl="0" algn="just">
              <a:lnSpc>
                <a:spcPct val="200000"/>
              </a:lnSpc>
              <a:spcBef>
                <a:spcPts val="0"/>
              </a:spcBef>
              <a:spcAft>
                <a:spcPts val="0"/>
              </a:spcAft>
              <a:buNone/>
            </a:pPr>
            <a:r>
              <a:rPr b="1" lang="en-US" sz="1500">
                <a:latin typeface="Times New Roman"/>
                <a:ea typeface="Times New Roman"/>
                <a:cs typeface="Times New Roman"/>
                <a:sym typeface="Times New Roman"/>
              </a:rPr>
              <a:t>Several research efforts have explored the role of serious games in supporting neurodiverse players. </a:t>
            </a:r>
            <a:endParaRPr b="1" sz="1500">
              <a:latin typeface="Times New Roman"/>
              <a:ea typeface="Times New Roman"/>
              <a:cs typeface="Times New Roman"/>
              <a:sym typeface="Times New Roman"/>
            </a:endParaRPr>
          </a:p>
          <a:p>
            <a:pPr indent="-311150" lvl="0" marL="457200" rtl="0" algn="just">
              <a:lnSpc>
                <a:spcPct val="200000"/>
              </a:lnSpc>
              <a:spcBef>
                <a:spcPts val="0"/>
              </a:spcBef>
              <a:spcAft>
                <a:spcPts val="0"/>
              </a:spcAft>
              <a:buSzPts val="1300"/>
              <a:buFont typeface="Times New Roman"/>
              <a:buChar char="•"/>
            </a:pPr>
            <a:r>
              <a:rPr b="1" lang="en-US" sz="1300">
                <a:highlight>
                  <a:srgbClr val="FFFFFF"/>
                </a:highlight>
                <a:latin typeface="Times New Roman"/>
                <a:ea typeface="Times New Roman"/>
                <a:cs typeface="Times New Roman"/>
                <a:sym typeface="Times New Roman"/>
              </a:rPr>
              <a:t>Serious Games for Neurodiverse Players</a:t>
            </a:r>
            <a:r>
              <a:rPr lang="en-US" sz="1300">
                <a:highlight>
                  <a:srgbClr val="FFFFFF"/>
                </a:highlight>
                <a:latin typeface="Times New Roman"/>
                <a:ea typeface="Times New Roman"/>
                <a:cs typeface="Times New Roman"/>
                <a:sym typeface="Times New Roman"/>
              </a:rPr>
              <a:t> :</a:t>
            </a:r>
            <a:r>
              <a:rPr lang="en-US" sz="1300">
                <a:latin typeface="Times New Roman"/>
                <a:ea typeface="Times New Roman"/>
                <a:cs typeface="Times New Roman"/>
                <a:sym typeface="Times New Roman"/>
              </a:rPr>
              <a:t>Serious games are designed with purposes beyond entertainment, such as therapy, education, and cognitive training.</a:t>
            </a:r>
            <a:r>
              <a:rPr lang="en-US" sz="1300">
                <a:highlight>
                  <a:srgbClr val="FFFFFF"/>
                </a:highlight>
                <a:latin typeface="Times New Roman"/>
                <a:ea typeface="Times New Roman"/>
                <a:cs typeface="Times New Roman"/>
                <a:sym typeface="Times New Roman"/>
              </a:rPr>
              <a:t>For example, game-based interventions have been developed to assist children with autism in recognizing emotions or to help individuals with ADHD strengthen focus. However, most of these works remain task-specific and do not provide a holistic environment for relaxation and safe interaction.</a:t>
            </a:r>
            <a:endParaRPr sz="1300">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311150" lvl="0" marL="457200" rtl="0" algn="just">
              <a:lnSpc>
                <a:spcPct val="200000"/>
              </a:lnSpc>
              <a:spcBef>
                <a:spcPts val="0"/>
              </a:spcBef>
              <a:spcAft>
                <a:spcPts val="0"/>
              </a:spcAft>
              <a:buSzPts val="1300"/>
              <a:buFont typeface="Times New Roman"/>
              <a:buChar char="•"/>
            </a:pPr>
            <a:r>
              <a:rPr b="1" lang="en-US" sz="1300">
                <a:highlight>
                  <a:srgbClr val="FFFFFF"/>
                </a:highlight>
                <a:latin typeface="Times New Roman"/>
                <a:ea typeface="Times New Roman"/>
                <a:cs typeface="Times New Roman"/>
                <a:sym typeface="Times New Roman"/>
              </a:rPr>
              <a:t> Motion- and Gesture-Based Interaction</a:t>
            </a:r>
            <a:r>
              <a:rPr lang="en-US" sz="1300">
                <a:highlight>
                  <a:srgbClr val="FFFFFF"/>
                </a:highlight>
                <a:latin typeface="Times New Roman"/>
                <a:ea typeface="Times New Roman"/>
                <a:cs typeface="Times New Roman"/>
                <a:sym typeface="Times New Roman"/>
              </a:rPr>
              <a:t> :</a:t>
            </a:r>
            <a:r>
              <a:rPr lang="en-US" sz="1300">
                <a:latin typeface="Times New Roman"/>
                <a:ea typeface="Times New Roman"/>
                <a:cs typeface="Times New Roman"/>
                <a:sym typeface="Times New Roman"/>
              </a:rPr>
              <a:t>Gesture-controlled games using devices such as Microsoft Kinect or camera-based tracking allow players to use body movements instead of traditional controllers. This is particularly beneficial for individuals with limited fine motor skills.</a:t>
            </a:r>
            <a:r>
              <a:rPr lang="en-US" sz="1300">
                <a:highlight>
                  <a:srgbClr val="FFFFFF"/>
                </a:highlight>
                <a:latin typeface="Times New Roman"/>
                <a:ea typeface="Times New Roman"/>
                <a:cs typeface="Times New Roman"/>
                <a:sym typeface="Times New Roman"/>
              </a:rPr>
              <a:t>Nevertheless, most gesture-based interventions are structured as </a:t>
            </a:r>
            <a:r>
              <a:rPr b="1" lang="en-US" sz="1300">
                <a:highlight>
                  <a:srgbClr val="FFFFFF"/>
                </a:highlight>
                <a:latin typeface="Times New Roman"/>
                <a:ea typeface="Times New Roman"/>
                <a:cs typeface="Times New Roman"/>
                <a:sym typeface="Times New Roman"/>
              </a:rPr>
              <a:t>rehabilitation exercises</a:t>
            </a:r>
            <a:r>
              <a:rPr lang="en-US" sz="1300">
                <a:highlight>
                  <a:srgbClr val="FFFFFF"/>
                </a:highlight>
                <a:latin typeface="Times New Roman"/>
                <a:ea typeface="Times New Roman"/>
                <a:cs typeface="Times New Roman"/>
                <a:sym typeface="Times New Roman"/>
              </a:rPr>
              <a:t> rather than open-ended, calming experiences, which limits their scope in inclusive entertainment. </a:t>
            </a:r>
            <a:endParaRPr sz="1300">
              <a:highlight>
                <a:srgbClr val="FFFFFF"/>
              </a:highlight>
              <a:latin typeface="Times New Roman"/>
              <a:ea typeface="Times New Roman"/>
              <a:cs typeface="Times New Roman"/>
              <a:sym typeface="Times New Roman"/>
            </a:endParaRPr>
          </a:p>
          <a:p>
            <a:pPr indent="-311150" lvl="0" marL="457200" rtl="0" algn="just">
              <a:lnSpc>
                <a:spcPct val="200000"/>
              </a:lnSpc>
              <a:spcBef>
                <a:spcPts val="0"/>
              </a:spcBef>
              <a:spcAft>
                <a:spcPts val="0"/>
              </a:spcAft>
              <a:buSzPts val="1300"/>
              <a:buFont typeface="Times New Roman"/>
              <a:buChar char="•"/>
            </a:pPr>
            <a:r>
              <a:rPr b="1" lang="en-US" sz="1300">
                <a:highlight>
                  <a:srgbClr val="FFFFFF"/>
                </a:highlight>
                <a:latin typeface="Times New Roman"/>
                <a:ea typeface="Times New Roman"/>
                <a:cs typeface="Times New Roman"/>
                <a:sym typeface="Times New Roman"/>
              </a:rPr>
              <a:t>EEG and Neurofeedback Games</a:t>
            </a:r>
            <a:r>
              <a:rPr lang="en-US" sz="1300">
                <a:highlight>
                  <a:srgbClr val="FFFFFF"/>
                </a:highlight>
                <a:latin typeface="Times New Roman"/>
                <a:ea typeface="Times New Roman"/>
                <a:cs typeface="Times New Roman"/>
                <a:sym typeface="Times New Roman"/>
              </a:rPr>
              <a:t> :EEG-based games measure brain activity to monitor attention and focus levels. Neurofeedback approaches reward players when they maintain attention, providing a form of cognitive training. Despite their potential, EEG-based games often require expensive hardware and are limited to laboratory or clinical settings, reducing accessibility for broader neurodiverse communities. </a:t>
            </a:r>
            <a:endParaRPr sz="13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000">
                <a:highlight>
                  <a:srgbClr val="FFFFFF"/>
                </a:highlight>
                <a:latin typeface="Times New Roman"/>
                <a:ea typeface="Times New Roman"/>
                <a:cs typeface="Times New Roman"/>
                <a:sym typeface="Times New Roman"/>
              </a:rPr>
              <a:t> </a:t>
            </a:r>
            <a:endParaRPr sz="1679"/>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114"/>
              <a:buFont typeface="Noto Sans Symbols"/>
              <a:buNone/>
            </a:pPr>
            <a:r>
              <a:t/>
            </a:r>
            <a:endParaRPr sz="148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Objectives..</a:t>
            </a:r>
            <a:endParaRPr>
              <a:latin typeface="Cambria"/>
              <a:ea typeface="Cambria"/>
              <a:cs typeface="Cambria"/>
              <a:sym typeface="Cambria"/>
            </a:endParaRPr>
          </a:p>
        </p:txBody>
      </p:sp>
      <p:sp>
        <p:nvSpPr>
          <p:cNvPr id="124" name="Google Shape;124;p18"/>
          <p:cNvSpPr txBox="1"/>
          <p:nvPr>
            <p:ph idx="1" type="body"/>
          </p:nvPr>
        </p:nvSpPr>
        <p:spPr>
          <a:xfrm>
            <a:off x="463550" y="1117600"/>
            <a:ext cx="10860300" cy="42729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200"/>
              </a:spcBef>
              <a:spcAft>
                <a:spcPts val="0"/>
              </a:spcAft>
              <a:buSzPts val="1800"/>
              <a:buFont typeface="Arial"/>
              <a:buAutoNum type="arabicPeriod"/>
            </a:pPr>
            <a:r>
              <a:rPr lang="en-US" sz="1800">
                <a:latin typeface="Bookman Old Style"/>
                <a:ea typeface="Bookman Old Style"/>
                <a:cs typeface="Bookman Old Style"/>
                <a:sym typeface="Bookman Old Style"/>
              </a:rPr>
              <a:t>Creating a </a:t>
            </a:r>
            <a:r>
              <a:rPr b="1" lang="en-US" sz="1800">
                <a:latin typeface="Bookman Old Style"/>
                <a:ea typeface="Bookman Old Style"/>
                <a:cs typeface="Bookman Old Style"/>
                <a:sym typeface="Bookman Old Style"/>
              </a:rPr>
              <a:t>sensory-safe gaming environment</a:t>
            </a:r>
            <a:r>
              <a:rPr lang="en-US" sz="1800">
                <a:latin typeface="Bookman Old Style"/>
                <a:ea typeface="Bookman Old Style"/>
                <a:cs typeface="Bookman Old Style"/>
                <a:sym typeface="Bookman Old Style"/>
              </a:rPr>
              <a:t> with customizable sound, visuals, and pacing.</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To provide a </a:t>
            </a:r>
            <a:r>
              <a:rPr b="1" lang="en-US" sz="1800">
                <a:latin typeface="Bookman Old Style"/>
                <a:ea typeface="Bookman Old Style"/>
                <a:cs typeface="Bookman Old Style"/>
                <a:sym typeface="Bookman Old Style"/>
              </a:rPr>
              <a:t>low-stimulation mode</a:t>
            </a:r>
            <a:r>
              <a:rPr lang="en-US" sz="1800">
                <a:latin typeface="Bookman Old Style"/>
                <a:ea typeface="Bookman Old Style"/>
                <a:cs typeface="Bookman Old Style"/>
                <a:sym typeface="Bookman Old Style"/>
              </a:rPr>
              <a:t> featuring calming audio and simplified visuals.</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To design </a:t>
            </a:r>
            <a:r>
              <a:rPr b="1" lang="en-US" sz="1800">
                <a:latin typeface="Bookman Old Style"/>
                <a:ea typeface="Bookman Old Style"/>
                <a:cs typeface="Bookman Old Style"/>
                <a:sym typeface="Bookman Old Style"/>
              </a:rPr>
              <a:t>attention-supportive gameplay</a:t>
            </a:r>
            <a:r>
              <a:rPr lang="en-US" sz="1800">
                <a:latin typeface="Bookman Old Style"/>
                <a:ea typeface="Bookman Old Style"/>
                <a:cs typeface="Bookman Old Style"/>
                <a:sym typeface="Bookman Old Style"/>
              </a:rPr>
              <a:t> with short tasks, clear goals, and adjustable difficulty.</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To encourage </a:t>
            </a:r>
            <a:r>
              <a:rPr b="1" lang="en-US" sz="1800">
                <a:latin typeface="Bookman Old Style"/>
                <a:ea typeface="Bookman Old Style"/>
                <a:cs typeface="Bookman Old Style"/>
                <a:sym typeface="Bookman Old Style"/>
              </a:rPr>
              <a:t>positive reinforcement</a:t>
            </a:r>
            <a:r>
              <a:rPr lang="en-US" sz="1800">
                <a:latin typeface="Bookman Old Style"/>
                <a:ea typeface="Bookman Old Style"/>
                <a:cs typeface="Bookman Old Style"/>
                <a:sym typeface="Bookman Old Style"/>
              </a:rPr>
              <a:t> using retry options, progress indicators, and rewards.</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Ensuring </a:t>
            </a:r>
            <a:r>
              <a:rPr b="1" lang="en-US" sz="1800">
                <a:latin typeface="Bookman Old Style"/>
                <a:ea typeface="Bookman Old Style"/>
                <a:cs typeface="Bookman Old Style"/>
                <a:sym typeface="Bookman Old Style"/>
              </a:rPr>
              <a:t>accessibility and inclusivity</a:t>
            </a:r>
            <a:r>
              <a:rPr lang="en-US" sz="1800">
                <a:latin typeface="Bookman Old Style"/>
                <a:ea typeface="Bookman Old Style"/>
                <a:cs typeface="Bookman Old Style"/>
                <a:sym typeface="Bookman Old Style"/>
              </a:rPr>
              <a:t> with simplified controls and clear text/visual guidance.</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Blend engaging gameplay mechanics with </a:t>
            </a:r>
            <a:r>
              <a:rPr b="1" lang="en-US" sz="1800">
                <a:latin typeface="Bookman Old Style"/>
                <a:ea typeface="Bookman Old Style"/>
                <a:cs typeface="Bookman Old Style"/>
                <a:sym typeface="Bookman Old Style"/>
              </a:rPr>
              <a:t>soothing visuals and audio for relaxation</a:t>
            </a:r>
            <a:r>
              <a:rPr lang="en-US" sz="1800">
                <a:latin typeface="Bookman Old Style"/>
                <a:ea typeface="Bookman Old Style"/>
                <a:cs typeface="Bookman Old Style"/>
                <a:sym typeface="Bookman Old Style"/>
              </a:rPr>
              <a:t>.</a:t>
            </a:r>
            <a:br>
              <a:rPr lang="en-US" sz="1800">
                <a:latin typeface="Bookman Old Style"/>
                <a:ea typeface="Bookman Old Style"/>
                <a:cs typeface="Bookman Old Style"/>
                <a:sym typeface="Bookman Old Style"/>
              </a:rPr>
            </a:br>
            <a:endParaRPr sz="1800">
              <a:latin typeface="Bookman Old Style"/>
              <a:ea typeface="Bookman Old Style"/>
              <a:cs typeface="Bookman Old Style"/>
              <a:sym typeface="Bookman Old Style"/>
            </a:endParaRPr>
          </a:p>
          <a:p>
            <a:pPr indent="-342900" lvl="0" marL="457200" rtl="0" algn="l">
              <a:lnSpc>
                <a:spcPct val="100000"/>
              </a:lnSpc>
              <a:spcBef>
                <a:spcPts val="0"/>
              </a:spcBef>
              <a:spcAft>
                <a:spcPts val="0"/>
              </a:spcAft>
              <a:buSzPts val="1800"/>
              <a:buFont typeface="Arial"/>
              <a:buAutoNum type="arabicPeriod"/>
            </a:pPr>
            <a:r>
              <a:rPr lang="en-US" sz="1800">
                <a:latin typeface="Bookman Old Style"/>
                <a:ea typeface="Bookman Old Style"/>
                <a:cs typeface="Bookman Old Style"/>
                <a:sym typeface="Bookman Old Style"/>
              </a:rPr>
              <a:t>Deliver a </a:t>
            </a:r>
            <a:r>
              <a:rPr b="1" lang="en-US" sz="1800">
                <a:latin typeface="Bookman Old Style"/>
                <a:ea typeface="Bookman Old Style"/>
                <a:cs typeface="Bookman Old Style"/>
                <a:sym typeface="Bookman Old Style"/>
              </a:rPr>
              <a:t>safe, enjoyable platform</a:t>
            </a:r>
            <a:r>
              <a:rPr lang="en-US" sz="1800">
                <a:latin typeface="Bookman Old Style"/>
                <a:ea typeface="Bookman Old Style"/>
                <a:cs typeface="Bookman Old Style"/>
                <a:sym typeface="Bookman Old Style"/>
              </a:rPr>
              <a:t> that supports both entertainment and cognitive engagement.</a:t>
            </a:r>
            <a:br>
              <a:rPr lang="en-US" sz="1800">
                <a:latin typeface="Arial"/>
                <a:ea typeface="Arial"/>
                <a:cs typeface="Arial"/>
                <a:sym typeface="Arial"/>
              </a:rPr>
            </a:br>
            <a:endParaRPr sz="1800">
              <a:latin typeface="Arial"/>
              <a:ea typeface="Arial"/>
              <a:cs typeface="Arial"/>
              <a:sym typeface="Arial"/>
            </a:endParaRPr>
          </a:p>
          <a:p>
            <a:pPr indent="0" lvl="0" marL="457200" rtl="0" algn="just">
              <a:lnSpc>
                <a:spcPct val="200000"/>
              </a:lnSpc>
              <a:spcBef>
                <a:spcPts val="1200"/>
              </a:spcBef>
              <a:spcAft>
                <a:spcPts val="0"/>
              </a:spcAft>
              <a:buNone/>
            </a:pPr>
            <a:r>
              <a:t/>
            </a:r>
            <a:endParaRPr sz="1800">
              <a:latin typeface="Cambria"/>
              <a:ea typeface="Cambria"/>
              <a:cs typeface="Cambria"/>
              <a:sym typeface="Cambria"/>
            </a:endParaRPr>
          </a:p>
          <a:p>
            <a:pPr indent="0" lvl="0" marL="457200" rtl="0" algn="just">
              <a:lnSpc>
                <a:spcPct val="200000"/>
              </a:lnSpc>
              <a:spcBef>
                <a:spcPts val="0"/>
              </a:spcBef>
              <a:spcAft>
                <a:spcPts val="0"/>
              </a:spcAft>
              <a:buNone/>
            </a:pPr>
            <a:r>
              <a:t/>
            </a:r>
            <a:endParaRPr sz="1800"/>
          </a:p>
          <a:p>
            <a:pPr indent="-190500" lvl="0" marL="495300" rtl="0" algn="just">
              <a:lnSpc>
                <a:spcPct val="200000"/>
              </a:lnSpc>
              <a:spcBef>
                <a:spcPts val="0"/>
              </a:spcBef>
              <a:spcAft>
                <a:spcPts val="0"/>
              </a:spcAft>
              <a:buClr>
                <a:schemeClr val="dk1"/>
              </a:buClr>
              <a:buSzPts val="3429"/>
              <a:buFont typeface="Noto Sans Symbols"/>
              <a:buNone/>
            </a:pPr>
            <a:r>
              <a:t/>
            </a:r>
            <a:endParaRPr sz="180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3429"/>
              <a:buFont typeface="Noto Sans Symbols"/>
              <a:buNone/>
            </a:pPr>
            <a:r>
              <a:t/>
            </a:r>
            <a:endParaRPr sz="180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3429"/>
              <a:buFont typeface="Noto Sans Symbols"/>
              <a:buNone/>
            </a:pPr>
            <a:r>
              <a:t/>
            </a:r>
            <a:endParaRPr sz="18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sz="2680">
                <a:solidFill>
                  <a:schemeClr val="dk1"/>
                </a:solidFill>
                <a:latin typeface="Cambria"/>
                <a:ea typeface="Cambria"/>
                <a:cs typeface="Cambria"/>
                <a:sym typeface="Cambria"/>
              </a:rPr>
              <a:t>Existing Methods and Drawbacks</a:t>
            </a:r>
            <a:endParaRPr sz="3800">
              <a:latin typeface="Cambria"/>
              <a:ea typeface="Cambria"/>
              <a:cs typeface="Cambria"/>
              <a:sym typeface="Cambria"/>
            </a:endParaRPr>
          </a:p>
        </p:txBody>
      </p:sp>
      <p:sp>
        <p:nvSpPr>
          <p:cNvPr id="130" name="Google Shape;130;p19"/>
          <p:cNvSpPr txBox="1"/>
          <p:nvPr>
            <p:ph idx="1" type="body"/>
          </p:nvPr>
        </p:nvSpPr>
        <p:spPr>
          <a:xfrm>
            <a:off x="655775" y="1466275"/>
            <a:ext cx="10668000" cy="4430700"/>
          </a:xfrm>
          <a:prstGeom prst="rect">
            <a:avLst/>
          </a:prstGeom>
          <a:noFill/>
          <a:ln>
            <a:noFill/>
          </a:ln>
        </p:spPr>
        <p:txBody>
          <a:bodyPr anchorCtr="0" anchor="t" bIns="45700" lIns="91425" spcFirstLastPara="1" rIns="91425" wrap="square" tIns="45700">
            <a:normAutofit fontScale="25000"/>
          </a:bodyPr>
          <a:lstStyle/>
          <a:p>
            <a:pPr indent="0" lvl="0" marL="457200" rtl="0" algn="l">
              <a:lnSpc>
                <a:spcPct val="115000"/>
              </a:lnSpc>
              <a:spcBef>
                <a:spcPts val="1200"/>
              </a:spcBef>
              <a:spcAft>
                <a:spcPts val="0"/>
              </a:spcAft>
              <a:buNone/>
            </a:pPr>
            <a:r>
              <a:rPr lang="en-US" sz="7810" u="sng">
                <a:latin typeface="Roboto"/>
                <a:ea typeface="Roboto"/>
                <a:cs typeface="Roboto"/>
                <a:sym typeface="Roboto"/>
              </a:rPr>
              <a:t>Existing Methods</a:t>
            </a:r>
            <a:endParaRPr sz="7810" u="sng">
              <a:latin typeface="Roboto"/>
              <a:ea typeface="Roboto"/>
              <a:cs typeface="Roboto"/>
              <a:sym typeface="Roboto"/>
            </a:endParaRPr>
          </a:p>
          <a:p>
            <a:pPr indent="-304677" lvl="0" marL="457200" rtl="0" algn="l">
              <a:lnSpc>
                <a:spcPct val="115000"/>
              </a:lnSpc>
              <a:spcBef>
                <a:spcPts val="1200"/>
              </a:spcBef>
              <a:spcAft>
                <a:spcPts val="0"/>
              </a:spcAft>
              <a:buSzPct val="61358"/>
              <a:buChar char="●"/>
            </a:pPr>
            <a:r>
              <a:rPr lang="en-US" sz="7810">
                <a:latin typeface="Roboto"/>
                <a:ea typeface="Roboto"/>
                <a:cs typeface="Roboto"/>
                <a:sym typeface="Roboto"/>
              </a:rPr>
              <a:t>Proloquo2Go</a:t>
            </a:r>
            <a:endParaRPr sz="7810">
              <a:latin typeface="Roboto"/>
              <a:ea typeface="Roboto"/>
              <a:cs typeface="Roboto"/>
              <a:sym typeface="Roboto"/>
            </a:endParaRPr>
          </a:p>
          <a:p>
            <a:pPr indent="-304677" lvl="0" marL="457200" rtl="0" algn="l">
              <a:lnSpc>
                <a:spcPct val="115000"/>
              </a:lnSpc>
              <a:spcBef>
                <a:spcPts val="0"/>
              </a:spcBef>
              <a:spcAft>
                <a:spcPts val="0"/>
              </a:spcAft>
              <a:buSzPct val="61358"/>
              <a:buChar char="●"/>
            </a:pPr>
            <a:r>
              <a:rPr lang="en-US" sz="7810">
                <a:latin typeface="Roboto"/>
                <a:ea typeface="Roboto"/>
                <a:cs typeface="Roboto"/>
                <a:sym typeface="Roboto"/>
              </a:rPr>
              <a:t>Otsimo Special Education</a:t>
            </a:r>
            <a:endParaRPr sz="7810">
              <a:latin typeface="Roboto"/>
              <a:ea typeface="Roboto"/>
              <a:cs typeface="Roboto"/>
              <a:sym typeface="Roboto"/>
            </a:endParaRPr>
          </a:p>
          <a:p>
            <a:pPr indent="-304677" lvl="0" marL="457200" rtl="0" algn="l">
              <a:lnSpc>
                <a:spcPct val="115000"/>
              </a:lnSpc>
              <a:spcBef>
                <a:spcPts val="0"/>
              </a:spcBef>
              <a:spcAft>
                <a:spcPts val="0"/>
              </a:spcAft>
              <a:buSzPct val="61358"/>
              <a:buChar char="●"/>
            </a:pPr>
            <a:r>
              <a:rPr lang="en-US" sz="7810">
                <a:latin typeface="Roboto"/>
                <a:ea typeface="Roboto"/>
                <a:cs typeface="Roboto"/>
                <a:sym typeface="Roboto"/>
              </a:rPr>
              <a:t>Aquapark.io</a:t>
            </a:r>
            <a:endParaRPr sz="7810">
              <a:latin typeface="Roboto"/>
              <a:ea typeface="Roboto"/>
              <a:cs typeface="Roboto"/>
              <a:sym typeface="Roboto"/>
            </a:endParaRPr>
          </a:p>
          <a:p>
            <a:pPr indent="-304677" lvl="0" marL="457200" rtl="0" algn="l">
              <a:lnSpc>
                <a:spcPct val="115000"/>
              </a:lnSpc>
              <a:spcBef>
                <a:spcPts val="0"/>
              </a:spcBef>
              <a:spcAft>
                <a:spcPts val="0"/>
              </a:spcAft>
              <a:buSzPct val="61358"/>
              <a:buChar char="●"/>
            </a:pPr>
            <a:r>
              <a:rPr lang="en-US" sz="7810">
                <a:latin typeface="Roboto"/>
                <a:ea typeface="Roboto"/>
                <a:cs typeface="Roboto"/>
                <a:sym typeface="Roboto"/>
              </a:rPr>
              <a:t>Dexteria VMI</a:t>
            </a:r>
            <a:endParaRPr sz="7810">
              <a:latin typeface="Roboto"/>
              <a:ea typeface="Roboto"/>
              <a:cs typeface="Roboto"/>
              <a:sym typeface="Roboto"/>
            </a:endParaRPr>
          </a:p>
          <a:p>
            <a:pPr indent="-304677" lvl="0" marL="457200" rtl="0" algn="l">
              <a:lnSpc>
                <a:spcPct val="115000"/>
              </a:lnSpc>
              <a:spcBef>
                <a:spcPts val="0"/>
              </a:spcBef>
              <a:spcAft>
                <a:spcPts val="0"/>
              </a:spcAft>
              <a:buSzPct val="61358"/>
              <a:buChar char="●"/>
            </a:pPr>
            <a:r>
              <a:rPr lang="en-US" sz="7810">
                <a:latin typeface="Roboto"/>
                <a:ea typeface="Roboto"/>
                <a:cs typeface="Roboto"/>
                <a:sym typeface="Roboto"/>
              </a:rPr>
              <a:t>Otsimo Special Education</a:t>
            </a:r>
            <a:endParaRPr sz="7810">
              <a:latin typeface="Roboto"/>
              <a:ea typeface="Roboto"/>
              <a:cs typeface="Roboto"/>
              <a:sym typeface="Roboto"/>
            </a:endParaRPr>
          </a:p>
          <a:p>
            <a:pPr indent="0" lvl="0" marL="457200" rtl="0" algn="l">
              <a:lnSpc>
                <a:spcPct val="115000"/>
              </a:lnSpc>
              <a:spcBef>
                <a:spcPts val="1200"/>
              </a:spcBef>
              <a:spcAft>
                <a:spcPts val="0"/>
              </a:spcAft>
              <a:buNone/>
            </a:pPr>
            <a:r>
              <a:rPr lang="en-US" sz="7810" u="sng">
                <a:latin typeface="Roboto"/>
                <a:ea typeface="Roboto"/>
                <a:cs typeface="Roboto"/>
                <a:sym typeface="Roboto"/>
              </a:rPr>
              <a:t>Drawbacks</a:t>
            </a:r>
            <a:endParaRPr sz="7810" u="sng">
              <a:latin typeface="Roboto"/>
              <a:ea typeface="Roboto"/>
              <a:cs typeface="Roboto"/>
              <a:sym typeface="Roboto"/>
            </a:endParaRPr>
          </a:p>
          <a:p>
            <a:pPr indent="-304677" lvl="0" marL="457200" rtl="0" algn="l">
              <a:lnSpc>
                <a:spcPct val="115000"/>
              </a:lnSpc>
              <a:spcBef>
                <a:spcPts val="1200"/>
              </a:spcBef>
              <a:spcAft>
                <a:spcPts val="0"/>
              </a:spcAft>
              <a:buSzPct val="61358"/>
              <a:buChar char="●"/>
            </a:pPr>
            <a:r>
              <a:rPr lang="en-US" sz="7810">
                <a:latin typeface="Roboto"/>
                <a:ea typeface="Roboto"/>
                <a:cs typeface="Roboto"/>
                <a:sym typeface="Roboto"/>
              </a:rPr>
              <a:t>Many existing apps are either too stimulating or lack personalization.</a:t>
            </a:r>
            <a:endParaRPr sz="7810">
              <a:latin typeface="Roboto"/>
              <a:ea typeface="Roboto"/>
              <a:cs typeface="Roboto"/>
              <a:sym typeface="Roboto"/>
            </a:endParaRPr>
          </a:p>
          <a:p>
            <a:pPr indent="-304677" lvl="0" marL="457200" rtl="0" algn="l">
              <a:lnSpc>
                <a:spcPct val="115000"/>
              </a:lnSpc>
              <a:spcBef>
                <a:spcPts val="0"/>
              </a:spcBef>
              <a:spcAft>
                <a:spcPts val="0"/>
              </a:spcAft>
              <a:buSzPct val="61358"/>
              <a:buChar char="●"/>
            </a:pPr>
            <a:r>
              <a:rPr lang="en-US" sz="7810">
                <a:latin typeface="Roboto"/>
                <a:ea typeface="Roboto"/>
                <a:cs typeface="Roboto"/>
                <a:sym typeface="Roboto"/>
              </a:rPr>
              <a:t>Competitive mechanics and time pressure increase stress and anxiety.</a:t>
            </a:r>
            <a:endParaRPr sz="7810">
              <a:latin typeface="Roboto"/>
              <a:ea typeface="Roboto"/>
              <a:cs typeface="Roboto"/>
              <a:sym typeface="Roboto"/>
            </a:endParaRPr>
          </a:p>
          <a:p>
            <a:pPr indent="-299793" lvl="0" marL="457200" rtl="0" algn="l">
              <a:lnSpc>
                <a:spcPct val="115000"/>
              </a:lnSpc>
              <a:spcBef>
                <a:spcPts val="0"/>
              </a:spcBef>
              <a:spcAft>
                <a:spcPts val="0"/>
              </a:spcAft>
              <a:buSzPct val="57419"/>
              <a:buChar char="●"/>
            </a:pPr>
            <a:r>
              <a:rPr lang="en-US" sz="7810">
                <a:latin typeface="Roboto"/>
                <a:ea typeface="Roboto"/>
                <a:cs typeface="Roboto"/>
                <a:sym typeface="Roboto"/>
              </a:rPr>
              <a:t>Limited feedback systems reduce motivation and confidence.</a:t>
            </a:r>
            <a:endParaRPr sz="7810">
              <a:latin typeface="Roboto"/>
              <a:ea typeface="Roboto"/>
              <a:cs typeface="Roboto"/>
              <a:sym typeface="Roboto"/>
            </a:endParaRPr>
          </a:p>
          <a:p>
            <a:pPr indent="-190500" lvl="0" marL="495300" rtl="0" algn="just">
              <a:lnSpc>
                <a:spcPct val="200000"/>
              </a:lnSpc>
              <a:spcBef>
                <a:spcPts val="1200"/>
              </a:spcBef>
              <a:spcAft>
                <a:spcPts val="0"/>
              </a:spcAft>
              <a:buClr>
                <a:schemeClr val="dk1"/>
              </a:buClr>
              <a:buSzPct val="43898"/>
              <a:buFont typeface="Noto Sans Symbols"/>
              <a:buNone/>
            </a:pPr>
            <a:r>
              <a:t/>
            </a:r>
            <a:endParaRPr sz="781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Proposed Methods &amp; Feasibility </a:t>
            </a:r>
            <a:endParaRPr/>
          </a:p>
        </p:txBody>
      </p:sp>
      <p:sp>
        <p:nvSpPr>
          <p:cNvPr id="136" name="Google Shape;136;p20"/>
          <p:cNvSpPr txBox="1"/>
          <p:nvPr>
            <p:ph idx="1" type="body"/>
          </p:nvPr>
        </p:nvSpPr>
        <p:spPr>
          <a:xfrm>
            <a:off x="762000" y="1127000"/>
            <a:ext cx="10668000" cy="50643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15000"/>
              </a:lnSpc>
              <a:spcBef>
                <a:spcPts val="1200"/>
              </a:spcBef>
              <a:spcAft>
                <a:spcPts val="0"/>
              </a:spcAft>
              <a:buNone/>
            </a:pPr>
            <a:r>
              <a:rPr b="1" lang="en-US" sz="4975">
                <a:latin typeface="Bookman Old Style"/>
                <a:ea typeface="Bookman Old Style"/>
                <a:cs typeface="Bookman Old Style"/>
                <a:sym typeface="Bookman Old Style"/>
              </a:rPr>
              <a:t>Proposed Methods</a:t>
            </a:r>
            <a:endParaRPr b="1" sz="4975">
              <a:latin typeface="Bookman Old Style"/>
              <a:ea typeface="Bookman Old Style"/>
              <a:cs typeface="Bookman Old Style"/>
              <a:sym typeface="Bookman Old Style"/>
            </a:endParaRPr>
          </a:p>
          <a:p>
            <a:pPr indent="-350322" lvl="0" marL="457200" rtl="0" algn="l">
              <a:lnSpc>
                <a:spcPct val="115000"/>
              </a:lnSpc>
              <a:spcBef>
                <a:spcPts val="1200"/>
              </a:spcBef>
              <a:spcAft>
                <a:spcPts val="0"/>
              </a:spcAft>
              <a:buSzPct val="100000"/>
              <a:buFont typeface="Bookman Old Style"/>
              <a:buChar char="•"/>
            </a:pPr>
            <a:r>
              <a:rPr lang="en-US" sz="5898">
                <a:latin typeface="Bookman Old Style"/>
                <a:ea typeface="Bookman Old Style"/>
                <a:cs typeface="Bookman Old Style"/>
                <a:sym typeface="Bookman Old Style"/>
              </a:rPr>
              <a:t>Calm Gameplay </a:t>
            </a:r>
            <a:endParaRPr sz="5898">
              <a:latin typeface="Bookman Old Style"/>
              <a:ea typeface="Bookman Old Style"/>
              <a:cs typeface="Bookman Old Style"/>
              <a:sym typeface="Bookman Old Style"/>
            </a:endParaRPr>
          </a:p>
          <a:p>
            <a:pPr indent="-350322" lvl="0" marL="457200" rtl="0" algn="l">
              <a:lnSpc>
                <a:spcPct val="115000"/>
              </a:lnSpc>
              <a:spcBef>
                <a:spcPts val="0"/>
              </a:spcBef>
              <a:spcAft>
                <a:spcPts val="0"/>
              </a:spcAft>
              <a:buSzPct val="100000"/>
              <a:buFont typeface="Bookman Old Style"/>
              <a:buChar char="•"/>
            </a:pPr>
            <a:r>
              <a:rPr lang="en-US" sz="5898">
                <a:latin typeface="Bookman Old Style"/>
                <a:ea typeface="Bookman Old Style"/>
                <a:cs typeface="Bookman Old Style"/>
                <a:sym typeface="Bookman Old Style"/>
              </a:rPr>
              <a:t>Customizable Settings </a:t>
            </a:r>
            <a:endParaRPr sz="5898">
              <a:latin typeface="Bookman Old Style"/>
              <a:ea typeface="Bookman Old Style"/>
              <a:cs typeface="Bookman Old Style"/>
              <a:sym typeface="Bookman Old Style"/>
            </a:endParaRPr>
          </a:p>
          <a:p>
            <a:pPr indent="-350322" lvl="0" marL="457200" rtl="0" algn="l">
              <a:lnSpc>
                <a:spcPct val="115000"/>
              </a:lnSpc>
              <a:spcBef>
                <a:spcPts val="0"/>
              </a:spcBef>
              <a:spcAft>
                <a:spcPts val="0"/>
              </a:spcAft>
              <a:buSzPct val="100000"/>
              <a:buFont typeface="Bookman Old Style"/>
              <a:buChar char="•"/>
            </a:pPr>
            <a:r>
              <a:rPr lang="en-US" sz="5898">
                <a:latin typeface="Bookman Old Style"/>
                <a:ea typeface="Bookman Old Style"/>
                <a:cs typeface="Bookman Old Style"/>
                <a:sym typeface="Bookman Old Style"/>
              </a:rPr>
              <a:t>Minimal Interface </a:t>
            </a:r>
            <a:endParaRPr sz="5898">
              <a:latin typeface="Bookman Old Style"/>
              <a:ea typeface="Bookman Old Style"/>
              <a:cs typeface="Bookman Old Style"/>
              <a:sym typeface="Bookman Old Style"/>
            </a:endParaRPr>
          </a:p>
          <a:p>
            <a:pPr indent="-350322" lvl="0" marL="457200" rtl="0" algn="l">
              <a:lnSpc>
                <a:spcPct val="115000"/>
              </a:lnSpc>
              <a:spcBef>
                <a:spcPts val="0"/>
              </a:spcBef>
              <a:spcAft>
                <a:spcPts val="0"/>
              </a:spcAft>
              <a:buSzPct val="100000"/>
              <a:buFont typeface="Bookman Old Style"/>
              <a:buChar char="•"/>
            </a:pPr>
            <a:r>
              <a:rPr lang="en-US" sz="5898">
                <a:latin typeface="Bookman Old Style"/>
                <a:ea typeface="Bookman Old Style"/>
                <a:cs typeface="Bookman Old Style"/>
                <a:sym typeface="Bookman Old Style"/>
              </a:rPr>
              <a:t>Non-competitive Tasks </a:t>
            </a:r>
            <a:endParaRPr sz="5898">
              <a:latin typeface="Bookman Old Style"/>
              <a:ea typeface="Bookman Old Style"/>
              <a:cs typeface="Bookman Old Style"/>
              <a:sym typeface="Bookman Old Style"/>
            </a:endParaRPr>
          </a:p>
          <a:p>
            <a:pPr indent="-350322" lvl="0" marL="457200" rtl="0" algn="l">
              <a:lnSpc>
                <a:spcPct val="115000"/>
              </a:lnSpc>
              <a:spcBef>
                <a:spcPts val="0"/>
              </a:spcBef>
              <a:spcAft>
                <a:spcPts val="0"/>
              </a:spcAft>
              <a:buSzPct val="100000"/>
              <a:buFont typeface="Bookman Old Style"/>
              <a:buChar char="•"/>
            </a:pPr>
            <a:r>
              <a:rPr lang="en-US" sz="5898">
                <a:latin typeface="Bookman Old Style"/>
                <a:ea typeface="Bookman Old Style"/>
                <a:cs typeface="Bookman Old Style"/>
                <a:sym typeface="Bookman Old Style"/>
              </a:rPr>
              <a:t>Positive Feedback</a:t>
            </a:r>
            <a:endParaRPr sz="5898">
              <a:latin typeface="Bookman Old Style"/>
              <a:ea typeface="Bookman Old Style"/>
              <a:cs typeface="Bookman Old Style"/>
              <a:sym typeface="Bookman Old Style"/>
            </a:endParaRPr>
          </a:p>
          <a:p>
            <a:pPr indent="0" lvl="0" marL="457200" rtl="0" algn="l">
              <a:lnSpc>
                <a:spcPct val="115000"/>
              </a:lnSpc>
              <a:spcBef>
                <a:spcPts val="1200"/>
              </a:spcBef>
              <a:spcAft>
                <a:spcPts val="0"/>
              </a:spcAft>
              <a:buNone/>
            </a:pPr>
            <a:r>
              <a:t/>
            </a:r>
            <a:endParaRPr sz="3975">
              <a:latin typeface="Bookman Old Style"/>
              <a:ea typeface="Bookman Old Style"/>
              <a:cs typeface="Bookman Old Style"/>
              <a:sym typeface="Bookman Old Style"/>
            </a:endParaRPr>
          </a:p>
          <a:p>
            <a:pPr indent="0" lvl="0" marL="0" rtl="0" algn="l">
              <a:lnSpc>
                <a:spcPct val="115000"/>
              </a:lnSpc>
              <a:spcBef>
                <a:spcPts val="1200"/>
              </a:spcBef>
              <a:spcAft>
                <a:spcPts val="0"/>
              </a:spcAft>
              <a:buNone/>
            </a:pPr>
            <a:r>
              <a:rPr b="1" lang="en-US" sz="4975">
                <a:latin typeface="Bookman Old Style"/>
                <a:ea typeface="Bookman Old Style"/>
                <a:cs typeface="Bookman Old Style"/>
                <a:sym typeface="Bookman Old Style"/>
              </a:rPr>
              <a:t>Feasibility Study</a:t>
            </a:r>
            <a:endParaRPr sz="3975">
              <a:latin typeface="Bookman Old Style"/>
              <a:ea typeface="Bookman Old Style"/>
              <a:cs typeface="Bookman Old Style"/>
              <a:sym typeface="Bookman Old Style"/>
            </a:endParaRPr>
          </a:p>
          <a:p>
            <a:pPr indent="-355085" lvl="0" marL="457200" rtl="0" algn="l">
              <a:lnSpc>
                <a:spcPct val="115000"/>
              </a:lnSpc>
              <a:spcBef>
                <a:spcPts val="1200"/>
              </a:spcBef>
              <a:spcAft>
                <a:spcPts val="0"/>
              </a:spcAft>
              <a:buSzPct val="100000"/>
              <a:buFont typeface="Bookman Old Style"/>
              <a:buChar char="•"/>
            </a:pPr>
            <a:r>
              <a:rPr lang="en-US" sz="6128">
                <a:latin typeface="Bookman Old Style"/>
                <a:ea typeface="Bookman Old Style"/>
                <a:cs typeface="Bookman Old Style"/>
                <a:sym typeface="Bookman Old Style"/>
              </a:rPr>
              <a:t>Resource Feasibility</a:t>
            </a:r>
            <a:endParaRPr sz="6128">
              <a:latin typeface="Bookman Old Style"/>
              <a:ea typeface="Bookman Old Style"/>
              <a:cs typeface="Bookman Old Style"/>
              <a:sym typeface="Bookman Old Style"/>
            </a:endParaRPr>
          </a:p>
          <a:p>
            <a:pPr indent="-355085" lvl="0" marL="457200" rtl="0" algn="l">
              <a:lnSpc>
                <a:spcPct val="115000"/>
              </a:lnSpc>
              <a:spcBef>
                <a:spcPts val="0"/>
              </a:spcBef>
              <a:spcAft>
                <a:spcPts val="0"/>
              </a:spcAft>
              <a:buSzPct val="100000"/>
              <a:buFont typeface="Bookman Old Style"/>
              <a:buChar char="•"/>
            </a:pPr>
            <a:r>
              <a:rPr lang="en-US" sz="6128">
                <a:latin typeface="Bookman Old Style"/>
                <a:ea typeface="Bookman Old Style"/>
                <a:cs typeface="Bookman Old Style"/>
                <a:sym typeface="Bookman Old Style"/>
              </a:rPr>
              <a:t>Technical Feasibility </a:t>
            </a:r>
            <a:endParaRPr sz="6128">
              <a:latin typeface="Bookman Old Style"/>
              <a:ea typeface="Bookman Old Style"/>
              <a:cs typeface="Bookman Old Style"/>
              <a:sym typeface="Bookman Old Style"/>
            </a:endParaRPr>
          </a:p>
          <a:p>
            <a:pPr indent="-355085" lvl="0" marL="457200" rtl="0" algn="l">
              <a:lnSpc>
                <a:spcPct val="115000"/>
              </a:lnSpc>
              <a:spcBef>
                <a:spcPts val="0"/>
              </a:spcBef>
              <a:spcAft>
                <a:spcPts val="0"/>
              </a:spcAft>
              <a:buSzPct val="100000"/>
              <a:buFont typeface="Bookman Old Style"/>
              <a:buChar char="•"/>
            </a:pPr>
            <a:r>
              <a:rPr lang="en-US" sz="6128">
                <a:latin typeface="Bookman Old Style"/>
                <a:ea typeface="Bookman Old Style"/>
                <a:cs typeface="Bookman Old Style"/>
                <a:sym typeface="Bookman Old Style"/>
              </a:rPr>
              <a:t>Pilot Testing </a:t>
            </a:r>
            <a:endParaRPr sz="6128">
              <a:latin typeface="Bookman Old Style"/>
              <a:ea typeface="Bookman Old Style"/>
              <a:cs typeface="Bookman Old Style"/>
              <a:sym typeface="Bookman Old Style"/>
            </a:endParaRPr>
          </a:p>
          <a:p>
            <a:pPr indent="-355085" lvl="0" marL="457200" rtl="0" algn="l">
              <a:lnSpc>
                <a:spcPct val="115000"/>
              </a:lnSpc>
              <a:spcBef>
                <a:spcPts val="0"/>
              </a:spcBef>
              <a:spcAft>
                <a:spcPts val="0"/>
              </a:spcAft>
              <a:buSzPct val="100000"/>
              <a:buFont typeface="Bookman Old Style"/>
              <a:buChar char="•"/>
            </a:pPr>
            <a:r>
              <a:rPr lang="en-US" sz="6128">
                <a:latin typeface="Bookman Old Style"/>
                <a:ea typeface="Bookman Old Style"/>
                <a:cs typeface="Bookman Old Style"/>
                <a:sym typeface="Bookman Old Style"/>
              </a:rPr>
              <a:t>Scalability</a:t>
            </a:r>
            <a:endParaRPr sz="6128">
              <a:latin typeface="Bookman Old Style"/>
              <a:ea typeface="Bookman Old Style"/>
              <a:cs typeface="Bookman Old Style"/>
              <a:sym typeface="Bookman Old Style"/>
            </a:endParaRPr>
          </a:p>
          <a:p>
            <a:pPr indent="0" lvl="0" marL="0" rtl="0" algn="l">
              <a:lnSpc>
                <a:spcPct val="115000"/>
              </a:lnSpc>
              <a:spcBef>
                <a:spcPts val="1200"/>
              </a:spcBef>
              <a:spcAft>
                <a:spcPts val="0"/>
              </a:spcAft>
              <a:buClr>
                <a:schemeClr val="dk1"/>
              </a:buClr>
              <a:buSzPct val="73333"/>
              <a:buFont typeface="Arial"/>
              <a:buNone/>
            </a:pPr>
            <a:r>
              <a:t/>
            </a:r>
            <a:endParaRPr sz="1500" u="sng">
              <a:latin typeface="Bookman Old Style"/>
              <a:ea typeface="Bookman Old Style"/>
              <a:cs typeface="Bookman Old Style"/>
              <a:sym typeface="Bookman Old Style"/>
            </a:endParaRPr>
          </a:p>
          <a:p>
            <a:pPr indent="0" lvl="0" marL="457200" rtl="0" algn="just">
              <a:lnSpc>
                <a:spcPct val="200000"/>
              </a:lnSpc>
              <a:spcBef>
                <a:spcPts val="1200"/>
              </a:spcBef>
              <a:spcAft>
                <a:spcPts val="0"/>
              </a:spcAft>
              <a:buNone/>
            </a:pPr>
            <a:r>
              <a:t/>
            </a:r>
            <a:endParaRPr sz="1500" u="sng">
              <a:latin typeface="Bookman Old Style"/>
              <a:ea typeface="Bookman Old Style"/>
              <a:cs typeface="Bookman Old Style"/>
              <a:sym typeface="Bookman Old Style"/>
            </a:endParaRPr>
          </a:p>
          <a:p>
            <a:pPr indent="-190500" lvl="0" marL="342900" rtl="0" algn="just">
              <a:lnSpc>
                <a:spcPct val="100000"/>
              </a:lnSpc>
              <a:spcBef>
                <a:spcPts val="0"/>
              </a:spcBef>
              <a:spcAft>
                <a:spcPts val="0"/>
              </a:spcAft>
              <a:buClr>
                <a:schemeClr val="dk1"/>
              </a:buClr>
              <a:buSzPct val="160000"/>
              <a:buNone/>
            </a:pPr>
            <a:r>
              <a:t/>
            </a:r>
            <a:endParaRPr sz="1500">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60000"/>
              <a:buNone/>
            </a:pPr>
            <a:r>
              <a:t/>
            </a:r>
            <a:endParaRPr sz="1500">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60000"/>
              <a:buNone/>
            </a:pPr>
            <a:r>
              <a:t/>
            </a:r>
            <a:endParaRPr sz="15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60000"/>
              <a:buNone/>
            </a:pPr>
            <a:r>
              <a:t/>
            </a:r>
            <a:endParaRPr sz="15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60000"/>
              <a:buNone/>
            </a:pPr>
            <a:r>
              <a:t/>
            </a:r>
            <a:endParaRPr sz="15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60000"/>
              <a:buNone/>
            </a:pPr>
            <a:r>
              <a:t/>
            </a:r>
            <a:endParaRPr sz="1500">
              <a:latin typeface="Cambria"/>
              <a:ea typeface="Cambria"/>
              <a:cs typeface="Cambria"/>
              <a:sym typeface="Cambria"/>
            </a:endParaRPr>
          </a:p>
        </p:txBody>
      </p:sp>
      <p:sp>
        <p:nvSpPr>
          <p:cNvPr id="137" name="Google Shape;137;p20"/>
          <p:cNvSpPr/>
          <p:nvPr/>
        </p:nvSpPr>
        <p:spPr>
          <a:xfrm>
            <a:off x="0" y="-184666"/>
            <a:ext cx="405880" cy="369332"/>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62000" y="2428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Architecture Design</a:t>
            </a:r>
            <a:endParaRPr>
              <a:latin typeface="Cambria"/>
              <a:ea typeface="Cambria"/>
              <a:cs typeface="Cambria"/>
              <a:sym typeface="Cambria"/>
            </a:endParaRPr>
          </a:p>
        </p:txBody>
      </p:sp>
      <p:pic>
        <p:nvPicPr>
          <p:cNvPr id="143" name="Google Shape;143;p21"/>
          <p:cNvPicPr preferRelativeResize="0"/>
          <p:nvPr/>
        </p:nvPicPr>
        <p:blipFill>
          <a:blip r:embed="rId3">
            <a:alphaModFix/>
          </a:blip>
          <a:stretch>
            <a:fillRect/>
          </a:stretch>
        </p:blipFill>
        <p:spPr>
          <a:xfrm>
            <a:off x="1587492" y="1013325"/>
            <a:ext cx="8737876" cy="5019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