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2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3.xml" ContentType="application/vnd.openxmlformats-officedocument.drawingml.chart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4.xml" ContentType="application/vnd.openxmlformats-officedocument.drawingml.chart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5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6.xml" ContentType="application/vnd.openxmlformats-officedocument.drawingml.chart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charts/chart7.xml" ContentType="application/vnd.openxmlformats-officedocument.drawingml.chart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charts/chart8.xml" ContentType="application/vnd.openxmlformats-officedocument.drawingml.chart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charts/chart9.xml" ContentType="application/vnd.openxmlformats-officedocument.drawingml.chart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harts/chart10.xml" ContentType="application/vnd.openxmlformats-officedocument.drawingml.chart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charts/chart11.xml" ContentType="application/vnd.openxmlformats-officedocument.drawingml.chart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charts/chart12.xml" ContentType="application/vnd.openxmlformats-officedocument.drawingml.chart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charts/chart13.xml" ContentType="application/vnd.openxmlformats-officedocument.drawingml.chart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charts/chart14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charts/chart15.xml" ContentType="application/vnd.openxmlformats-officedocument.drawingml.chart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charts/chart16.xml" ContentType="application/vnd.openxmlformats-officedocument.drawingml.chart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776" r:id="rId2"/>
    <p:sldId id="777" r:id="rId3"/>
    <p:sldId id="734" r:id="rId4"/>
    <p:sldId id="731" r:id="rId5"/>
    <p:sldId id="740" r:id="rId6"/>
    <p:sldId id="738" r:id="rId7"/>
    <p:sldId id="741" r:id="rId8"/>
    <p:sldId id="742" r:id="rId9"/>
    <p:sldId id="743" r:id="rId10"/>
    <p:sldId id="745" r:id="rId11"/>
    <p:sldId id="746" r:id="rId12"/>
    <p:sldId id="747" r:id="rId13"/>
    <p:sldId id="748" r:id="rId14"/>
    <p:sldId id="749" r:id="rId15"/>
    <p:sldId id="750" r:id="rId16"/>
    <p:sldId id="751" r:id="rId17"/>
    <p:sldId id="752" r:id="rId18"/>
    <p:sldId id="753" r:id="rId19"/>
    <p:sldId id="754" r:id="rId20"/>
    <p:sldId id="755" r:id="rId21"/>
    <p:sldId id="756" r:id="rId22"/>
    <p:sldId id="757" r:id="rId23"/>
    <p:sldId id="758" r:id="rId24"/>
    <p:sldId id="759" r:id="rId25"/>
    <p:sldId id="760" r:id="rId26"/>
    <p:sldId id="761" r:id="rId27"/>
    <p:sldId id="762" r:id="rId28"/>
    <p:sldId id="763" r:id="rId29"/>
    <p:sldId id="764" r:id="rId30"/>
    <p:sldId id="765" r:id="rId31"/>
    <p:sldId id="766" r:id="rId32"/>
    <p:sldId id="770" r:id="rId33"/>
    <p:sldId id="771" r:id="rId34"/>
    <p:sldId id="772" r:id="rId35"/>
    <p:sldId id="773" r:id="rId36"/>
    <p:sldId id="774" r:id="rId37"/>
    <p:sldId id="7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1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0F-4366-895E-7F7B5F27C8A7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0F-4366-895E-7F7B5F27C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322720"/>
        <c:axId val="692325072"/>
      </c:lineChart>
      <c:catAx>
        <c:axId val="69232272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325072"/>
        <c:crosses val="autoZero"/>
        <c:auto val="1"/>
        <c:lblAlgn val="ctr"/>
        <c:lblOffset val="100"/>
        <c:noMultiLvlLbl val="0"/>
      </c:catAx>
      <c:valAx>
        <c:axId val="692325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322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2E-425B-8B15-01B24BA5B02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2E-425B-8B15-01B24BA5B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33632"/>
        <c:axId val="459924616"/>
      </c:lineChart>
      <c:catAx>
        <c:axId val="459933632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4616"/>
        <c:crosses val="autoZero"/>
        <c:auto val="1"/>
        <c:lblAlgn val="ctr"/>
        <c:lblOffset val="100"/>
        <c:noMultiLvlLbl val="0"/>
      </c:catAx>
      <c:valAx>
        <c:axId val="459924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33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5A-4DDC-B754-CE51F382CEED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5A-4DDC-B754-CE51F382CEED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5A-4DDC-B754-CE51F382C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3040"/>
        <c:axId val="459940296"/>
      </c:lineChart>
      <c:catAx>
        <c:axId val="459943040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0296"/>
        <c:crosses val="autoZero"/>
        <c:auto val="1"/>
        <c:lblAlgn val="ctr"/>
        <c:lblOffset val="100"/>
        <c:noMultiLvlLbl val="0"/>
      </c:catAx>
      <c:valAx>
        <c:axId val="459940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3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E6-44FC-A4D3-F058ADC7DA2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E6-44FC-A4D3-F058ADC7DA2A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E6-44FC-A4D3-F058ADC7D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2648"/>
        <c:axId val="459943432"/>
      </c:lineChart>
      <c:catAx>
        <c:axId val="45994264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3432"/>
        <c:crosses val="autoZero"/>
        <c:auto val="1"/>
        <c:lblAlgn val="ctr"/>
        <c:lblOffset val="100"/>
        <c:noMultiLvlLbl val="0"/>
      </c:catAx>
      <c:valAx>
        <c:axId val="459943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2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02-49CE-B75C-B18C394C1E80}"/>
            </c:ext>
          </c:extLst>
        </c:ser>
        <c:ser>
          <c:idx val="0"/>
          <c:order val="1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02-49CE-B75C-B18C394C1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4608"/>
        <c:axId val="459955192"/>
      </c:lineChart>
      <c:catAx>
        <c:axId val="45994460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5192"/>
        <c:crosses val="autoZero"/>
        <c:auto val="1"/>
        <c:lblAlgn val="ctr"/>
        <c:lblOffset val="100"/>
        <c:noMultiLvlLbl val="0"/>
      </c:catAx>
      <c:valAx>
        <c:axId val="459955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4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34-434F-B268-CBC77EC0EE7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34-434F-B268-CBC77EC0E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61856"/>
        <c:axId val="459949704"/>
      </c:lineChart>
      <c:catAx>
        <c:axId val="459961856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9704"/>
        <c:crosses val="autoZero"/>
        <c:auto val="1"/>
        <c:lblAlgn val="ctr"/>
        <c:lblOffset val="100"/>
        <c:noMultiLvlLbl val="0"/>
      </c:catAx>
      <c:valAx>
        <c:axId val="459949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618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D9-4E52-B0E0-D2A9603682C0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D9-4E52-B0E0-D2A960368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50096"/>
        <c:axId val="459957936"/>
      </c:lineChart>
      <c:catAx>
        <c:axId val="459950096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7936"/>
        <c:crosses val="autoZero"/>
        <c:auto val="1"/>
        <c:lblAlgn val="ctr"/>
        <c:lblOffset val="100"/>
        <c:noMultiLvlLbl val="0"/>
      </c:catAx>
      <c:valAx>
        <c:axId val="459957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50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F4-4191-94FD-A9CBAD10DE74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F4-4191-94FD-A9CBAD10DE74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F4-4191-94FD-A9CBAD10D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56368"/>
        <c:axId val="459957152"/>
      </c:lineChart>
      <c:catAx>
        <c:axId val="45995636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7152"/>
        <c:crosses val="autoZero"/>
        <c:auto val="1"/>
        <c:lblAlgn val="ctr"/>
        <c:lblOffset val="100"/>
        <c:noMultiLvlLbl val="0"/>
      </c:catAx>
      <c:valAx>
        <c:axId val="459957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56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FC-426F-A927-35E519AC31B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FC-426F-A927-35E519AC3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3248"/>
        <c:axId val="459923832"/>
      </c:lineChart>
      <c:catAx>
        <c:axId val="45991324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3832"/>
        <c:crosses val="autoZero"/>
        <c:auto val="1"/>
        <c:lblAlgn val="ctr"/>
        <c:lblOffset val="100"/>
        <c:noMultiLvlLbl val="0"/>
      </c:catAx>
      <c:valAx>
        <c:axId val="459923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3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29-417C-A068-41D4ACEA670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29-417C-A068-41D4ACEA6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9128"/>
        <c:axId val="459924224"/>
      </c:lineChart>
      <c:catAx>
        <c:axId val="45991912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4224"/>
        <c:crosses val="autoZero"/>
        <c:auto val="1"/>
        <c:lblAlgn val="ctr"/>
        <c:lblOffset val="100"/>
        <c:noMultiLvlLbl val="0"/>
      </c:catAx>
      <c:valAx>
        <c:axId val="459924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9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1A-4DDA-A3DA-0C774C33ED9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1A-4DDA-A3DA-0C774C33E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5600"/>
        <c:axId val="459915208"/>
      </c:lineChart>
      <c:catAx>
        <c:axId val="459915600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15208"/>
        <c:crosses val="autoZero"/>
        <c:auto val="1"/>
        <c:lblAlgn val="ctr"/>
        <c:lblOffset val="100"/>
        <c:noMultiLvlLbl val="0"/>
      </c:catAx>
      <c:valAx>
        <c:axId val="459915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5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14-4638-B165-6D2A916A78B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14-4638-B165-6D2A916A78BA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14-4638-B165-6D2A916A7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293320"/>
        <c:axId val="692304296"/>
      </c:lineChart>
      <c:catAx>
        <c:axId val="69229332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304296"/>
        <c:crosses val="autoZero"/>
        <c:auto val="1"/>
        <c:lblAlgn val="ctr"/>
        <c:lblOffset val="100"/>
        <c:noMultiLvlLbl val="0"/>
      </c:catAx>
      <c:valAx>
        <c:axId val="692304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2933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C9-4B4D-99E6-420CAC070797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C9-4B4D-99E6-420CAC070797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C9-4B4D-99E6-420CAC070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302728"/>
        <c:axId val="692295672"/>
      </c:lineChart>
      <c:catAx>
        <c:axId val="692302728"/>
        <c:scaling>
          <c:orientation val="minMax"/>
        </c:scaling>
        <c:delete val="0"/>
        <c:axPos val="b"/>
        <c:majorTickMark val="out"/>
        <c:minorTickMark val="none"/>
        <c:tickLblPos val="nextTo"/>
        <c:crossAx val="692295672"/>
        <c:crosses val="autoZero"/>
        <c:auto val="1"/>
        <c:lblAlgn val="ctr"/>
        <c:lblOffset val="100"/>
        <c:noMultiLvlLbl val="0"/>
      </c:catAx>
      <c:valAx>
        <c:axId val="692295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3027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71-4F2C-843A-84BF6FC8465F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71-4F2C-843A-84BF6FC8465F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71-4F2C-843A-84BF6FC84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8982464"/>
        <c:axId val="658977760"/>
      </c:lineChart>
      <c:catAx>
        <c:axId val="658982464"/>
        <c:scaling>
          <c:orientation val="minMax"/>
        </c:scaling>
        <c:delete val="0"/>
        <c:axPos val="b"/>
        <c:majorTickMark val="out"/>
        <c:minorTickMark val="none"/>
        <c:tickLblPos val="nextTo"/>
        <c:crossAx val="658977760"/>
        <c:crosses val="autoZero"/>
        <c:auto val="1"/>
        <c:lblAlgn val="ctr"/>
        <c:lblOffset val="100"/>
        <c:noMultiLvlLbl val="0"/>
      </c:catAx>
      <c:valAx>
        <c:axId val="658977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8982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7E-42DF-A44D-060ED9041F2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7E-42DF-A44D-060ED9041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275680"/>
        <c:axId val="692272544"/>
      </c:lineChart>
      <c:catAx>
        <c:axId val="69227568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272544"/>
        <c:crosses val="autoZero"/>
        <c:auto val="1"/>
        <c:lblAlgn val="ctr"/>
        <c:lblOffset val="100"/>
        <c:noMultiLvlLbl val="0"/>
      </c:catAx>
      <c:valAx>
        <c:axId val="692272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275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DB-4A72-98DD-E848C3511D2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DB-4A72-98DD-E848C3511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29712"/>
        <c:axId val="459932848"/>
      </c:lineChart>
      <c:catAx>
        <c:axId val="459929712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32848"/>
        <c:crosses val="autoZero"/>
        <c:auto val="1"/>
        <c:lblAlgn val="ctr"/>
        <c:lblOffset val="100"/>
        <c:noMultiLvlLbl val="0"/>
      </c:catAx>
      <c:valAx>
        <c:axId val="459932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29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A7FCA-EAE9-924B-9193-B34869E98A62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1176C-0DBC-894B-A035-5E9F61F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3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5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CD81-A71D-5E41-81ED-F99D96437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2E90E-AE8B-374C-8CA7-85BBE2BE8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AABB-5139-7B4C-980D-FB0DFAFB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AA9D-DAAD-854F-B5BC-4273C2CF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369B-9F6E-4E4A-B238-E729FD74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1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8CB5-1E2B-7047-AAE6-75361724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586D8-CD64-B94B-B42E-E978C4DF7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DEEE-FCA1-E047-9F41-11BE5093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57E1-00B5-1840-BC6A-C258C297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68C20-73C7-D844-A38E-435ACB4D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7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E280A-CBB4-2C43-B9B7-F26BB59B1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51BF1-5C32-E346-8A4F-E7DFB97ED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CE16-860C-AC4E-B701-65639519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7B881-2D42-2549-A83F-B53CDF91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53044-A4D0-5041-892F-1DE2B905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4C33-66EE-B34E-9C76-6C69F231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478F-0E74-E14B-8B9F-C1E05371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D778-CCBE-D148-A6DA-4A3744D7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3D7C7-C503-3B42-8FFF-6D64B2A0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1CF9D-CA2D-CF44-8D2D-E8146E12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2C16-DD33-124C-90C5-139D9395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96363-996C-C449-9219-E646572C3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95E6-B3E4-2642-AA2B-0ECAC570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08DD3-2953-1B4F-AA4B-E9CC138B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34E9-5279-6B41-BD39-FF0CDB75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4845-267B-F34A-9EB4-96B060A7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BAAC-67D0-B549-A39F-7AB4C4E36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4D0BA-4DCA-FD48-BABC-2D33010BA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45CE1-998C-574B-B707-03FAD33B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3C535-5B60-DB48-A426-E0CCFDB1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2F0EE-6BC1-6E40-8904-0576C678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4EA9-56FA-EE49-A8DF-A06E6357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C812C-2844-3649-A1CF-492BE7B69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5D38E-167D-BB43-8C11-B04F357B0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56E66-4C5B-EE4B-8FA4-E6F74DE17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6B4A5-BB52-A540-9E83-03E8989DB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CAE7A-1E37-6E4B-BF15-A4139923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77D66-FB3A-F14D-8200-224D5E73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B16FF-0CDE-FA4A-B9F7-6C4FE664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C7DA-2872-7345-864E-9BC6D899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65008-6A69-054F-AD36-5F35B702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8387D-FF98-764C-887C-EECB7EBC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72BB9-5E94-8A4A-81AF-3CF489E5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23E5B-AAA9-4048-8FCB-79775E61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68FF8-8B79-4D43-A657-6AC7CB29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AD7C6-EADC-5F48-A2C3-DDDE7880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A779-9960-BB4B-A251-2002A492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8CD5-1055-FE46-8EED-0568DB97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F92CC-9CB1-DD4D-B649-4C18CD638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63BC6-C51E-5D4B-B8D5-465B4E51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E4F0-BA70-C148-B560-562156C4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D6D42-6650-7142-A71B-52C3BB3F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772B-76EB-8745-A25A-AFC0B9C4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90B8-8D40-4A49-BD99-05DB200DD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C94F7-A7C5-5847-B762-0248A9698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E0971-B49B-914F-A629-BBC29601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518F7-E601-B34A-96CF-7E22E99E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D0160-E97E-1846-814D-D07B86AC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5E58A-A5A3-F843-B5E2-DE098063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D8B70-4F7B-F54F-AC82-FFCC5D4A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F496-625C-4E43-A606-1F67363CC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50E9-3A2D-1A4C-B6A9-39F896503F78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776D-102D-1642-A09D-A522D7643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61A47-4484-324C-BD25-9EF471079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chart" Target="../charts/chart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chart" Target="../charts/chart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chart" Target="../charts/chart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10" Type="http://schemas.openxmlformats.org/officeDocument/2006/relationships/chart" Target="../charts/chart10.xml"/><Relationship Id="rId4" Type="http://schemas.openxmlformats.org/officeDocument/2006/relationships/tags" Target="../tags/tag71.xml"/><Relationship Id="rId9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10" Type="http://schemas.openxmlformats.org/officeDocument/2006/relationships/chart" Target="../charts/chart11.xml"/><Relationship Id="rId4" Type="http://schemas.openxmlformats.org/officeDocument/2006/relationships/tags" Target="../tags/tag79.xml"/><Relationship Id="rId9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10" Type="http://schemas.openxmlformats.org/officeDocument/2006/relationships/chart" Target="../charts/chart12.xml"/><Relationship Id="rId4" Type="http://schemas.openxmlformats.org/officeDocument/2006/relationships/tags" Target="../tags/tag87.xml"/><Relationship Id="rId9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chart" Target="../charts/chart1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01.xml"/><Relationship Id="rId4" Type="http://schemas.openxmlformats.org/officeDocument/2006/relationships/tags" Target="../tags/tag10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chart" Target="../charts/chart14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chart" Target="../charts/chart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11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chart" Target="../charts/char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687AC7-2410-354B-B7D6-8F0EA8A9AAC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CSE 12 – Basic Data Structures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8E264F2-2147-BB42-AB01-DDC2BF474BAC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[Slides borrowed/adapted from slides by Marina Langlois and Christine Alvarado]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4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Rectangle 1"/>
          <p:cNvSpPr/>
          <p:nvPr>
            <p:custDataLst>
              <p:tags r:id="rId4"/>
            </p:custDataLst>
          </p:nvPr>
        </p:nvSpPr>
        <p:spPr>
          <a:xfrm>
            <a:off x="2209800" y="968514"/>
            <a:ext cx="7809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O(g(n)),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≤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133600" y="2057400"/>
            <a:ext cx="38284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(after about n=10, so we set n</a:t>
            </a:r>
            <a:r>
              <a:rPr lang="en-US" baseline="-25000" dirty="0"/>
              <a:t>0</a:t>
            </a:r>
            <a:r>
              <a:rPr lang="en-US" dirty="0"/>
              <a:t> = 10)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clearly an </a:t>
            </a:r>
            <a:r>
              <a:rPr lang="en-US" i="1" dirty="0">
                <a:solidFill>
                  <a:schemeClr val="accent1"/>
                </a:solidFill>
              </a:rPr>
              <a:t>upper bound</a:t>
            </a:r>
            <a:r>
              <a:rPr lang="en-US" dirty="0"/>
              <a:t> on f</a:t>
            </a:r>
            <a:r>
              <a:rPr lang="en-US" baseline="-25000" dirty="0"/>
              <a:t>2</a:t>
            </a:r>
            <a:r>
              <a:rPr lang="en-US" dirty="0"/>
              <a:t> and that’s what big-O is all about</a:t>
            </a:r>
          </a:p>
          <a:p>
            <a:r>
              <a:rPr lang="en-US" dirty="0"/>
              <a:t>But f</a:t>
            </a:r>
            <a:r>
              <a:rPr lang="en-US" baseline="-25000" dirty="0"/>
              <a:t>1</a:t>
            </a:r>
            <a:r>
              <a:rPr lang="en-US" dirty="0"/>
              <a:t> = O(f</a:t>
            </a:r>
            <a:r>
              <a:rPr lang="en-US" baseline="-25000" dirty="0"/>
              <a:t>2</a:t>
            </a:r>
            <a:r>
              <a:rPr lang="en-US" dirty="0"/>
              <a:t>) as well! </a:t>
            </a:r>
          </a:p>
          <a:p>
            <a:pPr lvl="1"/>
            <a:r>
              <a:rPr lang="en-US" dirty="0"/>
              <a:t>We just have to use the “</a:t>
            </a:r>
            <a:r>
              <a:rPr lang="en-US" b="1" dirty="0">
                <a:solidFill>
                  <a:srgbClr val="FF3399"/>
                </a:solidFill>
              </a:rPr>
              <a:t>c</a:t>
            </a:r>
            <a:r>
              <a:rPr lang="en-US" dirty="0"/>
              <a:t>” to adjust so f</a:t>
            </a:r>
            <a:r>
              <a:rPr lang="en-US" baseline="-25000" dirty="0"/>
              <a:t>2</a:t>
            </a:r>
            <a:r>
              <a:rPr lang="en-US" dirty="0"/>
              <a:t> that it moves above f</a:t>
            </a:r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160506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O(f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79937" y="28077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34929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3193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81592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403916" y="331496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35646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= O(f</a:t>
            </a:r>
            <a:r>
              <a:rPr lang="en-US" baseline="-25000" dirty="0"/>
              <a:t>3</a:t>
            </a:r>
            <a:r>
              <a:rPr lang="en-US" dirty="0"/>
              <a:t>) </a:t>
            </a:r>
            <a:r>
              <a:rPr lang="en-US" i="1" dirty="0"/>
              <a:t>but </a:t>
            </a:r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≠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is no way to pick a c that would make an O(n) function (f</a:t>
            </a:r>
            <a:r>
              <a:rPr lang="en-US" baseline="-25000" dirty="0"/>
              <a:t>1</a:t>
            </a:r>
            <a:r>
              <a:rPr lang="en-US" dirty="0"/>
              <a:t>) stay above an O(n</a:t>
            </a:r>
            <a:r>
              <a:rPr lang="en-US" baseline="30000" dirty="0"/>
              <a:t>2</a:t>
            </a:r>
            <a:r>
              <a:rPr lang="en-US"/>
              <a:t>) function (f</a:t>
            </a:r>
            <a:r>
              <a:rPr lang="en-US" baseline="-25000"/>
              <a:t>3</a:t>
            </a:r>
            <a:r>
              <a:rPr lang="en-US"/>
              <a:t>).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2434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Big-O confusions when trying to argue that 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): 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/>
          </p:nvPr>
        </p:nvGraphicFramePr>
        <p:xfrm>
          <a:off x="6870360" y="2246313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81000" y="1600200"/>
            <a:ext cx="5943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we multiply f</a:t>
            </a:r>
            <a:r>
              <a:rPr lang="en-US" baseline="-25000" dirty="0"/>
              <a:t>2</a:t>
            </a:r>
            <a:r>
              <a:rPr lang="en-US" dirty="0"/>
              <a:t> by a large constant, so that c*f</a:t>
            </a:r>
            <a:r>
              <a:rPr lang="en-US" baseline="-25000" dirty="0"/>
              <a:t>2 </a:t>
            </a:r>
            <a:r>
              <a:rPr lang="en-US" dirty="0"/>
              <a:t> is larger than f</a:t>
            </a:r>
            <a:r>
              <a:rPr lang="en-US" baseline="-25000" dirty="0"/>
              <a:t>1 </a:t>
            </a:r>
            <a:r>
              <a:rPr lang="en-US" dirty="0"/>
              <a:t>?  Doesn’t that mean that f</a:t>
            </a:r>
            <a:r>
              <a:rPr lang="en-US" baseline="-25000" dirty="0"/>
              <a:t>2</a:t>
            </a:r>
            <a:r>
              <a:rPr lang="en-US" dirty="0"/>
              <a:t> is not O(f</a:t>
            </a:r>
            <a:r>
              <a:rPr lang="en-US" baseline="-25000" dirty="0"/>
              <a:t>1</a:t>
            </a:r>
            <a:r>
              <a:rPr lang="en-US" dirty="0"/>
              <a:t>)?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No, because the definition asks us to find </a:t>
            </a:r>
            <a:r>
              <a:rPr lang="en-US" i="1" dirty="0">
                <a:solidFill>
                  <a:srgbClr val="FF0000"/>
                </a:solidFill>
              </a:rPr>
              <a:t>some</a:t>
            </a:r>
            <a:r>
              <a:rPr lang="en-US" dirty="0">
                <a:solidFill>
                  <a:srgbClr val="FF0000"/>
                </a:solidFill>
              </a:rPr>
              <a:t> constants that fit. Having some other constants that don’t work is fine.</a:t>
            </a:r>
          </a:p>
          <a:p>
            <a:r>
              <a:rPr lang="en-US" dirty="0"/>
              <a:t>What about when n is less than 10?  Isn’t f2 larger than f1?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Remember, we get to pick our n0, and only consider n larger than n0.</a:t>
            </a:r>
          </a:p>
        </p:txBody>
      </p:sp>
    </p:spTree>
    <p:extLst>
      <p:ext uri="{BB962C8B-B14F-4D97-AF65-F5344CB8AC3E}">
        <p14:creationId xmlns:p14="http://schemas.microsoft.com/office/powerpoint/2010/main" val="364610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Shortcuts for calculating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Big-O analysis starting with a function characterizing the growth in cost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69014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3 log</a:t>
            </a:r>
            <a:r>
              <a:rPr lang="en-US" sz="3200" baseline="-33000" dirty="0"/>
              <a:t>2</a:t>
            </a:r>
            <a:r>
              <a:rPr lang="en-US" sz="3200" dirty="0"/>
              <a:t> </a:t>
            </a:r>
            <a:r>
              <a:rPr lang="en-US" sz="3200" i="1" dirty="0"/>
              <a:t>n</a:t>
            </a:r>
            <a:r>
              <a:rPr lang="en-US" sz="3200" dirty="0"/>
              <a:t>  +  4 </a:t>
            </a:r>
            <a:r>
              <a:rPr lang="en-US" sz="3200" i="1" dirty="0"/>
              <a:t>n</a:t>
            </a:r>
            <a:r>
              <a:rPr lang="en-US" sz="3200" dirty="0"/>
              <a:t> log</a:t>
            </a:r>
            <a:r>
              <a:rPr lang="en-US" sz="3200" baseline="-33000" dirty="0"/>
              <a:t>2</a:t>
            </a:r>
            <a:r>
              <a:rPr lang="en-US" sz="3200" dirty="0"/>
              <a:t> </a:t>
            </a:r>
            <a:r>
              <a:rPr lang="en-US" sz="3200" i="1" dirty="0"/>
              <a:t>n </a:t>
            </a:r>
            <a:r>
              <a:rPr lang="en-US" sz="3200" dirty="0"/>
              <a:t> +  </a:t>
            </a:r>
            <a:r>
              <a:rPr lang="en-US" sz="3200" i="1" dirty="0"/>
              <a:t>n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true?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</p:spTree>
    <p:extLst>
      <p:ext uri="{BB962C8B-B14F-4D97-AF65-F5344CB8AC3E}">
        <p14:creationId xmlns:p14="http://schemas.microsoft.com/office/powerpoint/2010/main" val="172367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546 + 34n + 2n</a:t>
            </a:r>
            <a:r>
              <a:rPr lang="en-US" sz="3200" baseline="30000" dirty="0"/>
              <a:t>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9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2</a:t>
            </a:r>
            <a:r>
              <a:rPr lang="en-US" sz="3200" i="1" baseline="33000" dirty="0"/>
              <a:t>n</a:t>
            </a:r>
            <a:r>
              <a:rPr lang="en-US" sz="3200" dirty="0"/>
              <a:t> + 14</a:t>
            </a:r>
            <a:r>
              <a:rPr lang="en-US" sz="3200" i="1" dirty="0"/>
              <a:t>n</a:t>
            </a:r>
            <a:r>
              <a:rPr lang="en-US" sz="3200" baseline="33000" dirty="0"/>
              <a:t>2</a:t>
            </a:r>
            <a:r>
              <a:rPr lang="en-US" sz="3200" dirty="0"/>
              <a:t> + 4</a:t>
            </a:r>
            <a:r>
              <a:rPr lang="en-US" sz="3200" i="1" dirty="0"/>
              <a:t>n</a:t>
            </a:r>
            <a:r>
              <a:rPr lang="en-US" sz="3200" baseline="33000" dirty="0"/>
              <a:t>3</a:t>
            </a:r>
            <a:endParaRPr lang="en-US" sz="3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true?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</p:spTree>
    <p:extLst>
      <p:ext uri="{BB962C8B-B14F-4D97-AF65-F5344CB8AC3E}">
        <p14:creationId xmlns:p14="http://schemas.microsoft.com/office/powerpoint/2010/main" val="306595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100</a:t>
            </a:r>
            <a:endParaRPr lang="en-US" sz="3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57205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343624-6BCE-F54F-B62A-BF89B98E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C45A9-96C6-DD4D-A055-D624AD2D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Friday, logistics post on web site</a:t>
            </a:r>
          </a:p>
          <a:p>
            <a:r>
              <a:rPr lang="en-US" dirty="0"/>
              <a:t>Check out weekly review slide decks!</a:t>
            </a:r>
          </a:p>
          <a:p>
            <a:r>
              <a:rPr lang="en-US" dirty="0"/>
              <a:t>PA3 due tonight – check your </a:t>
            </a:r>
            <a:r>
              <a:rPr lang="en-US" dirty="0" err="1"/>
              <a:t>handin</a:t>
            </a:r>
            <a:r>
              <a:rPr lang="en-US" dirty="0"/>
              <a:t> for errors</a:t>
            </a:r>
          </a:p>
          <a:p>
            <a:r>
              <a:rPr lang="en-US" dirty="0"/>
              <a:t>PA4 released Friday, due next Thursday</a:t>
            </a:r>
          </a:p>
        </p:txBody>
      </p:sp>
    </p:spTree>
    <p:extLst>
      <p:ext uri="{BB962C8B-B14F-4D97-AF65-F5344CB8AC3E}">
        <p14:creationId xmlns:p14="http://schemas.microsoft.com/office/powerpoint/2010/main" val="60437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04800"/>
            <a:ext cx="8548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 is an upper bound</a:t>
            </a:r>
            <a:br>
              <a:rPr lang="en-US" dirty="0"/>
            </a:br>
            <a:r>
              <a:rPr lang="el-GR" dirty="0"/>
              <a:t>Ω</a:t>
            </a:r>
            <a:r>
              <a:rPr lang="en-US" dirty="0"/>
              <a:t> is a </a:t>
            </a:r>
            <a:r>
              <a:rPr lang="en-US" i="1" dirty="0"/>
              <a:t>lower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438400" y="1676400"/>
            <a:ext cx="72390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We say a function f(n) is </a:t>
            </a:r>
            <a:r>
              <a:rPr lang="en-US" b="1" dirty="0">
                <a:solidFill>
                  <a:schemeClr val="accent1"/>
                </a:solidFill>
              </a:rPr>
              <a:t>“big-omega”</a:t>
            </a:r>
            <a:r>
              <a:rPr lang="en-US" dirty="0"/>
              <a:t> of another function g(n), and write f(n) = </a:t>
            </a:r>
            <a:r>
              <a:rPr lang="el-GR" b="1" dirty="0"/>
              <a:t>Ω</a:t>
            </a:r>
            <a:r>
              <a:rPr lang="en-US" dirty="0"/>
              <a:t>(g(n)), if there are positive constants c and n</a:t>
            </a:r>
            <a:r>
              <a:rPr lang="en-US" baseline="-25000" dirty="0"/>
              <a:t>0</a:t>
            </a:r>
            <a:r>
              <a:rPr lang="en-US" dirty="0"/>
              <a:t> such that:</a:t>
            </a:r>
          </a:p>
          <a:p>
            <a:r>
              <a:rPr lang="en-US" dirty="0"/>
              <a:t>f(n) ≥ c g(n) for all n ≥ n</a:t>
            </a:r>
            <a:r>
              <a:rPr lang="en-US" baseline="-25000" dirty="0"/>
              <a:t>0</a:t>
            </a:r>
            <a:r>
              <a:rPr lang="en-US" dirty="0"/>
              <a:t>. 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In other words, for large n, can you multiply g(n) by a constant and have it always be smaller than or equal to f(n)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67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51114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/>
            <a:r>
              <a:rPr lang="en-US" dirty="0"/>
              <a:t>In other words, for large n, can you multiply f</a:t>
            </a:r>
            <a:r>
              <a:rPr lang="en-US" baseline="-25000" dirty="0"/>
              <a:t>1</a:t>
            </a:r>
            <a:r>
              <a:rPr lang="en-US" dirty="0"/>
              <a:t> by a positive constant and have it always be smaller than f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53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>
            <p:custDataLst>
              <p:tags r:id="rId1"/>
            </p:custDataLst>
          </p:nvPr>
        </p:nvSpPr>
        <p:spPr>
          <a:xfrm>
            <a:off x="2209800" y="663714"/>
            <a:ext cx="780936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7400" y="2209800"/>
            <a:ext cx="39046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sz="1800" dirty="0"/>
              <a:t>(after about n=10, so we set n</a:t>
            </a:r>
            <a:r>
              <a:rPr lang="en-US" sz="1800" baseline="-25000" dirty="0"/>
              <a:t>0</a:t>
            </a:r>
            <a:r>
              <a:rPr lang="en-US" sz="1800" dirty="0"/>
              <a:t> = 10)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clearly a </a:t>
            </a:r>
            <a:r>
              <a:rPr lang="en-US" b="1" i="1" dirty="0">
                <a:solidFill>
                  <a:schemeClr val="accent1"/>
                </a:solidFill>
              </a:rPr>
              <a:t>lower bound</a:t>
            </a:r>
            <a:r>
              <a:rPr lang="en-US" dirty="0"/>
              <a:t> on f</a:t>
            </a:r>
            <a:r>
              <a:rPr lang="en-US" baseline="-25000" dirty="0"/>
              <a:t>1</a:t>
            </a:r>
            <a:r>
              <a:rPr lang="en-US" dirty="0"/>
              <a:t> and that’s what big-</a:t>
            </a:r>
            <a:r>
              <a:rPr lang="el-GR" sz="2400" dirty="0"/>
              <a:t>Ω</a:t>
            </a:r>
            <a:r>
              <a:rPr lang="en-US" dirty="0"/>
              <a:t> is all about</a:t>
            </a:r>
          </a:p>
          <a:p>
            <a:r>
              <a:rPr lang="en-US" dirty="0"/>
              <a:t>But f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as well! </a:t>
            </a:r>
          </a:p>
          <a:p>
            <a:pPr lvl="1"/>
            <a:r>
              <a:rPr lang="en-US" dirty="0"/>
              <a:t>We just have to use the “</a:t>
            </a:r>
            <a:r>
              <a:rPr lang="en-US" b="1" dirty="0">
                <a:solidFill>
                  <a:srgbClr val="FF3399"/>
                </a:solidFill>
              </a:rPr>
              <a:t>c</a:t>
            </a:r>
            <a:r>
              <a:rPr lang="en-US" dirty="0"/>
              <a:t>” to adjust so f</a:t>
            </a:r>
            <a:r>
              <a:rPr lang="en-US" baseline="-25000" dirty="0"/>
              <a:t>1</a:t>
            </a:r>
            <a:r>
              <a:rPr lang="en-US" dirty="0"/>
              <a:t> that it moves below f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2209800" y="1371600"/>
            <a:ext cx="7809360" cy="7078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graphicFrame>
        <p:nvGraphicFramePr>
          <p:cNvPr id="16" name="Content Placeholder 8"/>
          <p:cNvGraphicFramePr>
            <a:graphicFrameLocks noGrp="1"/>
          </p:cNvGraphicFramePr>
          <p:nvPr>
            <p:ph sz="quarter" idx="4294967295"/>
            <p:custDataLst>
              <p:tags r:id="rId4"/>
            </p:custDataLst>
            <p:extLst/>
          </p:nvPr>
        </p:nvGraphicFramePr>
        <p:xfrm>
          <a:off x="6321426" y="25415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7" name="Rectangle 16"/>
          <p:cNvSpPr/>
          <p:nvPr>
            <p:custDataLst>
              <p:tags r:id="rId5"/>
            </p:custDataLst>
          </p:nvPr>
        </p:nvSpPr>
        <p:spPr>
          <a:xfrm>
            <a:off x="9792840" y="2971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8" name="Rectangle 17"/>
          <p:cNvSpPr/>
          <p:nvPr>
            <p:custDataLst>
              <p:tags r:id="rId6"/>
            </p:custDataLst>
          </p:nvPr>
        </p:nvSpPr>
        <p:spPr>
          <a:xfrm>
            <a:off x="9753600" y="5040868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Rectangle 18"/>
          <p:cNvSpPr/>
          <p:nvPr>
            <p:custDataLst>
              <p:tags r:id="rId7"/>
            </p:custDataLst>
          </p:nvPr>
        </p:nvSpPr>
        <p:spPr>
          <a:xfrm>
            <a:off x="9601200" y="5404338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c * </a:t>
            </a:r>
            <a:r>
              <a:rPr lang="en-US" dirty="0">
                <a:solidFill>
                  <a:srgbClr val="FF3399"/>
                </a:solidFill>
              </a:rPr>
              <a:t>f</a:t>
            </a:r>
            <a:r>
              <a:rPr lang="en-US" baseline="-25000" dirty="0">
                <a:solidFill>
                  <a:srgbClr val="FF3399"/>
                </a:solidFill>
              </a:rPr>
              <a:t>1</a:t>
            </a:r>
          </a:p>
        </p:txBody>
      </p:sp>
      <p:cxnSp>
        <p:nvCxnSpPr>
          <p:cNvPr id="20" name="Straight Connector 19"/>
          <p:cNvCxnSpPr/>
          <p:nvPr>
            <p:custDataLst>
              <p:tags r:id="rId8"/>
            </p:custDataLst>
          </p:nvPr>
        </p:nvCxnSpPr>
        <p:spPr>
          <a:xfrm flipV="1">
            <a:off x="6781800" y="5410200"/>
            <a:ext cx="2819400" cy="7620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8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6191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38707" y="331496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2081592" y="990112"/>
            <a:ext cx="7809360" cy="7078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51890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6191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38707" y="3270818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2081592" y="990112"/>
            <a:ext cx="7809360" cy="7078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25153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i="1" dirty="0"/>
              <a:t>but 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≠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is no way to pick a c that would make an O(n</a:t>
            </a:r>
            <a:r>
              <a:rPr lang="en-US" baseline="30000" dirty="0"/>
              <a:t>2</a:t>
            </a:r>
            <a:r>
              <a:rPr lang="en-US" dirty="0"/>
              <a:t>) function (f</a:t>
            </a:r>
            <a:r>
              <a:rPr lang="en-US" baseline="-25000" dirty="0"/>
              <a:t>3</a:t>
            </a:r>
            <a:r>
              <a:rPr lang="en-US" dirty="0"/>
              <a:t>) stay below an O(n) function (f</a:t>
            </a:r>
            <a:r>
              <a:rPr lang="en-US" baseline="-25000" dirty="0"/>
              <a:t>1</a:t>
            </a:r>
            <a:r>
              <a:rPr lang="en-US" dirty="0"/>
              <a:t>).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1773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"/>
            <a:ext cx="7024744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567490" y="1211943"/>
            <a:ext cx="3057148" cy="639762"/>
          </a:xfrm>
        </p:spPr>
        <p:txBody>
          <a:bodyPr/>
          <a:lstStyle/>
          <a:p>
            <a:r>
              <a:rPr lang="en-US" dirty="0"/>
              <a:t>Big-O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143001" y="1981201"/>
            <a:ext cx="4842578" cy="3905491"/>
          </a:xfrm>
        </p:spPr>
        <p:txBody>
          <a:bodyPr>
            <a:normAutofit/>
          </a:bodyPr>
          <a:lstStyle/>
          <a:p>
            <a:r>
              <a:rPr lang="en-US" b="1" dirty="0"/>
              <a:t>Upper bound</a:t>
            </a:r>
            <a:r>
              <a:rPr lang="en-US" dirty="0"/>
              <a:t> on a function</a:t>
            </a:r>
          </a:p>
          <a:p>
            <a:r>
              <a:rPr lang="en-US" dirty="0"/>
              <a:t>f(n) = O(g(n)) means that we can expect </a:t>
            </a:r>
            <a:r>
              <a:rPr lang="en-US" dirty="0">
                <a:solidFill>
                  <a:schemeClr val="accent1"/>
                </a:solidFill>
              </a:rPr>
              <a:t>f(n) will always be </a:t>
            </a:r>
            <a:r>
              <a:rPr lang="en-US" b="1" dirty="0">
                <a:solidFill>
                  <a:schemeClr val="accent1"/>
                </a:solidFill>
              </a:rPr>
              <a:t>under</a:t>
            </a:r>
            <a:r>
              <a:rPr lang="en-US" dirty="0">
                <a:solidFill>
                  <a:schemeClr val="accent1"/>
                </a:solidFill>
              </a:rPr>
              <a:t> the bound g(n)</a:t>
            </a:r>
          </a:p>
          <a:p>
            <a:pPr lvl="1"/>
            <a:r>
              <a:rPr lang="en-US" dirty="0"/>
              <a:t>But we don’t count n up to some starting point n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And we can “cheat” a little bit by moving g(n) up by multiplying by some constant 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7772400" y="1254919"/>
            <a:ext cx="3055717" cy="639762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69152" y="1961910"/>
            <a:ext cx="5108448" cy="3829291"/>
          </a:xfrm>
        </p:spPr>
        <p:txBody>
          <a:bodyPr>
            <a:normAutofit/>
          </a:bodyPr>
          <a:lstStyle/>
          <a:p>
            <a:r>
              <a:rPr lang="en-US" b="1" dirty="0"/>
              <a:t>Lower bound</a:t>
            </a:r>
            <a:r>
              <a:rPr lang="en-US" dirty="0"/>
              <a:t> on a function</a:t>
            </a:r>
          </a:p>
          <a:p>
            <a:r>
              <a:rPr lang="en-US" dirty="0"/>
              <a:t>f(n) = </a:t>
            </a:r>
            <a:r>
              <a:rPr lang="el-GR" dirty="0"/>
              <a:t>Ω</a:t>
            </a:r>
            <a:r>
              <a:rPr lang="en-US" dirty="0"/>
              <a:t>(g(n)) means that we can expect </a:t>
            </a:r>
            <a:r>
              <a:rPr lang="en-US" dirty="0">
                <a:solidFill>
                  <a:schemeClr val="accent1"/>
                </a:solidFill>
              </a:rPr>
              <a:t>f(n) will always be </a:t>
            </a:r>
            <a:r>
              <a:rPr lang="en-US" b="1" dirty="0">
                <a:solidFill>
                  <a:schemeClr val="accent1"/>
                </a:solidFill>
              </a:rPr>
              <a:t>over</a:t>
            </a:r>
            <a:r>
              <a:rPr lang="en-US" dirty="0">
                <a:solidFill>
                  <a:schemeClr val="accent1"/>
                </a:solidFill>
              </a:rPr>
              <a:t> the bound g(n)</a:t>
            </a:r>
          </a:p>
          <a:p>
            <a:pPr lvl="1"/>
            <a:r>
              <a:rPr lang="en-US" dirty="0"/>
              <a:t>But we don’t count n up to some starting point n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And we can “cheat” a little bit by moving g(n) down by multiplying by some constant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48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152400"/>
            <a:ext cx="7024744" cy="1143000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67493" y="1447800"/>
            <a:ext cx="6777317" cy="472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Tight bound</a:t>
            </a:r>
            <a:r>
              <a:rPr lang="en-US" dirty="0">
                <a:solidFill>
                  <a:schemeClr val="tx1"/>
                </a:solidFill>
              </a:rPr>
              <a:t> on a function. </a:t>
            </a:r>
          </a:p>
          <a:p>
            <a:r>
              <a:rPr lang="en-US" dirty="0">
                <a:solidFill>
                  <a:schemeClr val="tx1"/>
                </a:solidFill>
              </a:rPr>
              <a:t>If f(n) = O(g(n)) </a:t>
            </a:r>
            <a:r>
              <a:rPr lang="en-US" i="1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f(n) = 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en-US" dirty="0">
                <a:solidFill>
                  <a:schemeClr val="tx1"/>
                </a:solidFill>
              </a:rPr>
              <a:t>(g(n))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then f(n) = </a:t>
            </a:r>
            <a:r>
              <a:rPr lang="el-GR" dirty="0">
                <a:solidFill>
                  <a:schemeClr val="tx1"/>
                </a:solidFill>
              </a:rPr>
              <a:t>θ</a:t>
            </a:r>
            <a:r>
              <a:rPr lang="en-US" dirty="0">
                <a:solidFill>
                  <a:schemeClr val="tx1"/>
                </a:solidFill>
              </a:rPr>
              <a:t>(g(n)). </a:t>
            </a:r>
          </a:p>
          <a:p>
            <a:r>
              <a:rPr lang="en-US" dirty="0">
                <a:solidFill>
                  <a:schemeClr val="tx1"/>
                </a:solidFill>
              </a:rPr>
              <a:t>Basically it means that f(n) and g(n) are interchangeable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3n+20 = </a:t>
            </a:r>
            <a:r>
              <a:rPr lang="el-GR" dirty="0"/>
              <a:t>θ</a:t>
            </a:r>
            <a:r>
              <a:rPr lang="en-US" dirty="0"/>
              <a:t>(10n+7)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5n</a:t>
            </a:r>
            <a:r>
              <a:rPr lang="en-US" baseline="30000" dirty="0"/>
              <a:t>2</a:t>
            </a:r>
            <a:r>
              <a:rPr lang="en-US" dirty="0"/>
              <a:t> + 50n + 3 = </a:t>
            </a:r>
            <a:r>
              <a:rPr lang="el-GR" dirty="0"/>
              <a:t>θ</a:t>
            </a:r>
            <a:r>
              <a:rPr lang="en-US" dirty="0"/>
              <a:t>(5n</a:t>
            </a:r>
            <a:r>
              <a:rPr lang="en-US" baseline="30000" dirty="0"/>
              <a:t>2</a:t>
            </a:r>
            <a:r>
              <a:rPr lang="en-US" dirty="0"/>
              <a:t> + 100)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9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9190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68580" indent="0">
              <a:buNone/>
            </a:pPr>
            <a:r>
              <a:rPr lang="en-US" dirty="0">
                <a:solidFill>
                  <a:srgbClr val="FF0000"/>
                </a:solidFill>
              </a:rPr>
              <a:t>Since f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is O(f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and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), it is also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>
                <a:solidFill>
                  <a:srgbClr val="FF0000"/>
                </a:solidFill>
              </a:rPr>
              <a:t>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(this is the definition of big-Theta)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582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worst case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7701" y="1348989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865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method is faster?</a:t>
            </a:r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1486319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11118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304800"/>
            <a:ext cx="7024744" cy="1143000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</a:t>
            </a:r>
            <a:r>
              <a:rPr lang="en-US" dirty="0"/>
              <a:t> and sloppy usage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67493" y="1676400"/>
            <a:ext cx="6777317" cy="4495800"/>
          </a:xfrm>
        </p:spPr>
        <p:txBody>
          <a:bodyPr>
            <a:normAutofit/>
          </a:bodyPr>
          <a:lstStyle/>
          <a:p>
            <a:r>
              <a:rPr lang="en-US" dirty="0"/>
              <a:t>Sometimes people say, “This algorithm is O(n</a:t>
            </a:r>
            <a:r>
              <a:rPr lang="en-US" baseline="30000" dirty="0"/>
              <a:t>2</a:t>
            </a:r>
            <a:r>
              <a:rPr lang="en-US" dirty="0"/>
              <a:t>)” when it would be more precise to say that it is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They are intending to give a tight bound, but use the looser “big-O” term instead of the “big-</a:t>
            </a:r>
            <a:r>
              <a:rPr lang="el-GR" dirty="0"/>
              <a:t>θ</a:t>
            </a:r>
            <a:r>
              <a:rPr lang="en-US" dirty="0"/>
              <a:t>” term that actually means tight bound</a:t>
            </a:r>
          </a:p>
          <a:p>
            <a:pPr lvl="1"/>
            <a:r>
              <a:rPr lang="en-US" dirty="0"/>
              <a:t>Not wrong, but not as precise</a:t>
            </a:r>
          </a:p>
          <a:p>
            <a:r>
              <a:rPr lang="en-US" dirty="0"/>
              <a:t>I don’t know why, this is just a cultural thing you will encounter among computer scientists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23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Other/none/more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819400" y="1905000"/>
            <a:ext cx="6400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maxDifference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max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[j] &gt; max)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max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610600" y="1905000"/>
            <a:ext cx="685800" cy="349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" name="Content Placeholder 3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343900" y="1600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Line #</a:t>
            </a:r>
          </a:p>
        </p:txBody>
      </p:sp>
    </p:spTree>
    <p:extLst>
      <p:ext uri="{BB962C8B-B14F-4D97-AF65-F5344CB8AC3E}">
        <p14:creationId xmlns:p14="http://schemas.microsoft.com/office/powerpoint/2010/main" val="3557575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(1)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362200" y="1686791"/>
            <a:ext cx="8305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range = 100;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408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(1)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362200" y="1686791"/>
            <a:ext cx="6400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range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/100;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sum;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2236050" y="5867400"/>
            <a:ext cx="357300" cy="3573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0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i="1" dirty="0"/>
              <a:t>worst case </a:t>
            </a:r>
            <a:r>
              <a:rPr lang="en-US" dirty="0"/>
              <a:t>analysis, which algorithm has the better (smaller) Big-</a:t>
            </a:r>
            <a:r>
              <a:rPr lang="el-GR" dirty="0"/>
              <a:t>Θ</a:t>
            </a:r>
            <a:r>
              <a:rPr lang="en-US" dirty="0"/>
              <a:t> bound?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796454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259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2488366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i="1" dirty="0"/>
              <a:t>best case </a:t>
            </a:r>
            <a:r>
              <a:rPr lang="en-US" dirty="0"/>
              <a:t>analysis, which algorithm has the better Big-</a:t>
            </a:r>
            <a:r>
              <a:rPr lang="el-GR" dirty="0"/>
              <a:t>Θ</a:t>
            </a:r>
            <a:r>
              <a:rPr lang="en-US" dirty="0"/>
              <a:t> bound?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796454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259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972298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means </a:t>
            </a:r>
            <a:r>
              <a:rPr lang="en-US" i="1" dirty="0"/>
              <a:t>upper bound</a:t>
            </a:r>
            <a:r>
              <a:rPr lang="en-US" dirty="0"/>
              <a:t> NOT worst 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1711" y="2281000"/>
            <a:ext cx="39982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Which version of the problem?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Best case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Average case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Worst 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1911" y="2281000"/>
            <a:ext cx="28023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What kind of bound?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Upper bound (O)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Lower bound (</a:t>
            </a:r>
            <a:r>
              <a:rPr lang="el-GR" sz="2400" dirty="0">
                <a:solidFill>
                  <a:schemeClr val="accent6">
                    <a:lumMod val="50000"/>
                  </a:schemeClr>
                </a:solidFill>
              </a:rPr>
              <a:t>Ω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Tight bound (</a:t>
            </a:r>
            <a:r>
              <a:rPr lang="el-GR" sz="2400" dirty="0">
                <a:solidFill>
                  <a:schemeClr val="accent6">
                    <a:lumMod val="50000"/>
                  </a:schemeClr>
                </a:solidFill>
              </a:rPr>
              <a:t>Θ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1504712"/>
            <a:ext cx="421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many ways to do running time analysis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Any combination of purple and green OK!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05200" y="3238022"/>
            <a:ext cx="4096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5200" y="3238022"/>
            <a:ext cx="4096711" cy="111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05200" y="3238022"/>
            <a:ext cx="4096711" cy="217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62400" y="3238021"/>
            <a:ext cx="3639511" cy="113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962400" y="4343281"/>
            <a:ext cx="3639511" cy="32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62400" y="4395312"/>
            <a:ext cx="3639511" cy="102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33800" y="3238021"/>
            <a:ext cx="3868111" cy="215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733800" y="4376263"/>
            <a:ext cx="3868111" cy="101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33800" y="5395677"/>
            <a:ext cx="386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1981200" y="5105400"/>
            <a:ext cx="7924800" cy="838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/>
          <p:cNvSpPr txBox="1"/>
          <p:nvPr/>
        </p:nvSpPr>
        <p:spPr>
          <a:xfrm>
            <a:off x="7914036" y="6010367"/>
            <a:ext cx="278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common combination</a:t>
            </a:r>
          </a:p>
        </p:txBody>
      </p:sp>
    </p:spTree>
    <p:extLst>
      <p:ext uri="{BB962C8B-B14F-4D97-AF65-F5344CB8AC3E}">
        <p14:creationId xmlns:p14="http://schemas.microsoft.com/office/powerpoint/2010/main" val="19507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 animBg="1"/>
      <p:bldP spid="10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time: What version of the problem are you analyzing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part of figuring out how long a program takes to run is figuring out how “lucky” you got in your input.</a:t>
            </a:r>
          </a:p>
          <a:p>
            <a:pPr lvl="1"/>
            <a:r>
              <a:rPr lang="en-US" dirty="0"/>
              <a:t>You might get lucky (</a:t>
            </a:r>
            <a:r>
              <a:rPr lang="en-US" b="1" dirty="0"/>
              <a:t>best case</a:t>
            </a:r>
            <a:r>
              <a:rPr lang="en-US" dirty="0"/>
              <a:t>), and require the least amount of time possible</a:t>
            </a:r>
          </a:p>
          <a:p>
            <a:pPr lvl="1"/>
            <a:r>
              <a:rPr lang="en-US" dirty="0"/>
              <a:t>You might get unlucky (</a:t>
            </a:r>
            <a:r>
              <a:rPr lang="en-US" b="1" dirty="0"/>
              <a:t>worst case</a:t>
            </a:r>
            <a:r>
              <a:rPr lang="en-US" dirty="0"/>
              <a:t>) and require the most amount of time possible</a:t>
            </a:r>
          </a:p>
          <a:p>
            <a:pPr lvl="1"/>
            <a:r>
              <a:rPr lang="en-US" dirty="0"/>
              <a:t>Or you might want to know “on average” (</a:t>
            </a:r>
            <a:r>
              <a:rPr lang="en-US" b="1" dirty="0"/>
              <a:t>average case</a:t>
            </a:r>
            <a:r>
              <a:rPr lang="en-US" dirty="0"/>
              <a:t>) if you are neither lucky or unlucky, how long does an algorithm take.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7962" y="5112193"/>
            <a:ext cx="754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Almost always, what we care about is the WORST CASE or the AVERAGE CASE.  Best case is usually not that interesting, unless we can prove it's slow!</a:t>
            </a:r>
          </a:p>
        </p:txBody>
      </p:sp>
      <p:sp>
        <p:nvSpPr>
          <p:cNvPr id="8" name="Rectangle 7"/>
          <p:cNvSpPr/>
          <p:nvPr/>
        </p:nvSpPr>
        <p:spPr>
          <a:xfrm>
            <a:off x="2307962" y="5867400"/>
            <a:ext cx="7543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CSE 12 when we do analysis, we are doing </a:t>
            </a:r>
            <a:r>
              <a:rPr lang="en-US" b="1" dirty="0">
                <a:solidFill>
                  <a:schemeClr val="tx1"/>
                </a:solidFill>
              </a:rPr>
              <a:t>WORST CASE </a:t>
            </a:r>
            <a:r>
              <a:rPr lang="en-US" dirty="0">
                <a:solidFill>
                  <a:schemeClr val="tx1"/>
                </a:solidFill>
              </a:rPr>
              <a:t>analysis unless otherwise specified.</a:t>
            </a:r>
          </a:p>
        </p:txBody>
      </p:sp>
    </p:spTree>
    <p:extLst>
      <p:ext uri="{BB962C8B-B14F-4D97-AF65-F5344CB8AC3E}">
        <p14:creationId xmlns:p14="http://schemas.microsoft.com/office/powerpoint/2010/main" val="66786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304800"/>
            <a:ext cx="7024744" cy="1143000"/>
          </a:xfrm>
        </p:spPr>
        <p:txBody>
          <a:bodyPr/>
          <a:lstStyle/>
          <a:p>
            <a:r>
              <a:rPr lang="en-US" dirty="0"/>
              <a:t>Big-O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438400" y="1676400"/>
            <a:ext cx="72390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We say a function f(n) is </a:t>
            </a:r>
            <a:r>
              <a:rPr lang="en-US" b="1" dirty="0">
                <a:solidFill>
                  <a:schemeClr val="accent1"/>
                </a:solidFill>
              </a:rPr>
              <a:t>“big-O”</a:t>
            </a:r>
            <a:r>
              <a:rPr lang="en-US" dirty="0"/>
              <a:t> of another function g(n), and write f(n) = </a:t>
            </a:r>
            <a:r>
              <a:rPr lang="en-US" b="1" dirty="0"/>
              <a:t>O</a:t>
            </a:r>
            <a:r>
              <a:rPr lang="en-US" dirty="0"/>
              <a:t>(g(n)), if there are positive constants c and n</a:t>
            </a:r>
            <a:r>
              <a:rPr lang="en-US" baseline="-25000" dirty="0"/>
              <a:t>0</a:t>
            </a:r>
            <a:r>
              <a:rPr lang="en-US" dirty="0"/>
              <a:t> such that:</a:t>
            </a:r>
          </a:p>
          <a:p>
            <a:r>
              <a:rPr lang="en-US" dirty="0"/>
              <a:t>f(n) ≤ c g(n) for all n ≥ n</a:t>
            </a:r>
            <a:r>
              <a:rPr lang="en-US" baseline="-25000" dirty="0"/>
              <a:t>0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/>
              <a:t>In other words, for large n, can you multiply g(n) by a constant and have it always be bigger than or equal to f(n)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1" y="5867400"/>
            <a:ext cx="720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is the “size of your problem” </a:t>
            </a:r>
          </a:p>
        </p:txBody>
      </p:sp>
    </p:spTree>
    <p:extLst>
      <p:ext uri="{BB962C8B-B14F-4D97-AF65-F5344CB8AC3E}">
        <p14:creationId xmlns:p14="http://schemas.microsoft.com/office/powerpoint/2010/main" val="140049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Steps for calculating the Big O (Theta, Omega) bound on code or 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assumptions you’re making about input and the case you’re studying – best, worst, average?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instructions in your code (or algorithm) as precisely as possible as a function the size of your input (e.g. the length of the array).  Call this f(n)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Summarize your findings by relating f(n) to a simpler g(n) such that f(n) = O(g(n))</a:t>
            </a:r>
          </a:p>
        </p:txBody>
      </p:sp>
    </p:spTree>
    <p:extLst>
      <p:ext uri="{BB962C8B-B14F-4D97-AF65-F5344CB8AC3E}">
        <p14:creationId xmlns:p14="http://schemas.microsoft.com/office/powerpoint/2010/main" val="97330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is*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8056" y="5903744"/>
            <a:ext cx="707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You can’t actually tell if you don’t know the function, because it could do something crazy just off the graph, but we’ll assume it doesn’t.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3544439" y="693816"/>
            <a:ext cx="8116183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98952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Rectangle 1"/>
          <p:cNvSpPr/>
          <p:nvPr>
            <p:custDataLst>
              <p:tags r:id="rId4"/>
            </p:custDataLst>
          </p:nvPr>
        </p:nvSpPr>
        <p:spPr>
          <a:xfrm>
            <a:off x="533400" y="762000"/>
            <a:ext cx="9714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is O(g(n)),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≤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133600" y="2057400"/>
            <a:ext cx="38284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(after about n=10, so we set n</a:t>
            </a:r>
            <a:r>
              <a:rPr lang="en-US" baseline="-25000" dirty="0"/>
              <a:t>0</a:t>
            </a:r>
            <a:r>
              <a:rPr lang="en-US" dirty="0"/>
              <a:t> = 10)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clearly an </a:t>
            </a:r>
            <a:r>
              <a:rPr lang="en-US" i="1" dirty="0">
                <a:solidFill>
                  <a:schemeClr val="accent1"/>
                </a:solidFill>
              </a:rPr>
              <a:t>upper bound</a:t>
            </a:r>
            <a:r>
              <a:rPr lang="en-US" dirty="0"/>
              <a:t> on f</a:t>
            </a:r>
            <a:r>
              <a:rPr lang="en-US" baseline="-25000" dirty="0"/>
              <a:t>2</a:t>
            </a:r>
            <a:r>
              <a:rPr lang="en-US" dirty="0"/>
              <a:t> and that’s what big-O is all about</a:t>
            </a:r>
          </a:p>
        </p:txBody>
      </p:sp>
    </p:spTree>
    <p:extLst>
      <p:ext uri="{BB962C8B-B14F-4D97-AF65-F5344CB8AC3E}">
        <p14:creationId xmlns:p14="http://schemas.microsoft.com/office/powerpoint/2010/main" val="215088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O(f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  <p:extLst/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52461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/>
            <a:r>
              <a:rPr lang="en-US" dirty="0"/>
              <a:t>In other words, for large n, can you multiply f</a:t>
            </a:r>
            <a:r>
              <a:rPr lang="en-US" baseline="-25000" dirty="0"/>
              <a:t>2</a:t>
            </a:r>
            <a:r>
              <a:rPr lang="en-US" dirty="0"/>
              <a:t> by a constant and have it always be bigger than f</a:t>
            </a:r>
            <a:r>
              <a:rPr lang="en-US" baseline="-25000" dirty="0"/>
              <a:t>1 </a:t>
            </a:r>
            <a:r>
              <a:rPr lang="en-US" dirty="0"/>
              <a:t>for large enough n?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3810000" y="624989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534817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2796</Words>
  <Application>Microsoft Macintosh PowerPoint</Application>
  <PresentationFormat>Widescreen</PresentationFormat>
  <Paragraphs>353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Wingdings 2</vt:lpstr>
      <vt:lpstr>Office Theme</vt:lpstr>
      <vt:lpstr>PowerPoint Presentation</vt:lpstr>
      <vt:lpstr>Announcements</vt:lpstr>
      <vt:lpstr>Analyzing the worst case </vt:lpstr>
      <vt:lpstr>Running time: What version of the problem are you analyzing</vt:lpstr>
      <vt:lpstr>Big-O</vt:lpstr>
      <vt:lpstr>Steps for calculating the Big O (Theta, Omega) bound on code or algorithms</vt:lpstr>
      <vt:lpstr>f2 is* O(f1)</vt:lpstr>
      <vt:lpstr>PowerPoint Presentation</vt:lpstr>
      <vt:lpstr>f1 is O(f2)</vt:lpstr>
      <vt:lpstr>PowerPoint Presentation</vt:lpstr>
      <vt:lpstr>f1 is O(f3)</vt:lpstr>
      <vt:lpstr>f3 is O(f1)</vt:lpstr>
      <vt:lpstr>f1 = O(f3) but f3 ≠ O(f1)</vt:lpstr>
      <vt:lpstr>Common Big-O confusions when trying to argue that f2 is O(f1):  </vt:lpstr>
      <vt:lpstr>Shortcuts for calculating</vt:lpstr>
      <vt:lpstr>Let f(n) = 3 log2 n  +  4 n log2 n  +  n</vt:lpstr>
      <vt:lpstr>Let f(n) = 546 + 34n + 2n2</vt:lpstr>
      <vt:lpstr>Let f(n) = 2n + 14n2 + 4n3</vt:lpstr>
      <vt:lpstr>Let f(n) = 100</vt:lpstr>
      <vt:lpstr>O is an upper bound Ω is a lower bound</vt:lpstr>
      <vt:lpstr>f2 is Ω(f1)</vt:lpstr>
      <vt:lpstr>PowerPoint Presentation</vt:lpstr>
      <vt:lpstr>f3 is Ω(f1)</vt:lpstr>
      <vt:lpstr>f1 is Ω(f3)</vt:lpstr>
      <vt:lpstr>f3 = Ω(f1) but f1 ≠ Ω(f3)</vt:lpstr>
      <vt:lpstr>Summary</vt:lpstr>
      <vt:lpstr>Big-θ</vt:lpstr>
      <vt:lpstr>f1 is Θ(f2)</vt:lpstr>
      <vt:lpstr>f1 is Θ(f2)</vt:lpstr>
      <vt:lpstr>f1 is Θ(f3)</vt:lpstr>
      <vt:lpstr>Big-θ and sloppy usage</vt:lpstr>
      <vt:lpstr>Count how many times each line executes, then say which Θ( ) statement(s) is(are) true.</vt:lpstr>
      <vt:lpstr>Count how many times each line executes, then say which Θ( ) statement(s) is(are) true.</vt:lpstr>
      <vt:lpstr>Count how many times each line executes, then say which Θ( ) statement(s) is(are) true.</vt:lpstr>
      <vt:lpstr>With worst case analysis, which algorithm has the better (smaller) Big-Θ bound?</vt:lpstr>
      <vt:lpstr>With best case analysis, which algorithm has the better Big-Θ bound?</vt:lpstr>
      <vt:lpstr>Big-O means upper bound NOT worst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worst case </dc:title>
  <dc:creator>jpolitz@eng.ucsd.edu</dc:creator>
  <cp:lastModifiedBy>jpolitz@eng.ucsd.edu</cp:lastModifiedBy>
  <cp:revision>7</cp:revision>
  <cp:lastPrinted>2019-01-28T15:54:49Z</cp:lastPrinted>
  <dcterms:created xsi:type="dcterms:W3CDTF">2019-01-28T15:44:04Z</dcterms:created>
  <dcterms:modified xsi:type="dcterms:W3CDTF">2019-01-30T20:07:02Z</dcterms:modified>
</cp:coreProperties>
</file>