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5" r:id="rId9"/>
    <p:sldId id="267" r:id="rId10"/>
    <p:sldId id="262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8"/>
    <p:restoredTop sz="73996"/>
  </p:normalViewPr>
  <p:slideViewPr>
    <p:cSldViewPr snapToGrid="0" snapToObjects="1">
      <p:cViewPr>
        <p:scale>
          <a:sx n="87" d="100"/>
          <a:sy n="87" d="100"/>
        </p:scale>
        <p:origin x="1232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78AE9-D266-234E-AD37-6B6750F1490B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72FA4-206A-F44B-BA74-EE168AE6E0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2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assignment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analysis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anomaly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0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requirments</a:t>
            </a:r>
            <a:r>
              <a:rPr lang="en-US" altLang="zh-CN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You need to learn the ISSRE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do the following jobs using the </a:t>
            </a:r>
            <a:r>
              <a:rPr lang="en-US" altLang="zh-CN" b="1" dirty="0" smtClean="0"/>
              <a:t>HDFS logs</a:t>
            </a:r>
            <a:r>
              <a:rPr lang="en-US" altLang="zh-CN" dirty="0" smtClean="0"/>
              <a:t>. 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7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Finally,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finish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 assignment,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 only need to submit a report without submitting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13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 detection plays an important role in management 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KPI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 are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widely used for anomaly detection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altLang="zh-CN" sz="1200" dirty="0" smtClean="0"/>
              <a:t>detailed runtime information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impossible!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challenges.</a:t>
            </a:r>
          </a:p>
          <a:p>
            <a:endParaRPr kumimoji="1" lang="en-US" altLang="zh-CN" dirty="0" smtClean="0"/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Most</a:t>
            </a:r>
            <a:r>
              <a:rPr lang="zh-CN" altLang="en-US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 messages are unstructured texts.</a:t>
            </a:r>
          </a:p>
          <a:p>
            <a:r>
              <a:rPr lang="en-US" altLang="zh-CN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addition, there are huge amount of logs.</a:t>
            </a:r>
          </a:p>
          <a:p>
            <a:r>
              <a:rPr lang="en-US" altLang="zh-CN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 of millions of log messages are generated everyday.</a:t>
            </a:r>
          </a:p>
          <a:p>
            <a:endParaRPr lang="en-US" altLang="zh-CN" b="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third challenge is the diverse types of log messages.</a:t>
            </a:r>
          </a:p>
          <a:p>
            <a:endParaRPr lang="en-US" altLang="zh-CN" b="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So,</a:t>
            </a:r>
            <a:r>
              <a:rPr lang="zh-CN" altLang="en-US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0" baseline="0" dirty="0" smtClean="0">
                <a:latin typeface="+mn-lt"/>
                <a:ea typeface="+mn-ea"/>
              </a:rPr>
              <a:t>w</a:t>
            </a:r>
            <a:r>
              <a:rPr lang="en-US" altLang="zh-CN" sz="1200" dirty="0" smtClean="0"/>
              <a:t>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need</a:t>
            </a:r>
            <a:r>
              <a:rPr lang="zh-CN" altLang="en-US" sz="1200" dirty="0" smtClean="0"/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automated</a:t>
            </a:r>
            <a:r>
              <a:rPr lang="en-US" altLang="zh-CN" sz="1200" dirty="0" smtClean="0"/>
              <a:t> log-based anomaly detection methods!</a:t>
            </a:r>
          </a:p>
          <a:p>
            <a:endParaRPr lang="en-US" altLang="zh-CN" b="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7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figure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popular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anomaly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detection.   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collection.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getting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templates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templates.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Many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methods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presented,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LogSig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part#1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assignment.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parsing</a:t>
            </a:r>
            <a:r>
              <a:rPr kumimoji="1" lang="zh-CN" altLang="en-US" baseline="0" dirty="0" smtClean="0"/>
              <a:t>，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feature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template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feature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matrix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anomaly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many</a:t>
            </a:r>
            <a:r>
              <a:rPr kumimoji="1" lang="zh-CN" altLang="en-US" baseline="0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methods.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assignment.</a:t>
            </a:r>
            <a:endParaRPr kumimoji="1" lang="en-US" altLang="zh-CN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88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detail.</a:t>
            </a:r>
          </a:p>
          <a:p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comparing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current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methods.</a:t>
            </a:r>
          </a:p>
          <a:p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OpenSans" charset="0"/>
              </a:rPr>
              <a:t>The purpose of log parsing is to extract a group of event templates. 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example,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fifth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template</a:t>
            </a:r>
            <a:r>
              <a:rPr kumimoji="1" lang="zh-CN" altLang="en-US" baseline="0" dirty="0" smtClean="0"/>
              <a:t>， </a:t>
            </a:r>
            <a:r>
              <a:rPr kumimoji="1" lang="en-US" altLang="zh-CN" baseline="0" dirty="0" smtClean="0"/>
              <a:t>They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denote </a:t>
            </a:r>
            <a:r>
              <a:rPr kumimoji="1" lang="zh-CN" altLang="en-US" baseline="0" dirty="0" smtClean="0"/>
              <a:t>“</a:t>
            </a:r>
            <a:r>
              <a:rPr kumimoji="1" lang="en-US" altLang="zh-CN" baseline="0" dirty="0" smtClean="0"/>
              <a:t>interface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down</a:t>
            </a:r>
            <a:r>
              <a:rPr kumimoji="1" lang="zh-CN" altLang="en-US" baseline="0" dirty="0" smtClean="0"/>
              <a:t>” </a:t>
            </a:r>
            <a:r>
              <a:rPr kumimoji="1" lang="en-US" altLang="zh-CN" baseline="0" dirty="0" smtClean="0"/>
              <a:t>event.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DSN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</a:t>
            </a:r>
            <a:r>
              <a:rPr kumimoji="1" lang="zh-CN" altLang="en-US" baseline="0" dirty="0" smtClean="0"/>
              <a:t> </a:t>
            </a:r>
            <a:r>
              <a:rPr lang="en-US" altLang="zh-CN" sz="1200" dirty="0" smtClean="0"/>
              <a:t>introduces a number of methods</a:t>
            </a:r>
            <a:r>
              <a:rPr lang="zh-CN" altLang="en-US" sz="1200" baseline="0" dirty="0" smtClean="0"/>
              <a:t> </a:t>
            </a:r>
            <a:r>
              <a:rPr lang="en-US" altLang="zh-CN" sz="1200" dirty="0" smtClean="0"/>
              <a:t>for log parsing.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aseline="0" dirty="0" smtClean="0"/>
              <a:t>There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is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a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toolkit for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log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parsing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on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err="1" smtClean="0"/>
              <a:t>github</a:t>
            </a:r>
            <a:r>
              <a:rPr kumimoji="1" lang="en-US" altLang="zh-CN" sz="1200" baseline="0" dirty="0" smtClean="0"/>
              <a:t>,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this</a:t>
            </a:r>
            <a:r>
              <a:rPr kumimoji="1" lang="zh-CN" altLang="en-US" sz="1200" baseline="0" dirty="0" smtClean="0"/>
              <a:t> </a:t>
            </a:r>
            <a:r>
              <a:rPr kumimoji="1" lang="en-US" altLang="zh-CN" sz="1200" baseline="0" dirty="0" smtClean="0"/>
              <a:t>toolkit</a:t>
            </a:r>
            <a:r>
              <a:rPr kumimoji="1" lang="zh-CN" altLang="en-US" sz="1200" baseline="0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parsing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algorithms,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LogSig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IPLoM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SLCT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LKE.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93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 use open-source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part1. There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logs and 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2000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logs.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kinds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	</a:t>
            </a:r>
            <a:endParaRPr kumimoji="1" lang="en-US" altLang="zh-CN" baseline="0" dirty="0" smtClean="0"/>
          </a:p>
          <a:p>
            <a:r>
              <a:rPr lang="en-US" altLang="zh-CN" dirty="0" smtClean="0">
                <a:latin typeface="+mn-ea"/>
              </a:rPr>
              <a:t>Logs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in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the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same template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file</a:t>
            </a:r>
            <a:r>
              <a:rPr lang="en-US" altLang="zh-CN" dirty="0" smtClean="0">
                <a:latin typeface="+mn-ea"/>
              </a:rPr>
              <a:t> belong to the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same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template,</a:t>
            </a:r>
            <a:r>
              <a:rPr lang="zh-CN" altLang="en-US" baseline="0" dirty="0" smtClean="0">
                <a:latin typeface="+mn-ea"/>
              </a:rPr>
              <a:t> </a:t>
            </a:r>
            <a:endParaRPr lang="en-US" altLang="zh-CN" baseline="0" dirty="0" smtClean="0">
              <a:latin typeface="+mn-ea"/>
            </a:endParaRPr>
          </a:p>
          <a:p>
            <a:r>
              <a:rPr lang="en-US" altLang="zh-CN" baseline="0" dirty="0" smtClean="0">
                <a:latin typeface="+mn-ea"/>
              </a:rPr>
              <a:t>you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can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regard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these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files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as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ground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truth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to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verify 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and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evaluate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your log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parsing</a:t>
            </a:r>
            <a:r>
              <a:rPr lang="zh-CN" altLang="en-US" baseline="0" dirty="0" smtClean="0">
                <a:latin typeface="+mn-ea"/>
              </a:rPr>
              <a:t> </a:t>
            </a:r>
            <a:r>
              <a:rPr lang="en-US" altLang="zh-CN" baseline="0" dirty="0" smtClean="0">
                <a:latin typeface="+mn-ea"/>
              </a:rPr>
              <a:t>results.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26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These 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detailed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requirements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part1</a:t>
            </a:r>
            <a:r>
              <a:rPr kumimoji="1" lang="en-US" altLang="zh-CN" baseline="0" dirty="0" smtClean="0"/>
              <a:t>. 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0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part of assignment2 is comparing anomaly detection methods.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part, you will implement the log detection to find out anomalous file blocks in HDFS.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paper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introduces many approaches for anomaly detection based on log sequence.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we also have a toolkit for log anomaly detection.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67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The dataset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include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two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files.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solidFill>
                <a:srgbClr val="333333"/>
              </a:solidFill>
              <a:effectLst/>
              <a:latin typeface="Open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 smtClean="0">
                <a:solidFill>
                  <a:srgbClr val="333333"/>
                </a:solidFill>
                <a:effectLst/>
                <a:latin typeface="OpenSans" charset="0"/>
              </a:rPr>
              <a:t>HDFS.log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records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raw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logs.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In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this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file,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some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logs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are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belong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to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a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same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block.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solidFill>
                <a:srgbClr val="333333"/>
              </a:solidFill>
              <a:effectLst/>
              <a:latin typeface="Open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 smtClean="0">
                <a:solidFill>
                  <a:srgbClr val="333333"/>
                </a:solidFill>
                <a:effectLst/>
                <a:latin typeface="OpenSans" charset="0"/>
              </a:rPr>
              <a:t>Label.csv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is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the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err="1" smtClean="0">
                <a:solidFill>
                  <a:srgbClr val="333333"/>
                </a:solidFill>
                <a:effectLst/>
                <a:latin typeface="OpenSans" charset="0"/>
              </a:rPr>
              <a:t>groundtruth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for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each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block.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The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first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err="1" smtClean="0">
                <a:solidFill>
                  <a:srgbClr val="333333"/>
                </a:solidFill>
                <a:effectLst/>
                <a:latin typeface="OpenSans" charset="0"/>
              </a:rPr>
              <a:t>columnis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err="1" smtClean="0">
                <a:solidFill>
                  <a:srgbClr val="333333"/>
                </a:solidFill>
                <a:effectLst/>
                <a:latin typeface="OpenSans" charset="0"/>
              </a:rPr>
              <a:t>blockid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,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the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second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column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is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r>
              <a:rPr lang="en-US" altLang="zh-CN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label.</a:t>
            </a:r>
            <a:r>
              <a:rPr lang="zh-CN" altLang="en-US" sz="1200" baseline="0" dirty="0" smtClean="0">
                <a:solidFill>
                  <a:srgbClr val="333333"/>
                </a:solidFill>
                <a:effectLst/>
                <a:latin typeface="OpenSans" charset="0"/>
              </a:rPr>
              <a:t> </a:t>
            </a:r>
            <a:endParaRPr lang="en-US" altLang="zh-CN" sz="1200" baseline="0" dirty="0" smtClean="0">
              <a:solidFill>
                <a:srgbClr val="333333"/>
              </a:solidFill>
              <a:effectLst/>
              <a:latin typeface="Open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solidFill>
                <a:srgbClr val="333333"/>
              </a:solidFill>
              <a:effectLst/>
              <a:latin typeface="OpenSans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2FA4-206A-F44B-BA74-EE168AE6E0E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00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61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2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1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8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0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6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21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8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2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3C34-2161-C84A-B8BF-3EF84E339394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1824-96FE-1443-9676-82318F4A75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84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6" Type="http://schemas.openxmlformats.org/officeDocument/2006/relationships/image" Target="../media/image40.png"/><Relationship Id="rId7" Type="http://schemas.openxmlformats.org/officeDocument/2006/relationships/image" Target="../media/image50.png"/><Relationship Id="rId8" Type="http://schemas.openxmlformats.org/officeDocument/2006/relationships/image" Target="../media/image60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github.com/logpai/logparser/tree/de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pai/logparser/tree/dev/data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pai/loglizer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 </a:t>
            </a:r>
            <a:r>
              <a:rPr kumimoji="1" lang="en-US" altLang="zh-CN" dirty="0"/>
              <a:t>Analysis for Anomaly Detection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0939"/>
            <a:ext cx="9144000" cy="1655762"/>
          </a:xfrm>
        </p:spPr>
        <p:txBody>
          <a:bodyPr/>
          <a:lstStyle/>
          <a:p>
            <a:r>
              <a:rPr kumimoji="1" lang="en-US" altLang="zh-CN" dirty="0" err="1" smtClean="0"/>
              <a:t>Qianyu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Part#2</a:t>
            </a:r>
            <a:r>
              <a:rPr lang="en-US" altLang="zh-CN" dirty="0"/>
              <a:t>: </a:t>
            </a:r>
            <a:r>
              <a:rPr lang="en-US" altLang="zh-CN" dirty="0" smtClean="0"/>
              <a:t>comparing </a:t>
            </a:r>
            <a:r>
              <a:rPr lang="en-US" altLang="zh-CN" dirty="0"/>
              <a:t>anomaly detection methods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Learn </a:t>
            </a:r>
            <a:r>
              <a:rPr lang="en-US" altLang="zh-CN" dirty="0"/>
              <a:t>the </a:t>
            </a:r>
            <a:r>
              <a:rPr lang="en-US" altLang="zh-CN" dirty="0" smtClean="0"/>
              <a:t>ISSRE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en-US" altLang="zh-CN" dirty="0"/>
              <a:t>)</a:t>
            </a:r>
            <a:r>
              <a:rPr lang="en-US" altLang="zh-CN" dirty="0" smtClean="0"/>
              <a:t> and </a:t>
            </a:r>
            <a:r>
              <a:rPr lang="en-US" altLang="zh-CN" dirty="0"/>
              <a:t>do the following jobs using the </a:t>
            </a:r>
            <a:r>
              <a:rPr lang="en-US" altLang="zh-CN" b="1" dirty="0"/>
              <a:t>HDFS logs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sz="3400" dirty="0"/>
          </a:p>
          <a:p>
            <a:pPr lvl="1"/>
            <a:r>
              <a:rPr lang="en-US" altLang="zh-CN" sz="2600" dirty="0" smtClean="0"/>
              <a:t>Learn three</a:t>
            </a:r>
            <a:r>
              <a:rPr lang="en-US" altLang="zh-CN" sz="2600" b="1" dirty="0" smtClean="0"/>
              <a:t> </a:t>
            </a:r>
            <a:r>
              <a:rPr lang="en-US" altLang="zh-CN" sz="2600" b="1" dirty="0"/>
              <a:t>unsupervised</a:t>
            </a:r>
            <a:r>
              <a:rPr lang="en-US" altLang="zh-CN" sz="2600" dirty="0"/>
              <a:t> anomaly detection models: </a:t>
            </a:r>
            <a:r>
              <a:rPr lang="en-US" altLang="zh-CN" sz="2600" b="1" dirty="0"/>
              <a:t>Invariants Mining, PCA and Log </a:t>
            </a:r>
            <a:r>
              <a:rPr lang="en-US" altLang="zh-CN" sz="2600" b="1" dirty="0" smtClean="0"/>
              <a:t>Clustering</a:t>
            </a:r>
            <a:r>
              <a:rPr lang="en-US" altLang="zh-CN" sz="2600" b="1" dirty="0"/>
              <a:t>.</a:t>
            </a:r>
            <a:br>
              <a:rPr lang="en-US" altLang="zh-CN" sz="2600" b="1" dirty="0"/>
            </a:br>
            <a:endParaRPr lang="en-US" altLang="zh-CN" sz="2600" b="1" dirty="0" smtClean="0"/>
          </a:p>
          <a:p>
            <a:pPr lvl="1"/>
            <a:r>
              <a:rPr lang="en-US" altLang="zh-CN" sz="2600" dirty="0"/>
              <a:t>C</a:t>
            </a:r>
            <a:r>
              <a:rPr lang="en-US" altLang="zh-CN" sz="2600" dirty="0" smtClean="0"/>
              <a:t>hoose a log parsing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method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(mentioned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part1) to parse HDFS logs, </a:t>
            </a:r>
            <a:r>
              <a:rPr lang="en-US" altLang="zh-CN" sz="2600" dirty="0"/>
              <a:t>and </a:t>
            </a:r>
            <a:r>
              <a:rPr lang="en-US" altLang="zh-CN" sz="2600" dirty="0" smtClean="0"/>
              <a:t>use this toolkit </a:t>
            </a:r>
            <a:r>
              <a:rPr lang="en-US" altLang="zh-CN" sz="2600" dirty="0"/>
              <a:t>to run </a:t>
            </a:r>
            <a:r>
              <a:rPr lang="en-US" altLang="zh-CN" sz="2600" b="1" dirty="0" smtClean="0"/>
              <a:t>two of three </a:t>
            </a:r>
            <a:r>
              <a:rPr lang="en-US" altLang="zh-CN" sz="2600" dirty="0"/>
              <a:t>anomaly detection </a:t>
            </a:r>
            <a:r>
              <a:rPr lang="en-US" altLang="zh-CN" sz="2600" dirty="0" smtClean="0"/>
              <a:t>models</a:t>
            </a:r>
            <a:r>
              <a:rPr lang="zh-CN" altLang="en-US" sz="2600" dirty="0" smtClean="0"/>
              <a:t> </a:t>
            </a:r>
            <a:r>
              <a:rPr lang="en-US" altLang="zh-CN" sz="2600" dirty="0"/>
              <a:t>(Considering</a:t>
            </a:r>
            <a:r>
              <a:rPr lang="zh-CN" altLang="en-US" sz="2600" dirty="0"/>
              <a:t> </a:t>
            </a:r>
            <a:r>
              <a:rPr lang="en-US" altLang="zh-CN" sz="2600" dirty="0"/>
              <a:t>Log</a:t>
            </a:r>
            <a:r>
              <a:rPr lang="zh-CN" altLang="en-US" sz="2600" dirty="0"/>
              <a:t> </a:t>
            </a:r>
            <a:r>
              <a:rPr lang="en-US" altLang="zh-CN" sz="2600" dirty="0"/>
              <a:t>Clustering</a:t>
            </a:r>
            <a:r>
              <a:rPr lang="zh-CN" altLang="en-US" sz="2600" dirty="0"/>
              <a:t> </a:t>
            </a:r>
            <a:r>
              <a:rPr lang="en-US" altLang="zh-CN" sz="2600" dirty="0"/>
              <a:t>suffers</a:t>
            </a:r>
            <a:r>
              <a:rPr lang="zh-CN" altLang="en-US" sz="2600" dirty="0"/>
              <a:t> </a:t>
            </a:r>
            <a:r>
              <a:rPr lang="en-US" altLang="zh-CN" sz="2600" dirty="0"/>
              <a:t>from</a:t>
            </a:r>
            <a:r>
              <a:rPr lang="zh-CN" altLang="en-US" sz="2600" dirty="0"/>
              <a:t> </a:t>
            </a:r>
            <a:r>
              <a:rPr lang="en-US" altLang="zh-CN" sz="2600" dirty="0"/>
              <a:t>high</a:t>
            </a:r>
            <a:r>
              <a:rPr lang="zh-CN" altLang="en-US" sz="2600" dirty="0"/>
              <a:t> </a:t>
            </a:r>
            <a:r>
              <a:rPr lang="en-US" altLang="zh-CN" sz="2600" dirty="0"/>
              <a:t>computational</a:t>
            </a:r>
            <a:r>
              <a:rPr lang="zh-CN" altLang="en-US" sz="2600" dirty="0"/>
              <a:t> </a:t>
            </a:r>
            <a:r>
              <a:rPr lang="en-US" altLang="zh-CN" sz="2600" dirty="0"/>
              <a:t>complexity,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 smtClean="0"/>
              <a:t>needn’t </a:t>
            </a:r>
            <a:r>
              <a:rPr lang="zh-CN" altLang="en-US" sz="2600" dirty="0" smtClean="0"/>
              <a:t> </a:t>
            </a:r>
            <a:r>
              <a:rPr lang="en-US" altLang="zh-CN" sz="2600" dirty="0"/>
              <a:t>run</a:t>
            </a:r>
            <a:r>
              <a:rPr lang="zh-CN" altLang="en-US" sz="2600" dirty="0"/>
              <a:t> </a:t>
            </a:r>
            <a:r>
              <a:rPr lang="en-US" altLang="zh-CN" sz="2600" dirty="0"/>
              <a:t>Log</a:t>
            </a:r>
            <a:r>
              <a:rPr lang="zh-CN" altLang="en-US" sz="2600" dirty="0"/>
              <a:t> </a:t>
            </a:r>
            <a:r>
              <a:rPr lang="en-US" altLang="zh-CN" sz="2600" dirty="0"/>
              <a:t>Clustering</a:t>
            </a:r>
            <a:r>
              <a:rPr lang="en-US" altLang="zh-CN" sz="2600" dirty="0" smtClean="0"/>
              <a:t>).</a:t>
            </a:r>
            <a:endParaRPr lang="en-US" altLang="zh-CN" sz="2600" dirty="0"/>
          </a:p>
          <a:p>
            <a:pPr lvl="1"/>
            <a:endParaRPr lang="en-US" altLang="zh-CN" sz="2600" dirty="0" smtClean="0"/>
          </a:p>
          <a:p>
            <a:pPr lvl="1"/>
            <a:r>
              <a:rPr lang="en-US" altLang="zh-CN" sz="2600" dirty="0"/>
              <a:t>P</a:t>
            </a:r>
            <a:r>
              <a:rPr lang="en-US" altLang="zh-CN" sz="2600" dirty="0" smtClean="0"/>
              <a:t>lot </a:t>
            </a:r>
            <a:r>
              <a:rPr lang="en-US" altLang="zh-CN" sz="2600" b="1" dirty="0" smtClean="0"/>
              <a:t>precision</a:t>
            </a:r>
            <a:r>
              <a:rPr lang="en-US" altLang="zh-CN" sz="2600" b="1" dirty="0"/>
              <a:t>, recall</a:t>
            </a:r>
            <a:r>
              <a:rPr lang="en-US" altLang="zh-CN" sz="2600" b="1" dirty="0" smtClean="0"/>
              <a:t>, F-score</a:t>
            </a:r>
            <a:r>
              <a:rPr lang="zh-CN" altLang="en-US" sz="2600" b="1" dirty="0" smtClean="0"/>
              <a:t> </a:t>
            </a:r>
            <a:r>
              <a:rPr lang="en-US" altLang="zh-CN" sz="2600" b="1" dirty="0" smtClean="0"/>
              <a:t>,runtime </a:t>
            </a:r>
            <a:r>
              <a:rPr lang="en-US" altLang="zh-CN" sz="2600" dirty="0" smtClean="0"/>
              <a:t>with </a:t>
            </a:r>
            <a:r>
              <a:rPr lang="en-US" altLang="zh-CN" sz="2600" dirty="0"/>
              <a:t>bar charts </a:t>
            </a:r>
            <a:r>
              <a:rPr lang="en-US" altLang="zh-CN" sz="2600" dirty="0" smtClean="0"/>
              <a:t>when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these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models detecting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anomaly.</a:t>
            </a:r>
          </a:p>
          <a:p>
            <a:pPr lvl="1"/>
            <a:endParaRPr lang="en-US" altLang="zh-CN" sz="2600" dirty="0" smtClean="0"/>
          </a:p>
          <a:p>
            <a:pPr lvl="1"/>
            <a:r>
              <a:rPr lang="en-US" sz="2600" dirty="0"/>
              <a:t>When running </a:t>
            </a:r>
            <a:r>
              <a:rPr lang="en-US" sz="2600" b="1" dirty="0"/>
              <a:t>Invariants Mining</a:t>
            </a:r>
            <a:r>
              <a:rPr lang="en-US" sz="2600" dirty="0"/>
              <a:t>, add some codes and display </a:t>
            </a:r>
            <a:r>
              <a:rPr lang="en-US" sz="2600" b="1" dirty="0"/>
              <a:t>three relationships </a:t>
            </a:r>
            <a:r>
              <a:rPr lang="en-US" sz="2600" dirty="0"/>
              <a:t>(please check the paper for more information), </a:t>
            </a:r>
            <a:r>
              <a:rPr lang="en-US" sz="2600" i="1" dirty="0"/>
              <a:t>e.g.</a:t>
            </a:r>
            <a:r>
              <a:rPr lang="en-US" sz="2600" dirty="0"/>
              <a:t>, n(A) = n(B), where n(∗) represents the number of logs which belong to corresponding template ∗. And explain why, </a:t>
            </a:r>
            <a:r>
              <a:rPr lang="en-US" sz="2600" i="1" dirty="0"/>
              <a:t>e.g.</a:t>
            </a:r>
            <a:r>
              <a:rPr lang="en-US" sz="2600" dirty="0"/>
              <a:t>, template A is “Interface *, changed state to down”, while template B is “Interface *, changed state to up”. </a:t>
            </a:r>
          </a:p>
          <a:p>
            <a:pPr lvl="1"/>
            <a:endParaRPr lang="en-US" altLang="zh-CN" sz="2600" dirty="0" smtClean="0"/>
          </a:p>
          <a:p>
            <a:pPr lvl="1"/>
            <a:r>
              <a:rPr lang="en-US" altLang="zh-CN" sz="2600" dirty="0" smtClean="0"/>
              <a:t>Describe </a:t>
            </a:r>
            <a:r>
              <a:rPr lang="en-US" altLang="zh-CN" sz="2600" dirty="0"/>
              <a:t>your own experience or findings in doing </a:t>
            </a:r>
            <a:r>
              <a:rPr lang="en-US" altLang="zh-CN" sz="2600" dirty="0" smtClean="0"/>
              <a:t>those jobs. </a:t>
            </a:r>
            <a:endParaRPr lang="en-US" altLang="zh-CN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55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/>
          </a:p>
          <a:p>
            <a:pPr marL="0" indent="0">
              <a:buNone/>
            </a:pPr>
            <a:r>
              <a:rPr kumimoji="1" lang="en-US" altLang="zh-CN" sz="4000" dirty="0" smtClean="0"/>
              <a:t>When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/>
              <a:t>you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finish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this assignment,</a:t>
            </a:r>
            <a:r>
              <a:rPr kumimoji="1" lang="zh-CN" altLang="en-US" sz="4000" dirty="0"/>
              <a:t> </a:t>
            </a:r>
            <a:r>
              <a:rPr kumimoji="1" lang="en-US" altLang="zh-CN" sz="4000" dirty="0" smtClean="0"/>
              <a:t>you </a:t>
            </a:r>
            <a:r>
              <a:rPr kumimoji="1" lang="en-US" altLang="zh-CN" sz="4000" dirty="0"/>
              <a:t>only need to </a:t>
            </a:r>
            <a:r>
              <a:rPr kumimoji="1" lang="en-US" altLang="zh-CN" sz="4000" b="1" dirty="0"/>
              <a:t>submit </a:t>
            </a:r>
            <a:r>
              <a:rPr kumimoji="1" lang="en-US" altLang="zh-CN" sz="4000" b="1" dirty="0" smtClean="0"/>
              <a:t>a </a:t>
            </a:r>
            <a:r>
              <a:rPr kumimoji="1" lang="en-US" altLang="zh-CN" sz="4000" b="1" dirty="0"/>
              <a:t>zip file </a:t>
            </a:r>
            <a:r>
              <a:rPr kumimoji="1" lang="en-US" altLang="zh-CN" sz="4000" b="1" dirty="0" smtClean="0"/>
              <a:t>,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which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includes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template files in part#1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and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an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assignment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report</a:t>
            </a:r>
            <a:r>
              <a:rPr kumimoji="1" lang="en-US" altLang="zh-CN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55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4225" y="2665872"/>
            <a:ext cx="2199967" cy="1325563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/>
              <a:t>Q&amp;A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734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038959" y="934024"/>
            <a:ext cx="7886700" cy="4138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1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2182" y="13448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71" y="3304968"/>
            <a:ext cx="4027808" cy="6022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60" y="3349248"/>
            <a:ext cx="4027808" cy="18414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91" y="3587592"/>
            <a:ext cx="4027808" cy="242048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103312" y="1471322"/>
            <a:ext cx="12050188" cy="1918169"/>
            <a:chOff x="95318" y="4793075"/>
            <a:chExt cx="12050188" cy="191816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8685" y="4990381"/>
              <a:ext cx="889000" cy="1397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9869" y="4990381"/>
              <a:ext cx="889000" cy="139700"/>
            </a:xfrm>
            <a:prstGeom prst="rect">
              <a:avLst/>
            </a:prstGeom>
          </p:spPr>
        </p:pic>
        <p:grpSp>
          <p:nvGrpSpPr>
            <p:cNvPr id="27" name="组 26"/>
            <p:cNvGrpSpPr/>
            <p:nvPr/>
          </p:nvGrpSpPr>
          <p:grpSpPr>
            <a:xfrm>
              <a:off x="4269868" y="4793075"/>
              <a:ext cx="7875638" cy="1918169"/>
              <a:chOff x="1587834" y="4930551"/>
              <a:chExt cx="7494638" cy="1640373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7834" y="4930551"/>
                <a:ext cx="7494638" cy="164037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29" name="矩形 28"/>
              <p:cNvSpPr/>
              <p:nvPr/>
            </p:nvSpPr>
            <p:spPr>
              <a:xfrm>
                <a:off x="1665171" y="6304547"/>
                <a:ext cx="3542096" cy="2117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318" y="4793075"/>
              <a:ext cx="4097185" cy="1918169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161852" y="5077396"/>
              <a:ext cx="1880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mic Sans MS" charset="0"/>
                  <a:ea typeface="Comic Sans MS" charset="0"/>
                  <a:cs typeface="Comic Sans MS" charset="0"/>
                </a:rPr>
                <a:t>traffic flow</a:t>
              </a:r>
              <a:r>
                <a:rPr lang="en-US" altLang="zh-CN" sz="2400" dirty="0">
                  <a:latin typeface="Comic Sans MS" charset="0"/>
                  <a:ea typeface="Comic Sans MS" charset="0"/>
                  <a:cs typeface="Comic Sans MS" charset="0"/>
                </a:rPr>
                <a:t> </a:t>
              </a:r>
              <a:endParaRPr kumimoji="1" lang="zh-CN" altLang="en-US" sz="2400" dirty="0" smtClean="0"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86024" y="3441321"/>
            <a:ext cx="11098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Anomaly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detection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important.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smtClean="0"/>
              <a:t>B</a:t>
            </a:r>
            <a:r>
              <a:rPr lang="en-US" sz="2800" smtClean="0"/>
              <a:t>esides</a:t>
            </a:r>
            <a:r>
              <a:rPr lang="zh-CN" altLang="en-US" sz="2800"/>
              <a:t> </a:t>
            </a:r>
            <a:r>
              <a:rPr lang="en-US" altLang="zh-CN" sz="2800" smtClean="0"/>
              <a:t>KPI</a:t>
            </a:r>
            <a:r>
              <a:rPr lang="zh-CN" altLang="en-US" sz="2800" smtClean="0"/>
              <a:t> </a:t>
            </a:r>
            <a:r>
              <a:rPr lang="en-US" altLang="zh-CN" sz="2800" dirty="0" smtClean="0"/>
              <a:t>curves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logs are</a:t>
            </a:r>
            <a:r>
              <a:rPr lang="zh-CN" altLang="en-US" sz="2800" dirty="0"/>
              <a:t> </a:t>
            </a:r>
            <a:r>
              <a:rPr lang="en-US" altLang="zh-CN" sz="2800" dirty="0"/>
              <a:t>also widely used for anomaly </a:t>
            </a:r>
            <a:r>
              <a:rPr lang="en-US" altLang="zh-CN" sz="2800" dirty="0" smtClean="0"/>
              <a:t>detection.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Logs </a:t>
            </a:r>
            <a:r>
              <a:rPr lang="en-US" altLang="zh-CN" sz="2800" dirty="0" smtClean="0"/>
              <a:t>record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detailed runtime information.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6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613" y="4180407"/>
            <a:ext cx="2697320" cy="2436117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172774" y="989779"/>
            <a:ext cx="7886700" cy="4138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1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8408" y="1389917"/>
            <a:ext cx="9005223" cy="1972261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impossible</a:t>
            </a:r>
            <a:r>
              <a:rPr kumimoji="1" lang="en-US" altLang="zh-CN" dirty="0" smtClean="0"/>
              <a:t>!</a:t>
            </a:r>
          </a:p>
          <a:p>
            <a:pPr lvl="1"/>
            <a:r>
              <a:rPr kumimoji="1" lang="en-US" altLang="zh-CN" sz="2800" dirty="0"/>
              <a:t>Unstructured </a:t>
            </a:r>
            <a:r>
              <a:rPr kumimoji="1" lang="en-US" altLang="zh-CN" sz="2800" dirty="0" smtClean="0"/>
              <a:t>texts.</a:t>
            </a:r>
          </a:p>
          <a:p>
            <a:pPr lvl="1"/>
            <a:r>
              <a:rPr kumimoji="1" lang="en-US" altLang="zh-CN" sz="2800" dirty="0" smtClean="0"/>
              <a:t>Huge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amount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logs.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Diverse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types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logs.</a:t>
            </a:r>
            <a:endParaRPr kumimoji="1" lang="en-US" altLang="zh-CN" sz="2800" dirty="0"/>
          </a:p>
        </p:txBody>
      </p:sp>
      <p:sp>
        <p:nvSpPr>
          <p:cNvPr id="6" name="TextBox 8"/>
          <p:cNvSpPr txBox="1"/>
          <p:nvPr/>
        </p:nvSpPr>
        <p:spPr>
          <a:xfrm>
            <a:off x="1714556" y="3139499"/>
            <a:ext cx="7344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57168" indent="-257168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14308" indent="-214308">
              <a:buFont typeface="Wingdings" panose="05000000000000000000" pitchFamily="2" charset="2"/>
              <a:buChar char="Ø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8" name="TextBox 10"/>
          <p:cNvSpPr txBox="1"/>
          <p:nvPr/>
        </p:nvSpPr>
        <p:spPr>
          <a:xfrm>
            <a:off x="881714" y="3631942"/>
            <a:ext cx="1040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need</a:t>
            </a:r>
            <a:r>
              <a:rPr lang="zh-CN" alt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automated</a:t>
            </a:r>
            <a:r>
              <a:rPr lang="en-US" sz="2800" b="1" dirty="0" smtClean="0"/>
              <a:t> </a:t>
            </a:r>
            <a:r>
              <a:rPr lang="en-US" sz="2800" b="1" dirty="0"/>
              <a:t>log-based anomaly detection </a:t>
            </a:r>
            <a:r>
              <a:rPr lang="en-US" sz="2800" b="1" dirty="0" smtClean="0"/>
              <a:t>methods!</a:t>
            </a:r>
            <a:endParaRPr lang="en-US" sz="2800" b="1" dirty="0"/>
          </a:p>
        </p:txBody>
      </p:sp>
      <p:sp>
        <p:nvSpPr>
          <p:cNvPr id="10" name="Cloud Callout 4"/>
          <p:cNvSpPr/>
          <p:nvPr/>
        </p:nvSpPr>
        <p:spPr>
          <a:xfrm>
            <a:off x="6737342" y="4617610"/>
            <a:ext cx="2322132" cy="1165957"/>
          </a:xfrm>
          <a:prstGeom prst="cloudCallout">
            <a:avLst>
              <a:gd name="adj1" fmla="val 83036"/>
              <a:gd name="adj2" fmla="val -16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check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logs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manually!</a:t>
            </a:r>
            <a:endParaRPr lang="en-US" b="1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2182" y="13448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Challenges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7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206350"/>
            <a:ext cx="10916478" cy="1325563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opular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590598" y="3806075"/>
            <a:ext cx="34475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Anomaly detection </a:t>
            </a:r>
            <a:r>
              <a:rPr lang="en-US" altLang="zh-CN" b="1" dirty="0" err="1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mathods</a:t>
            </a:r>
            <a:r>
              <a:rPr lang="en-US" altLang="zh-CN" b="1" baseline="300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[2]</a:t>
            </a:r>
            <a:r>
              <a:rPr lang="en-US" altLang="zh-CN" b="1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b="1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PCA</a:t>
            </a:r>
            <a:r>
              <a:rPr lang="zh-CN" altLang="en-US" sz="1600" b="1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(SOSP’09)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Invariants</a:t>
            </a:r>
            <a:r>
              <a:rPr lang="zh-CN" altLang="en-US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Mining</a:t>
            </a:r>
            <a:r>
              <a:rPr lang="zh-CN" altLang="en-US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(ATC’10)</a:t>
            </a:r>
          </a:p>
          <a:p>
            <a:pPr marL="285750" indent="-285750" algn="ctr">
              <a:buFont typeface="Arial" charset="0"/>
              <a:buChar char="•"/>
            </a:pPr>
            <a:endParaRPr lang="en-US" altLang="zh-CN" b="1" dirty="0"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88190" y="3779710"/>
            <a:ext cx="29713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L</a:t>
            </a:r>
            <a:r>
              <a:rPr lang="en-US" altLang="zh-CN" b="1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og parsing methods</a:t>
            </a:r>
            <a:r>
              <a:rPr lang="en-US" altLang="zh-CN" b="1" baseline="300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[1]</a:t>
            </a:r>
            <a:r>
              <a:rPr lang="en-US" altLang="zh-CN" b="1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b="1" dirty="0" err="1">
                <a:latin typeface="Open Sans Condensed Light" charset="0"/>
                <a:ea typeface="Open Sans Condensed Light" charset="0"/>
                <a:cs typeface="Open Sans Condensed Light" charset="0"/>
              </a:rPr>
              <a:t>LogSig</a:t>
            </a:r>
            <a:r>
              <a:rPr lang="zh-CN" altLang="en-US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   </a:t>
            </a: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(CIKM’11)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LKE</a:t>
            </a:r>
            <a:r>
              <a:rPr lang="zh-CN" altLang="en-US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     </a:t>
            </a: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(ICDM’09)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b="1" dirty="0" err="1">
                <a:latin typeface="Open Sans Condensed Light" charset="0"/>
                <a:ea typeface="Open Sans Condensed Light" charset="0"/>
                <a:cs typeface="Open Sans Condensed Light" charset="0"/>
              </a:rPr>
              <a:t>IPLoM</a:t>
            </a:r>
            <a:r>
              <a:rPr lang="zh-CN" altLang="en-US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   </a:t>
            </a: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(KDD’09)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SLCT</a:t>
            </a:r>
            <a:r>
              <a:rPr lang="zh-CN" altLang="en-US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  </a:t>
            </a:r>
            <a:r>
              <a:rPr lang="en-US" altLang="zh-CN" sz="1600" b="1" dirty="0">
                <a:latin typeface="Open Sans Condensed Light" charset="0"/>
                <a:ea typeface="Open Sans Condensed Light" charset="0"/>
                <a:cs typeface="Open Sans Condensed Light" charset="0"/>
              </a:rPr>
              <a:t>(IPOM’03)</a:t>
            </a:r>
          </a:p>
          <a:p>
            <a:pPr algn="ctr"/>
            <a:endParaRPr lang="en-US" altLang="zh-CN" b="1" dirty="0" smtClean="0">
              <a:latin typeface="Open Sans Condensed Light" charset="0"/>
              <a:ea typeface="Open Sans Condensed Light" charset="0"/>
              <a:cs typeface="Open Sans Condensed Light" charset="0"/>
            </a:endParaRPr>
          </a:p>
          <a:p>
            <a:pPr algn="ctr"/>
            <a:endParaRPr lang="en-US" altLang="zh-CN" b="1" dirty="0"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1295" y="5936245"/>
            <a:ext cx="119902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[1]He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P, Zhu J, He S, et al. An Evaluation Study on Log Parsing and Its Use in Log Mining[C]// IEEE DSN 2016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[2] He S, Zhu J, He P, et al. Experience Report: System Log Analysis for Anomaly Detection[C]// IEEE, ISSRE 2016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405" y="2482156"/>
            <a:ext cx="1204417" cy="574584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472440" y="1483899"/>
            <a:ext cx="11053450" cy="1829840"/>
            <a:chOff x="544427" y="705486"/>
            <a:chExt cx="11053450" cy="1829840"/>
          </a:xfrm>
        </p:grpSpPr>
        <p:grpSp>
          <p:nvGrpSpPr>
            <p:cNvPr id="13" name="组 12"/>
            <p:cNvGrpSpPr/>
            <p:nvPr/>
          </p:nvGrpSpPr>
          <p:grpSpPr>
            <a:xfrm>
              <a:off x="544427" y="705486"/>
              <a:ext cx="11053450" cy="1829840"/>
              <a:chOff x="566598" y="1892657"/>
              <a:chExt cx="11053450" cy="1829840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478139" y="1892657"/>
                <a:ext cx="3073052" cy="1785104"/>
                <a:chOff x="3340012" y="427034"/>
                <a:chExt cx="3073052" cy="1785104"/>
              </a:xfrm>
              <a:noFill/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3340012" y="427034"/>
                  <a:ext cx="3073052" cy="17851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en-US" altLang="zh-CN" sz="1100" b="1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Templates</a:t>
                  </a:r>
                  <a:r>
                    <a:rPr lang="zh-CN" altLang="en-US" sz="1100" b="1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：</a:t>
                  </a:r>
                  <a:endParaRPr lang="en-US" altLang="zh-CN" sz="11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r>
                    <a:rPr lang="en-US" altLang="zh-CN" sz="1100" b="1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1.</a:t>
                  </a:r>
                  <a:r>
                    <a:rPr lang="en-US" altLang="zh-CN" sz="1100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Interface </a:t>
                  </a:r>
                  <a:r>
                    <a:rPr lang="en-US" altLang="zh-CN" sz="1100" dirty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*, changed state to </a:t>
                  </a:r>
                  <a:r>
                    <a:rPr lang="en-US" altLang="zh-CN" sz="1100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down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2.</a:t>
                  </a:r>
                  <a:r>
                    <a:rPr lang="en-US" altLang="zh-CN" sz="1100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Vlan-interface </a:t>
                  </a:r>
                  <a:r>
                    <a:rPr lang="en-US" altLang="zh-CN" sz="1100" dirty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*, changed state to </a:t>
                  </a:r>
                  <a:r>
                    <a:rPr lang="en-US" altLang="zh-CN" sz="1100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down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3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.</a:t>
                  </a:r>
                  <a:r>
                    <a:rPr lang="en-US" altLang="zh-CN" sz="1100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Interface </a:t>
                  </a:r>
                  <a:r>
                    <a:rPr lang="en-US" altLang="zh-CN" sz="1100" dirty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*, changed state to </a:t>
                  </a:r>
                  <a:r>
                    <a:rPr lang="en-US" altLang="zh-CN" sz="1100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up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4.</a:t>
                  </a:r>
                  <a:r>
                    <a:rPr lang="en-US" altLang="zh-CN" sz="1100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Vlan-interface </a:t>
                  </a:r>
                  <a:r>
                    <a:rPr lang="en-US" altLang="zh-CN" sz="1100" dirty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*, changed state to up</a:t>
                  </a:r>
                </a:p>
                <a:p>
                  <a:r>
                    <a:rPr lang="en-US" altLang="zh-CN" sz="1100" b="1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Log.-&gt;Templates:</a:t>
                  </a:r>
                </a:p>
                <a:p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L1-&gt;T1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L2-&gt;T2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L3-&gt;T3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L4-&gt;T4</a:t>
                  </a:r>
                </a:p>
                <a:p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L5-&gt;T1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L6-&gt;T2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L7-&gt;T3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L8-&gt;T4</a:t>
                  </a:r>
                </a:p>
                <a:p>
                  <a:r>
                    <a:rPr lang="en-US" altLang="zh-CN" sz="1100" b="1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Template</a:t>
                  </a:r>
                  <a:r>
                    <a:rPr lang="zh-CN" altLang="en-US" sz="1100" b="1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b="1" dirty="0" smtClean="0">
                      <a:solidFill>
                        <a:schemeClr val="dk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sequence:</a:t>
                  </a:r>
                </a:p>
                <a:p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T1,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T2,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T3,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T4,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T1</a:t>
                  </a:r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,</a:t>
                  </a: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T2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,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T3,</a:t>
                  </a: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T4</a:t>
                  </a: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343801" y="467409"/>
                  <a:ext cx="2669269" cy="1721674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>
                <a:off x="566598" y="1922004"/>
                <a:ext cx="3273272" cy="1800493"/>
                <a:chOff x="0" y="1962754"/>
                <a:chExt cx="3273272" cy="1800493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0" y="1962754"/>
                  <a:ext cx="3273272" cy="18004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en-US" altLang="zh-CN" sz="1100" b="1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Logs: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1.Interface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ae3, changed state to down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2.Vlan-interface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vlan22, changed state to down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3.Interface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ae3, changed state to up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4.Vlan-interface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vlan22, changed state to up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5.Interface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ae1, changed state to down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6.Vlan-interface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vlan20, changed state </a:t>
                  </a:r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to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down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7.Interface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ae1, changed state to up</a:t>
                  </a:r>
                </a:p>
                <a:p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8.Vlan-interface </a:t>
                  </a:r>
                  <a:r>
                    <a:rPr lang="en-US" altLang="zh-CN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vlan20, changed state to </a:t>
                  </a:r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up</a:t>
                  </a:r>
                </a:p>
                <a:p>
                  <a:endParaRPr lang="en-US" altLang="zh-CN" sz="12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56537" y="1971463"/>
                  <a:ext cx="2778578" cy="170958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0" name="组 19"/>
              <p:cNvGrpSpPr/>
              <p:nvPr/>
            </p:nvGrpSpPr>
            <p:grpSpPr>
              <a:xfrm>
                <a:off x="6193035" y="1934630"/>
                <a:ext cx="2697207" cy="1720076"/>
                <a:chOff x="6070498" y="1959369"/>
                <a:chExt cx="2697207" cy="1720076"/>
              </a:xfrm>
            </p:grpSpPr>
            <p:cxnSp>
              <p:nvCxnSpPr>
                <p:cNvPr id="22" name="直线箭头连接符 21"/>
                <p:cNvCxnSpPr/>
                <p:nvPr/>
              </p:nvCxnSpPr>
              <p:spPr>
                <a:xfrm>
                  <a:off x="6202436" y="2500195"/>
                  <a:ext cx="1166083" cy="15266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连接符 22"/>
                <p:cNvCxnSpPr/>
                <p:nvPr/>
              </p:nvCxnSpPr>
              <p:spPr>
                <a:xfrm>
                  <a:off x="6207524" y="2360244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连接符 23"/>
                <p:cNvCxnSpPr/>
                <p:nvPr/>
              </p:nvCxnSpPr>
              <p:spPr>
                <a:xfrm>
                  <a:off x="6420624" y="2360244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连接符 24"/>
                <p:cNvCxnSpPr/>
                <p:nvPr/>
              </p:nvCxnSpPr>
              <p:spPr>
                <a:xfrm>
                  <a:off x="6646888" y="2360244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6157484" y="2273421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矩形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7484" y="2273421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6382180" y="2276039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矩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2180" y="2276039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线连接符 33"/>
                <p:cNvCxnSpPr/>
                <p:nvPr/>
              </p:nvCxnSpPr>
              <p:spPr>
                <a:xfrm>
                  <a:off x="6189501" y="2270370"/>
                  <a:ext cx="598639" cy="8959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/>
                <p:cNvCxnSpPr/>
                <p:nvPr/>
              </p:nvCxnSpPr>
              <p:spPr>
                <a:xfrm>
                  <a:off x="6852834" y="2360577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35"/>
                <p:cNvCxnSpPr/>
                <p:nvPr/>
              </p:nvCxnSpPr>
              <p:spPr>
                <a:xfrm>
                  <a:off x="7091787" y="2360976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6813981" y="2277084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矩形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3981" y="2277084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6601311" y="2273822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矩形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1311" y="2273822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矩形 38"/>
                <p:cNvSpPr/>
                <p:nvPr/>
              </p:nvSpPr>
              <p:spPr>
                <a:xfrm>
                  <a:off x="6070498" y="2032964"/>
                  <a:ext cx="1693105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000" dirty="0" smtClean="0"/>
                    <a:t>Sliding/</a:t>
                  </a:r>
                  <a:r>
                    <a:rPr kumimoji="1" lang="zh-CN" altLang="en-US" sz="1000" dirty="0" smtClean="0"/>
                    <a:t> </a:t>
                  </a:r>
                  <a:r>
                    <a:rPr kumimoji="1" lang="en-US" altLang="zh-CN" sz="1000" b="1" dirty="0" smtClean="0">
                      <a:solidFill>
                        <a:srgbClr val="FF0000"/>
                      </a:solidFill>
                    </a:rPr>
                    <a:t>session</a:t>
                  </a:r>
                  <a:r>
                    <a:rPr kumimoji="1" lang="zh-CN" altLang="en-US" sz="1000" b="1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000" b="1" dirty="0" smtClean="0">
                      <a:solidFill>
                        <a:srgbClr val="FF0000"/>
                      </a:solidFill>
                    </a:rPr>
                    <a:t>windows</a:t>
                  </a:r>
                  <a:endParaRPr lang="zh-CN" altLang="en-US" sz="1000" b="1" dirty="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7048805" y="2276039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矩形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8805" y="2276039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直线连接符 40"/>
                <p:cNvCxnSpPr/>
                <p:nvPr/>
              </p:nvCxnSpPr>
              <p:spPr>
                <a:xfrm>
                  <a:off x="7290185" y="2358934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7609956" y="2600922"/>
                      <a:ext cx="1150571" cy="580736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mr-IN" altLang="zh-CN" sz="12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sz="12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altLang="zh-CN" sz="1200" i="1" smtClean="0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altLang="zh-CN" sz="1200" i="1" smtClean="0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mr-IN" altLang="zh-CN" sz="120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2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2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2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mr-IN" altLang="zh-CN" sz="120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mr-IN" altLang="zh-CN" sz="1200" i="1" smtClean="0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200" b="0" i="1" smtClean="0">
                                                            <a:latin typeface="Cambria Math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200" b="0" i="1" smtClean="0">
                                                            <a:latin typeface="Cambria Math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200" b="0" i="1" smtClean="0">
                                                            <a:latin typeface="Cambria Math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mr-IN" altLang="zh-CN" sz="1200" i="1" smtClean="0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2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200" b="0" i="1" smtClean="0">
                                                            <a:latin typeface="Cambria Math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200" b="0" i="1" smtClean="0">
                                                            <a:latin typeface="Cambria Math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63" name="矩形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9956" y="2600922"/>
                      <a:ext cx="1150571" cy="58073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右大括号 42"/>
                <p:cNvSpPr/>
                <p:nvPr/>
              </p:nvSpPr>
              <p:spPr>
                <a:xfrm>
                  <a:off x="7480160" y="2226917"/>
                  <a:ext cx="148011" cy="1234622"/>
                </a:xfrm>
                <a:prstGeom prst="rightBrace">
                  <a:avLst>
                    <a:gd name="adj1" fmla="val 8333"/>
                    <a:gd name="adj2" fmla="val 5095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664518" y="2311791"/>
                  <a:ext cx="1103187" cy="27699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b="1" dirty="0" smtClean="0"/>
                    <a:t>Count</a:t>
                  </a:r>
                  <a:r>
                    <a:rPr kumimoji="1" lang="zh-CN" altLang="en-US" sz="1200" b="1" dirty="0" smtClean="0"/>
                    <a:t> </a:t>
                  </a:r>
                  <a:r>
                    <a:rPr kumimoji="1" lang="en-US" altLang="zh-CN" sz="1200" b="1" dirty="0" smtClean="0"/>
                    <a:t>Matrix</a:t>
                  </a:r>
                  <a:endParaRPr lang="zh-CN" altLang="en-US" sz="1200" b="1" dirty="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6116883" y="1959369"/>
                  <a:ext cx="2650822" cy="1720076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6" name="直线箭头连接符 45"/>
                <p:cNvCxnSpPr/>
                <p:nvPr/>
              </p:nvCxnSpPr>
              <p:spPr>
                <a:xfrm>
                  <a:off x="6231167" y="3014107"/>
                  <a:ext cx="1166083" cy="15266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连接符 46"/>
                <p:cNvCxnSpPr/>
                <p:nvPr/>
              </p:nvCxnSpPr>
              <p:spPr>
                <a:xfrm>
                  <a:off x="6236255" y="2874156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线连接符 47"/>
                <p:cNvCxnSpPr/>
                <p:nvPr/>
              </p:nvCxnSpPr>
              <p:spPr>
                <a:xfrm>
                  <a:off x="6449355" y="2874156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/>
                <p:cNvCxnSpPr/>
                <p:nvPr/>
              </p:nvCxnSpPr>
              <p:spPr>
                <a:xfrm>
                  <a:off x="6675619" y="2874156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6186215" y="2787333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矩形 1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86215" y="2787333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6410911" y="2789951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矩形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10911" y="2789951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直线连接符 51"/>
                <p:cNvCxnSpPr/>
                <p:nvPr/>
              </p:nvCxnSpPr>
              <p:spPr>
                <a:xfrm>
                  <a:off x="6449355" y="2784363"/>
                  <a:ext cx="598639" cy="8959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符 52"/>
                <p:cNvCxnSpPr/>
                <p:nvPr/>
              </p:nvCxnSpPr>
              <p:spPr>
                <a:xfrm>
                  <a:off x="6881565" y="2874489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符 53"/>
                <p:cNvCxnSpPr/>
                <p:nvPr/>
              </p:nvCxnSpPr>
              <p:spPr>
                <a:xfrm>
                  <a:off x="7120518" y="2874888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6842712" y="2790996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矩形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2712" y="2790996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6630042" y="2787734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矩形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042" y="2787734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7077536" y="2789951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矩形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77536" y="2789951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直线连接符 57"/>
                <p:cNvCxnSpPr/>
                <p:nvPr/>
              </p:nvCxnSpPr>
              <p:spPr>
                <a:xfrm>
                  <a:off x="7318916" y="2872846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线箭头连接符 59"/>
                <p:cNvCxnSpPr/>
                <p:nvPr/>
              </p:nvCxnSpPr>
              <p:spPr>
                <a:xfrm>
                  <a:off x="6240819" y="3532170"/>
                  <a:ext cx="1166083" cy="15266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/>
                <p:cNvCxnSpPr/>
                <p:nvPr/>
              </p:nvCxnSpPr>
              <p:spPr>
                <a:xfrm>
                  <a:off x="6245907" y="3392219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连接符 61"/>
                <p:cNvCxnSpPr/>
                <p:nvPr/>
              </p:nvCxnSpPr>
              <p:spPr>
                <a:xfrm>
                  <a:off x="6459007" y="3392219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/>
                <p:cNvCxnSpPr/>
                <p:nvPr/>
              </p:nvCxnSpPr>
              <p:spPr>
                <a:xfrm>
                  <a:off x="6685271" y="3392219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6195867" y="3305396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矩形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95867" y="3305396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矩形 64"/>
                    <p:cNvSpPr/>
                    <p:nvPr/>
                  </p:nvSpPr>
                  <p:spPr>
                    <a:xfrm>
                      <a:off x="6420563" y="3308014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矩形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0563" y="3308014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直线连接符 65"/>
                <p:cNvCxnSpPr/>
                <p:nvPr/>
              </p:nvCxnSpPr>
              <p:spPr>
                <a:xfrm>
                  <a:off x="6652425" y="3322974"/>
                  <a:ext cx="598639" cy="8959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/>
                <p:cNvCxnSpPr/>
                <p:nvPr/>
              </p:nvCxnSpPr>
              <p:spPr>
                <a:xfrm>
                  <a:off x="6891217" y="3392552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线连接符 67"/>
                <p:cNvCxnSpPr/>
                <p:nvPr/>
              </p:nvCxnSpPr>
              <p:spPr>
                <a:xfrm>
                  <a:off x="7130170" y="3392951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矩形 68"/>
                    <p:cNvSpPr/>
                    <p:nvPr/>
                  </p:nvSpPr>
                  <p:spPr>
                    <a:xfrm>
                      <a:off x="6852364" y="3309059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矩形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2364" y="3309059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矩形 69"/>
                    <p:cNvSpPr/>
                    <p:nvPr/>
                  </p:nvSpPr>
                  <p:spPr>
                    <a:xfrm>
                      <a:off x="6639694" y="3305797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矩形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9694" y="3305797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矩形 70"/>
                    <p:cNvSpPr/>
                    <p:nvPr/>
                  </p:nvSpPr>
                  <p:spPr>
                    <a:xfrm>
                      <a:off x="7087188" y="3308014"/>
                      <a:ext cx="28427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1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sz="11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1100" b="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矩形 1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87188" y="3308014"/>
                      <a:ext cx="284277" cy="2616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直线连接符 71"/>
                <p:cNvCxnSpPr/>
                <p:nvPr/>
              </p:nvCxnSpPr>
              <p:spPr>
                <a:xfrm>
                  <a:off x="7328568" y="3390909"/>
                  <a:ext cx="0" cy="14126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矩形 20"/>
              <p:cNvSpPr/>
              <p:nvPr/>
            </p:nvSpPr>
            <p:spPr>
              <a:xfrm>
                <a:off x="8969226" y="1925171"/>
                <a:ext cx="2650822" cy="172007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69497" y="884144"/>
              <a:ext cx="747787" cy="6987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681998" y="829125"/>
              <a:ext cx="741215" cy="68906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9256747" y="1506278"/>
              <a:ext cx="683200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900" dirty="0" smtClean="0"/>
                <a:t>Clustering</a:t>
              </a:r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5554" y="1499253"/>
              <a:ext cx="449162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100" dirty="0" smtClean="0"/>
                <a:t>PCA</a:t>
              </a:r>
              <a:endParaRPr lang="zh-CN" altLang="en-US" sz="1100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9683350" y="3028042"/>
            <a:ext cx="103425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900" dirty="0" smtClean="0"/>
              <a:t>Invariants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smtClean="0"/>
              <a:t>mining</a:t>
            </a:r>
            <a:endParaRPr lang="zh-CN" altLang="en-US" sz="900" dirty="0"/>
          </a:p>
        </p:txBody>
      </p:sp>
      <p:sp>
        <p:nvSpPr>
          <p:cNvPr id="79" name="矩形 78"/>
          <p:cNvSpPr/>
          <p:nvPr/>
        </p:nvSpPr>
        <p:spPr>
          <a:xfrm>
            <a:off x="6106744" y="2090284"/>
            <a:ext cx="16931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dirty="0" smtClean="0"/>
              <a:t>Sliding/</a:t>
            </a:r>
            <a:r>
              <a:rPr kumimoji="1" lang="zh-CN" altLang="en-US" sz="1000" dirty="0" smtClean="0"/>
              <a:t> </a:t>
            </a:r>
            <a:r>
              <a:rPr kumimoji="1" lang="en-US" altLang="zh-CN" sz="1000" b="1" dirty="0" smtClean="0">
                <a:solidFill>
                  <a:srgbClr val="FF0000"/>
                </a:solidFill>
              </a:rPr>
              <a:t>session</a:t>
            </a:r>
            <a:r>
              <a:rPr kumimoji="1" lang="zh-CN" altLang="en-US" sz="1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000" b="1" dirty="0" smtClean="0">
                <a:solidFill>
                  <a:srgbClr val="FF0000"/>
                </a:solidFill>
              </a:rPr>
              <a:t>windows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33570" y="2636682"/>
            <a:ext cx="16931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dirty="0" smtClean="0"/>
              <a:t>Sliding/</a:t>
            </a:r>
            <a:r>
              <a:rPr kumimoji="1" lang="zh-CN" altLang="en-US" sz="1000" dirty="0" smtClean="0"/>
              <a:t> </a:t>
            </a:r>
            <a:r>
              <a:rPr kumimoji="1" lang="en-US" altLang="zh-CN" sz="1000" b="1" dirty="0" smtClean="0">
                <a:solidFill>
                  <a:srgbClr val="FF0000"/>
                </a:solidFill>
              </a:rPr>
              <a:t>session</a:t>
            </a:r>
            <a:r>
              <a:rPr kumimoji="1" lang="zh-CN" altLang="en-US" sz="1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000" b="1" dirty="0" smtClean="0">
                <a:solidFill>
                  <a:srgbClr val="FF0000"/>
                </a:solidFill>
              </a:rPr>
              <a:t>windows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8046" y="3269003"/>
            <a:ext cx="1423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Log</a:t>
            </a:r>
            <a:r>
              <a:rPr lang="zh-CN" altLang="en-US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Collection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4130735" y="3269003"/>
            <a:ext cx="1183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Log</a:t>
            </a:r>
            <a:r>
              <a:rPr lang="zh-CN" altLang="en-US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Parsing</a:t>
            </a:r>
            <a:endParaRPr lang="zh-CN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6703998" y="3271117"/>
            <a:ext cx="1710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Feature</a:t>
            </a:r>
            <a:r>
              <a:rPr lang="zh-CN" altLang="en-US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Extraction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9453069" y="3264072"/>
            <a:ext cx="1800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Anomaly</a:t>
            </a:r>
            <a:r>
              <a:rPr lang="zh-CN" altLang="en-US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altLang="zh-CN" sz="1600" dirty="0" smtClean="0">
                <a:latin typeface="Open Sans Condensed Light" charset="0"/>
                <a:ea typeface="Open Sans Condensed Light" charset="0"/>
                <a:cs typeface="Open Sans Condensed Light" charset="0"/>
              </a:rPr>
              <a:t>Detection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3386173" y="5412432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Part#1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of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assignment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751069" y="5397818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7030A0"/>
                </a:solidFill>
              </a:rPr>
              <a:t>Part#2</a:t>
            </a:r>
            <a:r>
              <a:rPr kumimoji="1" lang="zh-CN" altLang="en-US" b="1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7030A0"/>
                </a:solidFill>
              </a:rPr>
              <a:t>of</a:t>
            </a:r>
            <a:r>
              <a:rPr kumimoji="1" lang="zh-CN" altLang="en-US" b="1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7030A0"/>
                </a:solidFill>
              </a:rPr>
              <a:t>assignment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494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Part#1: comparing current log parsing methods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6" y="2506662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86324" y="3884815"/>
            <a:ext cx="9625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OpenSans" charset="0"/>
              </a:rPr>
              <a:t>The purpose of log parsing is to extract a group of event templates.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DSN paper</a:t>
            </a:r>
            <a:r>
              <a:rPr lang="en-US" altLang="zh-CN" sz="2400" baseline="30000" dirty="0" smtClean="0">
                <a:solidFill>
                  <a:srgbClr val="333333"/>
                </a:solidFill>
                <a:latin typeface="OpenSans" charset="0"/>
              </a:rPr>
              <a:t>[1] </a:t>
            </a:r>
            <a:r>
              <a:rPr lang="en-US" altLang="zh-CN" sz="2400" dirty="0">
                <a:solidFill>
                  <a:srgbClr val="333333"/>
                </a:solidFill>
                <a:latin typeface="OpenSans" charset="0"/>
              </a:rPr>
              <a:t>introduces </a:t>
            </a:r>
            <a:r>
              <a:rPr lang="zh-CN" altLang="en-US" sz="2400" dirty="0" smtClean="0">
                <a:solidFill>
                  <a:srgbClr val="333333"/>
                </a:solidFill>
                <a:latin typeface="OpenSans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many</a:t>
            </a:r>
            <a:r>
              <a:rPr lang="zh-CN" altLang="en-US" sz="2400" dirty="0" smtClean="0">
                <a:solidFill>
                  <a:srgbClr val="333333"/>
                </a:solidFill>
                <a:latin typeface="OpenSans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methods</a:t>
            </a:r>
            <a:r>
              <a:rPr lang="zh-CN" altLang="en-US" sz="2400" dirty="0" smtClean="0">
                <a:solidFill>
                  <a:srgbClr val="333333"/>
                </a:solidFill>
                <a:latin typeface="OpenSans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OpenSans" charset="0"/>
              </a:rPr>
              <a:t>for automated log parsing. </a:t>
            </a:r>
          </a:p>
          <a:p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 </a:t>
            </a:r>
            <a:endParaRPr lang="en-US" altLang="zh-CN" sz="2400" dirty="0">
              <a:effectLst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8119" y="6463297"/>
            <a:ext cx="11843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[1]He P, Zhu J, He S, et al. An Evaluation Study on Log Parsing and Its Use in Log Mining[C]// IEEE DSN 2016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49" y="1373097"/>
            <a:ext cx="8268431" cy="2524824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4386724" y="5321820"/>
            <a:ext cx="6096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000" dirty="0" smtClean="0"/>
              <a:t>Toolkit: </a:t>
            </a:r>
            <a:endParaRPr lang="en-US" altLang="zh-CN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github.com/logpai/logparser/tree/dev</a:t>
            </a: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Algorithms</a:t>
            </a:r>
            <a:r>
              <a:rPr lang="en-US" altLang="zh-CN" sz="2000" dirty="0"/>
              <a:t>: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LogSig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IPLoM</a:t>
            </a:r>
            <a:r>
              <a:rPr lang="en-US" altLang="zh-CN" sz="2000" b="1" dirty="0"/>
              <a:t>, SLCT, LKE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5649" y="1736408"/>
            <a:ext cx="3223991" cy="30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15649" y="2633332"/>
            <a:ext cx="3223991" cy="30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51201" y="1695190"/>
            <a:ext cx="3223991" cy="30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39640" y="1843564"/>
            <a:ext cx="1259546" cy="37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65647" y="2033797"/>
            <a:ext cx="1233539" cy="746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494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Part#1: comparing current log parsing methods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6" y="2506662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6" name="内容占位符 2"/>
          <p:cNvSpPr txBox="1">
            <a:spLocks/>
          </p:cNvSpPr>
          <p:nvPr/>
        </p:nvSpPr>
        <p:spPr>
          <a:xfrm>
            <a:off x="872066" y="1578557"/>
            <a:ext cx="11319934" cy="147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Dataset: </a:t>
            </a:r>
          </a:p>
          <a:p>
            <a:pPr lvl="1"/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github.com/logpai/logparser/tree/dev/data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Five types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logs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(BGL, HDFS, HPC, </a:t>
            </a:r>
            <a:r>
              <a:rPr lang="en-US" altLang="zh-CN" sz="2000" dirty="0" err="1" smtClean="0"/>
              <a:t>Proxifier</a:t>
            </a:r>
            <a:r>
              <a:rPr lang="en-US" altLang="zh-CN" sz="2000" dirty="0" smtClean="0"/>
              <a:t>, Zookeeper),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each type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 </a:t>
            </a:r>
            <a:r>
              <a:rPr lang="en-US" altLang="zh-CN" sz="2000" dirty="0"/>
              <a:t>2000 logs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In each type:</a:t>
            </a:r>
          </a:p>
          <a:p>
            <a:pPr lvl="2"/>
            <a:r>
              <a:rPr lang="zh-CN" altLang="en-US" dirty="0">
                <a:latin typeface="+mn-ea"/>
              </a:rPr>
              <a:t>“</a:t>
            </a:r>
            <a:r>
              <a:rPr lang="en-US" altLang="zh-CN" dirty="0" err="1" smtClean="0">
                <a:latin typeface="+mn-ea"/>
              </a:rPr>
              <a:t>rawlog.log</a:t>
            </a:r>
            <a:r>
              <a:rPr lang="en-US" altLang="zh-CN" dirty="0" smtClean="0">
                <a:latin typeface="+mn-ea"/>
              </a:rPr>
              <a:t>” is the logs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that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you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need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to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process. </a:t>
            </a:r>
          </a:p>
          <a:p>
            <a:pPr lvl="2"/>
            <a:r>
              <a:rPr lang="en-US" altLang="zh-CN" dirty="0">
                <a:latin typeface="+mn-ea"/>
              </a:rPr>
              <a:t>L</a:t>
            </a:r>
            <a:r>
              <a:rPr lang="en-US" altLang="zh-CN" dirty="0" smtClean="0">
                <a:latin typeface="+mn-ea"/>
              </a:rPr>
              <a:t>ogs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in </a:t>
            </a:r>
            <a:r>
              <a:rPr lang="en-US" altLang="zh-CN" dirty="0">
                <a:latin typeface="+mn-ea"/>
              </a:rPr>
              <a:t>“template</a:t>
            </a:r>
            <a:r>
              <a:rPr lang="zh-CN" altLang="en-US" dirty="0">
                <a:latin typeface="+mn-ea"/>
              </a:rPr>
              <a:t>**</a:t>
            </a:r>
            <a:r>
              <a:rPr lang="en-US" altLang="zh-CN" dirty="0">
                <a:latin typeface="+mn-ea"/>
              </a:rPr>
              <a:t>.</a:t>
            </a:r>
            <a:r>
              <a:rPr lang="en-US" altLang="zh-CN" dirty="0" err="1" smtClean="0">
                <a:latin typeface="+mn-ea"/>
              </a:rPr>
              <a:t>txt”belong</a:t>
            </a:r>
            <a:r>
              <a:rPr lang="en-US" altLang="zh-CN" dirty="0" smtClean="0">
                <a:latin typeface="+mn-ea"/>
              </a:rPr>
              <a:t> to the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same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template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groundtruth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for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classification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1"/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5006" b="58817"/>
          <a:stretch/>
        </p:blipFill>
        <p:spPr>
          <a:xfrm>
            <a:off x="163582" y="3871103"/>
            <a:ext cx="6149812" cy="140193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653" y="4655575"/>
            <a:ext cx="6023287" cy="210246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b="32381"/>
          <a:stretch/>
        </p:blipFill>
        <p:spPr>
          <a:xfrm>
            <a:off x="8259203" y="4004189"/>
            <a:ext cx="3409726" cy="273489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187120" y="3805650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00"/>
                </a:solidFill>
              </a:rPr>
              <a:t>rawlog.log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62219" y="4572072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template36.log</a:t>
            </a:r>
            <a:r>
              <a:rPr lang="zh-CN" altLang="en-US" b="1" dirty="0" smtClean="0">
                <a:solidFill>
                  <a:srgbClr val="FFFF00"/>
                </a:solidFill>
              </a:rPr>
              <a:t> （</a:t>
            </a:r>
            <a:r>
              <a:rPr lang="en-US" altLang="zh-CN" b="1" dirty="0" err="1" smtClean="0">
                <a:solidFill>
                  <a:srgbClr val="FFFF00"/>
                </a:solidFill>
              </a:rPr>
              <a:t>groundtruth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494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Part#1: comparing current log parsing methods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1690688"/>
            <a:ext cx="10515600" cy="48053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DSN</a:t>
            </a:r>
            <a:r>
              <a:rPr lang="zh-CN" altLang="en-US" dirty="0" smtClean="0"/>
              <a:t> </a:t>
            </a:r>
            <a:r>
              <a:rPr lang="en-US" altLang="zh-CN" dirty="0" smtClean="0"/>
              <a:t>16 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methods) and </a:t>
            </a:r>
            <a:r>
              <a:rPr lang="en-US" altLang="zh-CN" dirty="0"/>
              <a:t>do the following jobs using the given datasets: </a:t>
            </a:r>
            <a:endParaRPr lang="en-US" altLang="zh-CN" dirty="0" smtClean="0"/>
          </a:p>
          <a:p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four </a:t>
            </a:r>
            <a:r>
              <a:rPr lang="en-US" altLang="zh-CN" dirty="0"/>
              <a:t>log parsing algorithms: </a:t>
            </a:r>
            <a:r>
              <a:rPr lang="en-US" altLang="zh-CN" b="1" dirty="0" err="1"/>
              <a:t>LogSig</a:t>
            </a:r>
            <a:r>
              <a:rPr lang="en-US" altLang="zh-CN" dirty="0"/>
              <a:t>, </a:t>
            </a:r>
            <a:r>
              <a:rPr lang="en-US" altLang="zh-CN" b="1" dirty="0" err="1"/>
              <a:t>IPLom</a:t>
            </a:r>
            <a:r>
              <a:rPr lang="en-US" altLang="zh-CN" dirty="0"/>
              <a:t>, </a:t>
            </a:r>
            <a:r>
              <a:rPr lang="en-US" altLang="zh-CN" b="1" dirty="0"/>
              <a:t>SLCT </a:t>
            </a:r>
            <a:r>
              <a:rPr lang="en-US" altLang="zh-CN" dirty="0"/>
              <a:t>and </a:t>
            </a:r>
            <a:r>
              <a:rPr lang="en-US" altLang="zh-CN" b="1" dirty="0"/>
              <a:t>LKE</a:t>
            </a:r>
            <a:br>
              <a:rPr lang="en-US" altLang="zh-CN" b="1" dirty="0"/>
            </a:br>
            <a:endParaRPr lang="en-US" altLang="zh-CN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Use </a:t>
            </a:r>
            <a:r>
              <a:rPr lang="en-US" altLang="zh-CN" dirty="0"/>
              <a:t>toolkit to run the four log parsing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(BGL</a:t>
            </a:r>
            <a:r>
              <a:rPr lang="en-US" altLang="zh-CN" dirty="0"/>
              <a:t>, HDFS, HPC, </a:t>
            </a:r>
            <a:r>
              <a:rPr lang="en-US" altLang="zh-CN" dirty="0" err="1"/>
              <a:t>Proxifier</a:t>
            </a:r>
            <a:r>
              <a:rPr lang="en-US" altLang="zh-CN" dirty="0"/>
              <a:t>, </a:t>
            </a:r>
            <a:r>
              <a:rPr lang="en-US" altLang="zh-CN" dirty="0" smtClean="0"/>
              <a:t>Zookeeper).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Plot </a:t>
            </a:r>
            <a:r>
              <a:rPr lang="en-US" altLang="zh-CN" b="1" dirty="0" smtClean="0"/>
              <a:t>runtime</a:t>
            </a:r>
            <a:r>
              <a:rPr lang="en-US" altLang="zh-CN" b="1" dirty="0"/>
              <a:t>,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F-score</a:t>
            </a:r>
            <a:r>
              <a:rPr lang="en-US" altLang="zh-CN" dirty="0" smtClean="0"/>
              <a:t>, </a:t>
            </a:r>
            <a:r>
              <a:rPr lang="en-US" altLang="zh-CN" b="1" dirty="0" err="1" smtClean="0"/>
              <a:t>RandIndex</a:t>
            </a:r>
            <a:r>
              <a:rPr lang="en-US" altLang="zh-CN" baseline="30000" dirty="0" smtClean="0"/>
              <a:t>[3] </a:t>
            </a:r>
            <a:r>
              <a:rPr lang="en-US" altLang="zh-CN" dirty="0" smtClean="0"/>
              <a:t>(</a:t>
            </a:r>
            <a:r>
              <a:rPr lang="en-US" altLang="zh-CN" dirty="0"/>
              <a:t>a metrics for evaluation clustering)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 charts </a:t>
            </a:r>
            <a:r>
              <a:rPr lang="en-US" altLang="zh-CN" dirty="0"/>
              <a:t>when four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 parsing logs.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Display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files.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Describe </a:t>
            </a:r>
            <a:r>
              <a:rPr lang="en-US" altLang="zh-CN" dirty="0"/>
              <a:t>your own experience or findings in doing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pasrsing</a:t>
            </a:r>
            <a:r>
              <a:rPr lang="en-US" altLang="zh-CN" dirty="0" smtClean="0"/>
              <a:t>. </a:t>
            </a:r>
            <a:r>
              <a:rPr lang="en-US" altLang="zh-CN" dirty="0"/>
              <a:t>For example, advantages and disadvantages of these algorithms.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649605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[3] </a:t>
            </a:r>
            <a:r>
              <a:rPr lang="en-US" altLang="zh-CN" u="sng" dirty="0">
                <a:solidFill>
                  <a:srgbClr val="00B0F0"/>
                </a:solidFill>
              </a:rPr>
              <a:t>https://</a:t>
            </a:r>
            <a:r>
              <a:rPr lang="en-US" altLang="zh-CN" u="sng" dirty="0" err="1">
                <a:solidFill>
                  <a:srgbClr val="00B0F0"/>
                </a:solidFill>
              </a:rPr>
              <a:t>nlp.stanford.edu</a:t>
            </a:r>
            <a:r>
              <a:rPr lang="en-US" altLang="zh-CN" u="sng" dirty="0">
                <a:solidFill>
                  <a:srgbClr val="00B0F0"/>
                </a:solidFill>
              </a:rPr>
              <a:t>/IR-book/html/</a:t>
            </a:r>
            <a:r>
              <a:rPr lang="en-US" altLang="zh-CN" u="sng" dirty="0" err="1">
                <a:solidFill>
                  <a:srgbClr val="00B0F0"/>
                </a:solidFill>
              </a:rPr>
              <a:t>htmledition</a:t>
            </a:r>
            <a:r>
              <a:rPr lang="en-US" altLang="zh-CN" u="sng" dirty="0">
                <a:solidFill>
                  <a:srgbClr val="00B0F0"/>
                </a:solidFill>
              </a:rPr>
              <a:t>/evaluation-of-clustering-1.html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8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Part#2: comparing anomaly detection methods 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49451" y="1777917"/>
            <a:ext cx="11515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ISSRE paper</a:t>
            </a:r>
            <a:r>
              <a:rPr lang="en-US" altLang="zh-CN" sz="2400" baseline="30000" dirty="0" smtClean="0">
                <a:solidFill>
                  <a:srgbClr val="333333"/>
                </a:solidFill>
                <a:latin typeface="OpenSans" charset="0"/>
              </a:rPr>
              <a:t>[2] </a:t>
            </a: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introduces many</a:t>
            </a:r>
            <a:r>
              <a:rPr lang="zh-CN" altLang="en-US" sz="2400" dirty="0" smtClean="0">
                <a:solidFill>
                  <a:srgbClr val="333333"/>
                </a:solidFill>
                <a:latin typeface="OpenSans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approaches </a:t>
            </a:r>
            <a:r>
              <a:rPr lang="en-US" altLang="zh-CN" sz="2400" dirty="0">
                <a:solidFill>
                  <a:srgbClr val="333333"/>
                </a:solidFill>
                <a:latin typeface="OpenSans" charset="0"/>
              </a:rPr>
              <a:t>for </a:t>
            </a: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anomaly </a:t>
            </a:r>
            <a:r>
              <a:rPr lang="en-US" altLang="zh-CN" sz="2400" dirty="0">
                <a:solidFill>
                  <a:srgbClr val="333333"/>
                </a:solidFill>
                <a:latin typeface="OpenSans" charset="0"/>
              </a:rPr>
              <a:t>detection based on </a:t>
            </a: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log</a:t>
            </a:r>
            <a:r>
              <a:rPr lang="zh-CN" altLang="en-US" sz="2400" dirty="0" smtClean="0">
                <a:solidFill>
                  <a:srgbClr val="333333"/>
                </a:solidFill>
                <a:latin typeface="OpenSans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OpenSans" charset="0"/>
              </a:rPr>
              <a:t>sequence. </a:t>
            </a:r>
          </a:p>
        </p:txBody>
      </p:sp>
      <p:sp>
        <p:nvSpPr>
          <p:cNvPr id="68" name="矩形 67"/>
          <p:cNvSpPr/>
          <p:nvPr/>
        </p:nvSpPr>
        <p:spPr>
          <a:xfrm>
            <a:off x="2008551" y="467096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Toolkit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/>
              <a:t> </a:t>
            </a:r>
            <a:r>
              <a:rPr lang="en-US" altLang="zh-CN" sz="2000" dirty="0">
                <a:hlinkClick r:id="rId3"/>
              </a:rPr>
              <a:t>https://github.com/logpai/loglizer</a:t>
            </a:r>
            <a:endParaRPr lang="en-US" altLang="zh-CN" sz="2000" dirty="0"/>
          </a:p>
        </p:txBody>
      </p:sp>
      <p:sp>
        <p:nvSpPr>
          <p:cNvPr id="70" name="矩形 69"/>
          <p:cNvSpPr/>
          <p:nvPr/>
        </p:nvSpPr>
        <p:spPr>
          <a:xfrm>
            <a:off x="232475" y="6277669"/>
            <a:ext cx="1238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[2] He S, Zhu J, He P, et al. Experience Report: System Log Analysis for Anomaly Detection[C]// IEEE, ISSRE 2016</a:t>
            </a:r>
            <a:endParaRPr lang="zh-CN" altLang="en-US" dirty="0"/>
          </a:p>
        </p:txBody>
      </p:sp>
      <p:pic>
        <p:nvPicPr>
          <p:cNvPr id="190" name="图片 1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91" y="2676397"/>
            <a:ext cx="5763360" cy="19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Part#2: comparing anomaly detection methods 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38199" y="1457645"/>
            <a:ext cx="11181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/>
              <a:t>Dataset (HDFS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logs)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742950" lvl="2" indent="-285750">
              <a:buFont typeface="Arial" charset="0"/>
              <a:buChar char="•"/>
            </a:pPr>
            <a:r>
              <a:rPr kumimoji="1" lang="en-US" altLang="zh-CN" sz="2400" dirty="0"/>
              <a:t>https://</a:t>
            </a:r>
            <a:r>
              <a:rPr kumimoji="1" lang="en-US" altLang="zh-CN" sz="2400" dirty="0" err="1"/>
              <a:t>www.dropbox.com</a:t>
            </a:r>
            <a:r>
              <a:rPr kumimoji="1" lang="en-US" altLang="zh-CN" sz="2400" dirty="0"/>
              <a:t>/s/akef557hnla0h9v/</a:t>
            </a:r>
            <a:r>
              <a:rPr kumimoji="1" lang="en-US" altLang="zh-CN" sz="2400" dirty="0" err="1"/>
              <a:t>ANM-data.zip?dl</a:t>
            </a:r>
            <a:r>
              <a:rPr kumimoji="1" lang="en-US" altLang="zh-CN" sz="2400" dirty="0"/>
              <a:t>=0</a:t>
            </a:r>
            <a:endParaRPr kumimoji="1" lang="zh-CN" altLang="en-US" sz="2400" dirty="0"/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2393868"/>
            <a:ext cx="11582400" cy="219284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65" y="4939301"/>
            <a:ext cx="4013200" cy="152400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22592"/>
          <a:stretch/>
        </p:blipFill>
        <p:spPr>
          <a:xfrm>
            <a:off x="7389495" y="4849035"/>
            <a:ext cx="3009900" cy="169089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7387590" y="5041722"/>
            <a:ext cx="2198370" cy="262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93972" y="2304030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FFFF00"/>
                </a:solidFill>
              </a:rPr>
              <a:t>HDFS.log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44167" y="473924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FFFF00"/>
                </a:solidFill>
              </a:rPr>
              <a:t>label.csv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04497" y="3025013"/>
            <a:ext cx="2021205" cy="131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H="1" flipV="1">
            <a:off x="6263640" y="3203703"/>
            <a:ext cx="1123950" cy="2066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9"/>
          <p:cNvSpPr/>
          <p:nvPr/>
        </p:nvSpPr>
        <p:spPr>
          <a:xfrm>
            <a:off x="5504497" y="2617527"/>
            <a:ext cx="2021205" cy="131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1"/>
          <p:cNvCxnSpPr/>
          <p:nvPr/>
        </p:nvCxnSpPr>
        <p:spPr>
          <a:xfrm flipH="1" flipV="1">
            <a:off x="7525702" y="2704140"/>
            <a:ext cx="430415" cy="2337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1253</Words>
  <Application>Microsoft Macintosh PowerPoint</Application>
  <PresentationFormat>宽屏</PresentationFormat>
  <Paragraphs>195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Cambria Math</vt:lpstr>
      <vt:lpstr>Comic Sans MS</vt:lpstr>
      <vt:lpstr>DengXian</vt:lpstr>
      <vt:lpstr>DengXian Light</vt:lpstr>
      <vt:lpstr>Mangal</vt:lpstr>
      <vt:lpstr>Open Sans Condensed Light</vt:lpstr>
      <vt:lpstr>OpenSans</vt:lpstr>
      <vt:lpstr>Wingdings</vt:lpstr>
      <vt:lpstr>华文楷体</vt:lpstr>
      <vt:lpstr>微软雅黑</vt:lpstr>
      <vt:lpstr>Arial</vt:lpstr>
      <vt:lpstr>Office 主题</vt:lpstr>
      <vt:lpstr>Assignment #2: Log Analysis for Anomaly Detection</vt:lpstr>
      <vt:lpstr>Background</vt:lpstr>
      <vt:lpstr>Challenges</vt:lpstr>
      <vt:lpstr>Popular Framework of log anomaly detection</vt:lpstr>
      <vt:lpstr>Part#1: comparing current log parsing methods </vt:lpstr>
      <vt:lpstr>Part#1: comparing current log parsing methods </vt:lpstr>
      <vt:lpstr>Part#1: comparing current log parsing methods </vt:lpstr>
      <vt:lpstr>Part#2: comparing anomaly detection methods </vt:lpstr>
      <vt:lpstr>Part#2: comparing anomaly detection methods </vt:lpstr>
      <vt:lpstr>Part#2: comparing anomaly detection methods </vt:lpstr>
      <vt:lpstr>PowerPoint 演示文稿</vt:lpstr>
      <vt:lpstr>Q&amp;A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ANM日志小作业</dc:title>
  <dc:creator>Microsoft Office 用户</dc:creator>
  <cp:lastModifiedBy>欧阳 前宇</cp:lastModifiedBy>
  <cp:revision>183</cp:revision>
  <dcterms:created xsi:type="dcterms:W3CDTF">2018-08-27T01:51:47Z</dcterms:created>
  <dcterms:modified xsi:type="dcterms:W3CDTF">2020-10-14T02:10:31Z</dcterms:modified>
</cp:coreProperties>
</file>