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50" r:id="rId3"/>
    <p:sldMasterId id="2147483653" r:id="rId4"/>
    <p:sldMasterId id="2147483655" r:id="rId5"/>
  </p:sldMasterIdLst>
  <p:notesMasterIdLst>
    <p:notesMasterId r:id="rId8"/>
  </p:notesMasterIdLst>
  <p:sldIdLst>
    <p:sldId id="256" r:id="rId6"/>
    <p:sldId id="272" r:id="rId7"/>
    <p:sldId id="390" r:id="rId9"/>
    <p:sldId id="396" r:id="rId10"/>
    <p:sldId id="391" r:id="rId11"/>
    <p:sldId id="392" r:id="rId12"/>
    <p:sldId id="393" r:id="rId13"/>
    <p:sldId id="410" r:id="rId14"/>
    <p:sldId id="394" r:id="rId15"/>
    <p:sldId id="403" r:id="rId16"/>
    <p:sldId id="399" r:id="rId17"/>
    <p:sldId id="416" r:id="rId18"/>
    <p:sldId id="415" r:id="rId19"/>
    <p:sldId id="417" r:id="rId20"/>
    <p:sldId id="259" r:id="rId21"/>
    <p:sldId id="395" r:id="rId22"/>
    <p:sldId id="40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Malinowski" initials="M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2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8"/>
    <p:restoredTop sz="96327"/>
  </p:normalViewPr>
  <p:slideViewPr>
    <p:cSldViewPr snapToGrid="0" snapToObjects="1">
      <p:cViewPr>
        <p:scale>
          <a:sx n="61" d="100"/>
          <a:sy n="61" d="100"/>
        </p:scale>
        <p:origin x="2848" y="1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D7F1B-9CAB-1047-888F-5961F63FC0C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D6CFE-171C-3145-BC1E-A2E85EFDC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kumimoji="1" lang="en-US" altLang="en-US" dirty="0">
                <a:sym typeface="+mn-ea"/>
              </a:rPr>
              <a:t>have a specific goal for generating empathetic responses.</a:t>
            </a:r>
            <a:r>
              <a:rPr lang="en-US" altLang="en-US"/>
              <a:t>: have empathy when empathy is needed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kumimoji="1" lang="en-US" altLang="en-US" dirty="0">
                <a:sym typeface="+mn-ea"/>
              </a:rPr>
              <a:t>have a specific goal for generating empathetic responses.</a:t>
            </a:r>
            <a:r>
              <a:rPr lang="en-US" altLang="en-US"/>
              <a:t>: have empathy when empathy is needed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72" y="185017"/>
            <a:ext cx="10515600" cy="72938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803070505020304" pitchFamily="18" charset="0"/>
                <a:cs typeface="Times New Roman" panose="02020803070505020304" pitchFamily="18" charset="0"/>
              </a:defRPr>
            </a:lvl1pPr>
          </a:lstStyle>
          <a:p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004548" y="6523991"/>
            <a:ext cx="480697" cy="336550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803070505020304" pitchFamily="18" charset="0"/>
                <a:cs typeface="Times New Roman" panose="02020803070505020304" pitchFamily="18" charset="0"/>
              </a:defRPr>
            </a:lvl1pPr>
          </a:lstStyle>
          <a:p>
            <a:fld id="{302C3856-606A-2E43-AD29-7D4FD2F5BEC3}" type="slidenum">
              <a:rPr kumimoji="1" lang="zh-CN" altLang="en-US" smtClean="0"/>
            </a:fld>
            <a:endParaRPr kumimoji="1" lang="zh-CN" altLang="en-US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6003"/>
            <a:ext cx="11029616" cy="3522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9785A019-21C4-43D2-81B3-DF2FDA004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D5B8-318F-41F1-95E8-2D94BF2B79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937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3817275" y="5611495"/>
            <a:ext cx="4537710" cy="981710"/>
            <a:chOff x="6092" y="8966"/>
            <a:chExt cx="6421" cy="1389"/>
          </a:xfrm>
        </p:grpSpPr>
        <p:pic>
          <p:nvPicPr>
            <p:cNvPr id="9" name="图片 8" descr="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02" y="8966"/>
              <a:ext cx="2511" cy="1235"/>
            </a:xfrm>
            <a:prstGeom prst="rect">
              <a:avLst/>
            </a:prstGeom>
          </p:spPr>
        </p:pic>
        <p:pic>
          <p:nvPicPr>
            <p:cNvPr id="10" name="图片 9" descr="tsinghua logo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" y="9070"/>
              <a:ext cx="3621" cy="128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 userDrawn="1"/>
        </p:nvSpPr>
        <p:spPr>
          <a:xfrm>
            <a:off x="-29210" y="-36830"/>
            <a:ext cx="12251055" cy="6932930"/>
          </a:xfrm>
          <a:prstGeom prst="rect">
            <a:avLst/>
          </a:prstGeom>
          <a:blipFill dpi="0" rotWithShape="1">
            <a:blip r:embed="rId4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369550" y="227330"/>
            <a:ext cx="1594485" cy="784225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-14605" y="6677660"/>
            <a:ext cx="11029315" cy="76200"/>
            <a:chOff x="-11527" y="9587"/>
            <a:chExt cx="17369" cy="120"/>
          </a:xfrm>
          <a:gradFill>
            <a:gsLst>
              <a:gs pos="0">
                <a:srgbClr val="FF9200">
                  <a:alpha val="67000"/>
                </a:srgbClr>
              </a:gs>
              <a:gs pos="100000">
                <a:srgbClr val="712D80"/>
              </a:gs>
            </a:gsLst>
            <a:lin ang="0" scaled="0"/>
          </a:gradFill>
        </p:grpSpPr>
        <p:sp>
          <p:nvSpPr>
            <p:cNvPr id="21" name="流程图: 终止 15"/>
            <p:cNvSpPr/>
            <p:nvPr/>
          </p:nvSpPr>
          <p:spPr>
            <a:xfrm>
              <a:off x="5292" y="9587"/>
              <a:ext cx="550" cy="12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过程 16"/>
            <p:cNvSpPr/>
            <p:nvPr/>
          </p:nvSpPr>
          <p:spPr>
            <a:xfrm>
              <a:off x="-11527" y="9587"/>
              <a:ext cx="17090" cy="12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 rot="10800000">
            <a:off x="11485245" y="6677660"/>
            <a:ext cx="741680" cy="76200"/>
            <a:chOff x="4674" y="9587"/>
            <a:chExt cx="1168" cy="120"/>
          </a:xfrm>
          <a:solidFill>
            <a:srgbClr val="772283"/>
          </a:solidFill>
        </p:grpSpPr>
        <p:sp>
          <p:nvSpPr>
            <p:cNvPr id="25" name="流程图: 终止 19"/>
            <p:cNvSpPr/>
            <p:nvPr/>
          </p:nvSpPr>
          <p:spPr>
            <a:xfrm>
              <a:off x="5292" y="9587"/>
              <a:ext cx="550" cy="12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过程 20"/>
            <p:cNvSpPr/>
            <p:nvPr/>
          </p:nvSpPr>
          <p:spPr>
            <a:xfrm>
              <a:off x="4674" y="9587"/>
              <a:ext cx="889" cy="12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004548" y="6523991"/>
            <a:ext cx="480697" cy="33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302C3856-606A-2E43-AD29-7D4FD2F5BEC3}" type="slidenum">
              <a:rPr kumimoji="1" lang="zh-CN" altLang="en-US" smtClean="0"/>
            </a:fld>
            <a:endParaRPr kumimoji="1" lang="zh-CN" altLang="en-US" sz="1800"/>
          </a:p>
        </p:txBody>
      </p:sp>
      <p:sp>
        <p:nvSpPr>
          <p:cNvPr id="28" name="流程图: 过程 3"/>
          <p:cNvSpPr/>
          <p:nvPr userDrawn="1"/>
        </p:nvSpPr>
        <p:spPr>
          <a:xfrm rot="10800000">
            <a:off x="-18745" y="975995"/>
            <a:ext cx="10584000" cy="81280"/>
          </a:xfrm>
          <a:prstGeom prst="flowChartProcess">
            <a:avLst/>
          </a:prstGeom>
          <a:gradFill>
            <a:gsLst>
              <a:gs pos="83000">
                <a:srgbClr val="B494BF">
                  <a:alpha val="100000"/>
                </a:srgbClr>
              </a:gs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722F8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369550" y="227330"/>
            <a:ext cx="1594485" cy="784225"/>
          </a:xfrm>
          <a:prstGeom prst="rect">
            <a:avLst/>
          </a:prstGeom>
        </p:spPr>
      </p:pic>
      <p:sp>
        <p:nvSpPr>
          <p:cNvPr id="10" name="流程图: 过程 31"/>
          <p:cNvSpPr/>
          <p:nvPr userDrawn="1"/>
        </p:nvSpPr>
        <p:spPr>
          <a:xfrm>
            <a:off x="-24765" y="6676079"/>
            <a:ext cx="12241530" cy="76200"/>
          </a:xfrm>
          <a:prstGeom prst="flowChartProcess">
            <a:avLst/>
          </a:prstGeom>
          <a:gradFill>
            <a:gsLst>
              <a:gs pos="75000">
                <a:srgbClr val="B86040">
                  <a:alpha val="100000"/>
                </a:srgbClr>
              </a:gs>
              <a:gs pos="0">
                <a:srgbClr val="FF9200">
                  <a:alpha val="65000"/>
                </a:srgbClr>
              </a:gs>
              <a:gs pos="100000">
                <a:srgbClr val="712D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9354820" y="-960120"/>
            <a:ext cx="4439920" cy="4065905"/>
          </a:xfrm>
          <a:prstGeom prst="ellipse">
            <a:avLst/>
          </a:prstGeom>
          <a:gradFill>
            <a:gsLst>
              <a:gs pos="100000">
                <a:srgbClr val="B896C0">
                  <a:alpha val="48000"/>
                </a:srgbClr>
              </a:gs>
              <a:gs pos="0">
                <a:srgbClr val="712D80">
                  <a:alpha val="35000"/>
                  <a:lumMod val="9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 rot="12300000">
            <a:off x="8166100" y="-1632585"/>
            <a:ext cx="3570605" cy="3270250"/>
          </a:xfrm>
          <a:prstGeom prst="ellipse">
            <a:avLst/>
          </a:prstGeom>
          <a:gradFill>
            <a:gsLst>
              <a:gs pos="100000">
                <a:srgbClr val="FF9900">
                  <a:alpha val="0"/>
                </a:srgbClr>
              </a:gs>
              <a:gs pos="0">
                <a:srgbClr val="FF9200">
                  <a:alpha val="6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11100000">
            <a:off x="435610" y="31115"/>
            <a:ext cx="742950" cy="768985"/>
          </a:xfrm>
          <a:prstGeom prst="ellipse">
            <a:avLst/>
          </a:prstGeom>
          <a:gradFill>
            <a:gsLst>
              <a:gs pos="100000">
                <a:srgbClr val="FF9900">
                  <a:alpha val="0"/>
                </a:srgbClr>
              </a:gs>
              <a:gs pos="0">
                <a:srgbClr val="FF92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320000">
            <a:off x="-121920" y="-208280"/>
            <a:ext cx="866140" cy="793750"/>
          </a:xfrm>
          <a:prstGeom prst="ellipse">
            <a:avLst/>
          </a:prstGeom>
          <a:gradFill>
            <a:gsLst>
              <a:gs pos="100000">
                <a:srgbClr val="702D7F">
                  <a:alpha val="0"/>
                </a:srgbClr>
              </a:gs>
              <a:gs pos="0">
                <a:srgbClr val="702D7F">
                  <a:alpha val="6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3817275" y="5611495"/>
            <a:ext cx="4537710" cy="981710"/>
            <a:chOff x="6092" y="8966"/>
            <a:chExt cx="6421" cy="1389"/>
          </a:xfrm>
        </p:grpSpPr>
        <p:pic>
          <p:nvPicPr>
            <p:cNvPr id="32" name="图片 31" descr="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02" y="8966"/>
              <a:ext cx="2511" cy="1235"/>
            </a:xfrm>
            <a:prstGeom prst="rect">
              <a:avLst/>
            </a:prstGeom>
          </p:spPr>
        </p:pic>
        <p:pic>
          <p:nvPicPr>
            <p:cNvPr id="33" name="图片 32" descr="tsinghua logo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" y="9070"/>
              <a:ext cx="3621" cy="128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/>
        </p:nvSpPr>
        <p:spPr>
          <a:xfrm>
            <a:off x="-19050" y="4057015"/>
            <a:ext cx="12211050" cy="1475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2600" kern="1200">
                <a:solidFill>
                  <a:schemeClr val="tx1"/>
                </a:solidFill>
                <a:latin typeface="Georgia" panose="02040802050405020203" pitchFamily="2" charset="-44"/>
                <a:ea typeface="黑体" charset="-122"/>
                <a:sym typeface="Calibri" panose="020F070203040403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Arial" panose="020B0604020202090204" pitchFamily="34" charset="0"/>
              <a:buChar char="–"/>
              <a:defRPr sz="2300" kern="1200">
                <a:solidFill>
                  <a:schemeClr val="tx1"/>
                </a:solidFill>
                <a:latin typeface="Georgia" panose="02040802050405020203" pitchFamily="2" charset="-44"/>
                <a:ea typeface="黑体" charset="-122"/>
                <a:sym typeface="Calibri" panose="020F070203040403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802050405020203" pitchFamily="2" charset="-44"/>
                <a:ea typeface="黑体" charset="-122"/>
                <a:sym typeface="Calibri" panose="020F070203040403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497A"/>
              </a:buClr>
              <a:buSzPct val="73000"/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Georgia" panose="02040802050405020203" pitchFamily="2" charset="-44"/>
                <a:ea typeface="黑体" charset="-122"/>
                <a:sym typeface="Calibri" panose="020F070203040403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497A"/>
              </a:buClr>
              <a:buSzPct val="73000"/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Georgia" panose="02040802050405020203" pitchFamily="2" charset="-44"/>
                <a:ea typeface="黑体" charset="-122"/>
                <a:sym typeface="Calibri" panose="020F0702030404030204" pitchFamily="34" charset="0"/>
              </a:defRPr>
            </a:lvl5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Sahand Sabour</a:t>
            </a:r>
            <a:endParaRPr lang="en-US" altLang="x-none" sz="1800" dirty="0">
              <a:solidFill>
                <a:schemeClr val="tx1"/>
              </a:solidFill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  <a:p>
            <a:pPr marL="0" lvl="0" indent="0" algn="ctr">
              <a:lnSpc>
                <a:spcPct val="13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2020280401</a:t>
            </a:r>
            <a:endParaRPr lang="en-US" altLang="x-none" sz="1800" dirty="0">
              <a:solidFill>
                <a:schemeClr val="tx1"/>
              </a:solidFill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  <a:p>
            <a:pPr marL="0" lvl="0" indent="0" algn="ctr">
              <a:lnSpc>
                <a:spcPct val="13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Conversational AI Group, Tsinghua University</a:t>
            </a:r>
            <a:endParaRPr lang="en-US" altLang="x-none" sz="1800" dirty="0">
              <a:solidFill>
                <a:schemeClr val="tx1"/>
              </a:solidFill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845127"/>
            <a:ext cx="12191999" cy="2258118"/>
          </a:xfrm>
          <a:prstGeom prst="rect">
            <a:avLst/>
          </a:prstGeom>
          <a:gradFill flip="none" rotWithShape="1">
            <a:gsLst>
              <a:gs pos="6000">
                <a:schemeClr val="accent3">
                  <a:lumMod val="21000"/>
                  <a:alpha val="22000"/>
                </a:schemeClr>
              </a:gs>
              <a:gs pos="99000">
                <a:schemeClr val="accent3">
                  <a:lumMod val="100000"/>
                  <a:alpha val="16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1"/>
          <p:cNvSpPr txBox="1"/>
          <p:nvPr/>
        </p:nvSpPr>
        <p:spPr>
          <a:xfrm>
            <a:off x="-19050" y="1875790"/>
            <a:ext cx="12192000" cy="5562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500" b="1" kern="1200" dirty="0">
                <a:solidFill>
                  <a:schemeClr val="tx1"/>
                </a:solidFill>
                <a:latin typeface="Times New Roman" panose="02020803070505020304" pitchFamily="18" charset="0"/>
                <a:ea typeface="黑体" charset="-122"/>
                <a:cs typeface="Times New Roman" panose="02020803070505020304" pitchFamily="18" charset="0"/>
                <a:sym typeface="Calibri" panose="020F0702030404030204" pitchFamily="34" charset="0"/>
              </a:defRPr>
            </a:lvl1pPr>
          </a:lstStyle>
          <a:p>
            <a:r>
              <a:rPr kumimoji="1" sz="3200">
                <a:sym typeface="+mn-ea"/>
              </a:rPr>
              <a:t>E</a:t>
            </a:r>
            <a:r>
              <a:rPr kumimoji="1" altLang="zh-CN" sz="3200">
                <a:sym typeface="+mn-ea"/>
              </a:rPr>
              <a:t>mpathetic dialogue systems</a:t>
            </a:r>
            <a:endParaRPr kumimoji="1" lang="en-US" altLang="zh-CN" sz="3200" dirty="0"/>
          </a:p>
        </p:txBody>
      </p:sp>
      <p:sp>
        <p:nvSpPr>
          <p:cNvPr id="9" name="标题 11"/>
          <p:cNvSpPr txBox="1"/>
          <p:nvPr/>
        </p:nvSpPr>
        <p:spPr>
          <a:xfrm>
            <a:off x="0" y="3160240"/>
            <a:ext cx="12192000" cy="7794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500" b="1" kern="1200" dirty="0">
                <a:solidFill>
                  <a:schemeClr val="tx1"/>
                </a:solidFill>
                <a:latin typeface="Times New Roman" panose="02020803070505020304" pitchFamily="18" charset="0"/>
                <a:ea typeface="黑体" charset="-122"/>
                <a:cs typeface="Times New Roman" panose="02020803070505020304" pitchFamily="18" charset="0"/>
                <a:sym typeface="Calibri" panose="020F0702030404030204" pitchFamily="34" charset="0"/>
              </a:defRPr>
            </a:lvl1pPr>
          </a:lstStyle>
          <a:p>
            <a:r>
              <a:rPr kumimoji="1" lang="en-US" altLang="zh-CN" sz="3200" dirty="0"/>
              <a:t>2021/05/21</a:t>
            </a:r>
            <a:endParaRPr kumimoji="1"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Research Motivation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Empathy for Emotional Support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Online support groups allow for thousands of people to connect and share their experience; however, many individuals go </a:t>
            </a:r>
            <a:r>
              <a:rPr lang="en-US" altLang="en-US" sz="2100" dirty="0">
                <a:solidFill>
                  <a:srgbClr val="C00000"/>
                </a:solidFill>
                <a:sym typeface="+mn-ea"/>
              </a:rPr>
              <a:t>unnoticed </a:t>
            </a:r>
            <a:r>
              <a:rPr lang="en-US" altLang="en-US" sz="2100" dirty="0">
                <a:sym typeface="+mn-ea"/>
              </a:rPr>
              <a:t>when they post on these platforms [10]. 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There’s a specific target to acheived </a:t>
            </a:r>
            <a:r>
              <a:rPr lang="en-US" altLang="en-US" sz="21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 </a:t>
            </a:r>
            <a:r>
              <a:rPr lang="en-US" altLang="en-US" sz="2100" dirty="0">
                <a:solidFill>
                  <a:srgbClr val="00B050"/>
                </a:solidFill>
                <a:sym typeface="+mn-ea"/>
              </a:rPr>
              <a:t>providing emotional support</a:t>
            </a:r>
            <a:r>
              <a:rPr lang="en-US" altLang="en-US" sz="2100" dirty="0">
                <a:sym typeface="+mn-ea"/>
              </a:rPr>
              <a:t> for those who need it.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 effect on users could be analyzed.</a:t>
            </a:r>
            <a:endParaRPr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The user shows signs of feeling better about a topic they were sad about. </a:t>
            </a:r>
            <a:endParaRPr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The user shows signs of appreciation or interest in the conversation after sharing something they are happy about.</a:t>
            </a:r>
            <a:endParaRPr lang="en-US" altLang="en-US" sz="18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Different support methods could be used to address various situations.</a:t>
            </a:r>
            <a:endParaRPr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olidFill>
                  <a:srgbClr val="7030A0"/>
                </a:solidFill>
                <a:sym typeface="+mn-ea"/>
              </a:rPr>
              <a:t>Provide reassurance</a:t>
            </a:r>
            <a:r>
              <a:rPr lang="en-US" altLang="en-US" sz="1800" dirty="0">
                <a:sym typeface="+mn-ea"/>
              </a:rPr>
              <a:t> when the user is having anxiety about an upcoming exam.</a:t>
            </a:r>
            <a:endParaRPr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olidFill>
                  <a:srgbClr val="7030A0"/>
                </a:solidFill>
                <a:sym typeface="+mn-ea"/>
              </a:rPr>
              <a:t>Talk about one’s own experience</a:t>
            </a:r>
            <a:r>
              <a:rPr lang="en-US" altLang="en-US" sz="1800" dirty="0">
                <a:sym typeface="+mn-ea"/>
              </a:rPr>
              <a:t> when the user has failed a class.</a:t>
            </a:r>
            <a:endParaRPr lang="en-US" altLang="en-US" sz="1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Expected Contributions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400" dirty="0">
                <a:sym typeface="+mn-ea"/>
              </a:rPr>
              <a:t>Part 1:</a:t>
            </a:r>
            <a:endParaRPr lang="en-US" altLang="en-US" sz="24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Create an Empathetic Dataset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It should capture the natural dialogue between two humans.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The dialogues should cover topics of various types of emotions.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It should be large-scale.</a:t>
            </a:r>
            <a:endParaRPr lang="en-US" altLang="en-US" sz="20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285" dirty="0">
                <a:sym typeface="+mn-ea"/>
              </a:rPr>
              <a:t>Create </a:t>
            </a:r>
            <a:r>
              <a:rPr lang="en-US" altLang="en-US" sz="2290" dirty="0">
                <a:sym typeface="+mn-ea"/>
              </a:rPr>
              <a:t>an Empathy Evaluation Scheme.</a:t>
            </a:r>
            <a:endParaRPr lang="en-US" altLang="en-US" sz="2095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It should assess different aspects of empathy (such as coherence, emotional relevance, etc.)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Provides a clear definition for each aspect.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Demonstrates a reusable scale for future work.</a:t>
            </a:r>
            <a:endParaRPr lang="en-US" altLang="en-US" sz="1830" dirty="0">
              <a:sym typeface="+mn-ea"/>
            </a:endParaRPr>
          </a:p>
          <a:p>
            <a:pPr marL="457200" lvl="1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1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Expected Contributions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400" dirty="0">
                <a:sym typeface="+mn-ea"/>
              </a:rPr>
              <a:t>Part 2:</a:t>
            </a:r>
            <a:endParaRPr lang="en-US" altLang="en-US" sz="24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Create an Empathetic Model.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Understands the user’s situation.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Explores for more information if the situation is not clear.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Identifies what type and what level of empathy is needed.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Responds in an engaging manner.</a:t>
            </a:r>
            <a:endParaRPr lang="en-US" altLang="en-US" sz="20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000" dirty="0">
                <a:sym typeface="+mn-ea"/>
              </a:rPr>
              <a:t>Avoids toxicity and judgments.</a:t>
            </a:r>
            <a:endParaRPr lang="en-US" altLang="en-US" sz="1600" dirty="0">
              <a:sym typeface="+mn-ea"/>
            </a:endParaRPr>
          </a:p>
          <a:p>
            <a:pPr marL="457200" lvl="1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100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Research Plan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Creating an Empathetic Dataset and Empathy Evaluation Scheme</a:t>
            </a:r>
            <a:endParaRPr lang="en-US" altLang="en-US" sz="2100" dirty="0">
              <a:sym typeface="+mn-ea"/>
            </a:endParaRPr>
          </a:p>
          <a:p>
            <a:pPr marL="457200" lvl="1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100" dirty="0">
              <a:sym typeface="+mn-ea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685800" y="2407920"/>
          <a:ext cx="11068050" cy="42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790"/>
                <a:gridCol w="1924050"/>
                <a:gridCol w="2513330"/>
                <a:gridCol w="2087880"/>
              </a:tblGrid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Objective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Start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Expected End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Data collection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90% complete</a:t>
                      </a:r>
                      <a:endParaRPr lang="en-US"/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Literature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2020-12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2021-07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60% complete</a:t>
                      </a:r>
                      <a:endParaRPr lang="en-US"/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Human </a:t>
                      </a:r>
                      <a:r>
                        <a:rPr lang="en-US"/>
                        <a:t>Annotation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2021-08</a:t>
                      </a:r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Not started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Classifier for large-scale annotation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2021-08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Experiments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2021-09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469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Human Evaluation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2021-09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Research Plan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Creating an Empathetic Model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A Reinforcement Learning framework with</a:t>
            </a:r>
            <a:endParaRPr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Natural Language Understanding unit (for detecting dialog acts, emotions, etc.)</a:t>
            </a:r>
            <a:endParaRPr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Response generation unit (for generating candidate empathetic responses).</a:t>
            </a:r>
            <a:endParaRPr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User simulator unit (for predicting how the user would feel after generated responses)</a:t>
            </a:r>
            <a:endParaRPr lang="en-US" altLang="en-US" sz="18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marL="457200" lvl="1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100" dirty="0">
              <a:sym typeface="+mn-ea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679700" y="3655695"/>
          <a:ext cx="6951980" cy="253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010"/>
                <a:gridCol w="1762760"/>
                <a:gridCol w="2315210"/>
              </a:tblGrid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Objective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Start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Expected End Date</a:t>
                      </a:r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Literature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2020-12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2021-10</a:t>
                      </a:r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Theoretical Proposal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2020-09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2021-</a:t>
                      </a:r>
                      <a:r>
                        <a:rPr lang="en-US" sz="1800">
                          <a:sym typeface="+mn-ea"/>
                        </a:rPr>
                        <a:t>10</a:t>
                      </a:r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Experiments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</a:t>
                      </a:r>
                      <a:r>
                        <a:rPr lang="en-US" sz="1800">
                          <a:sym typeface="+mn-ea"/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2021-12</a:t>
                      </a:r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Human Evaluation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2021-12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2022-01</a:t>
                      </a:r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Master's Thesis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2022-01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2022-04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60400" y="1852930"/>
            <a:ext cx="9645650" cy="2983865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Thanks</a:t>
            </a:r>
            <a:r>
              <a:rPr lang="zh-CN" altLang="en-US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 </a:t>
            </a:r>
            <a:r>
              <a:rPr lang="en-US" altLang="x-none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for</a:t>
            </a:r>
            <a:r>
              <a:rPr lang="zh-CN" altLang="en-US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 </a:t>
            </a:r>
            <a:r>
              <a:rPr lang="en-US" altLang="x-none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Your</a:t>
            </a:r>
            <a:r>
              <a:rPr lang="zh-CN" altLang="en-US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 </a:t>
            </a:r>
            <a:r>
              <a:rPr lang="en-US" altLang="x-none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Attention</a:t>
            </a:r>
            <a:endParaRPr lang="en-US" altLang="x-none" sz="3600" b="1" dirty="0"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  <a:p>
            <a:pPr algn="ctr"/>
            <a:endParaRPr lang="zh-CN" altLang="en-US" sz="3600" b="1" dirty="0"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  <a:p>
            <a:pPr algn="ctr"/>
            <a:r>
              <a:rPr lang="en-US" altLang="zh-CN" sz="3600" b="1" dirty="0">
                <a:latin typeface="Georgia" panose="02040802050405020203" pitchFamily="2" charset="-44"/>
                <a:ea typeface="Georgia" panose="02040802050405020203" pitchFamily="2" charset="-44"/>
                <a:sym typeface="Georgia" panose="02040802050405020203" pitchFamily="2" charset="-44"/>
              </a:rPr>
              <a:t>Any questions?</a:t>
            </a:r>
            <a:endParaRPr lang="en-US" altLang="zh-CN" sz="3600" b="1" dirty="0">
              <a:latin typeface="Georgia" panose="02040802050405020203" pitchFamily="2" charset="-44"/>
              <a:ea typeface="Georgia" panose="02040802050405020203" pitchFamily="2" charset="-44"/>
              <a:sym typeface="Georgia" panose="02040802050405020203" pitchFamily="2" charset="-4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References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24815" y="1303655"/>
            <a:ext cx="11716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[1] Stephen Turner, 2012. The Strength of Weak Empathy. Journal of Science in Context.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[2] Mark H Davis et al. 1980. A multidimensional approach to individual differences in empathy. Journal of Personality and Social Psychology.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[3] Sevgi Cos ̧kun Keskin. From what isn’t Empathy to Empathic Learning Process, 2014. Proceedings of Social and Behavioral Sciences.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[4] Rashkin, H., Smith, E., Li, M. Boureau, Y., 2019. Towards Empathetic Open-domain Conversation Models: A new benchmark and dataset. arXiv preprint arXiv:1811.00207.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[5] </a:t>
            </a:r>
            <a:r>
              <a:rPr lang="en-US" alt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</a:rPr>
              <a:t>Shin, J. Xu, P., Madotto, A., Fung, P., 2019. HappyBot: Generating Empathetic Dialogue Responses by Improving User Experience Look-ahead. arXiv:1906.08487.</a:t>
            </a:r>
            <a:endParaRPr lang="en-US" altLang="en-US" sz="2000" i="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[6] </a:t>
            </a:r>
            <a:r>
              <a:rPr lang="en-US" alt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</a:rPr>
              <a:t>Zandie, R., Mahoor, M., 2020. EmpTransfo: A Multi-head Transformer Architecture for Creating Empathetic Dialog systems. arXiv:2003.02958.</a:t>
            </a:r>
            <a:endParaRPr lang="en-US" altLang="en-US" sz="2000" i="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  <a:sym typeface="+mn-ea"/>
              </a:rPr>
              <a:t>[7] </a:t>
            </a:r>
            <a:r>
              <a:rPr lang="en-US" altLang="en-US" sz="2000" i="0" dirty="0">
                <a:solidFill>
                  <a:schemeClr val="bg2">
                    <a:lumMod val="25000"/>
                  </a:schemeClr>
                </a:solidFill>
                <a:effectLst/>
                <a:latin typeface="Arial Regular" panose="020B0604020202090204" charset="0"/>
                <a:cs typeface="Arial Regular" panose="020B0604020202090204" charset="0"/>
              </a:rPr>
              <a:t>Majumder, N., Hong, P., Peng, S., Lu, J., Ghosal, D., Gelbukh, A., Mihaleca, R., Poria, S., 2020. MIME: MIMicking Emotions for Empathetic Response Generation. arXiv:2010.01454.</a:t>
            </a:r>
            <a:endParaRPr lang="en-US" altLang="en-US" sz="2400" i="0" dirty="0">
              <a:solidFill>
                <a:schemeClr val="bg2">
                  <a:lumMod val="25000"/>
                </a:schemeClr>
              </a:solidFill>
              <a:effectLst/>
              <a:latin typeface="Arial Regular" panose="020B0604020202090204" charset="0"/>
              <a:cs typeface="Arial Regular" panose="020B0604020202090204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400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References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24815" y="1303655"/>
            <a:ext cx="11716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 lnSpcReduction="10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cs typeface="Arial" panose="020B0604020202090204" pitchFamily="34" charset="0"/>
                <a:sym typeface="+mn-ea"/>
              </a:rPr>
              <a:t>[8] Sharma, A., Miner, A.S., Atkins, D.C. and Althoff, T., 2020. A Computational Approach to Understanding Empathy Expressed in Text-Based Mental Health Support. arXiv preprint arXiv:2009.08441.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cs typeface="Arial" panose="020B0604020202090204" pitchFamily="3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cs typeface="Arial" panose="020B0604020202090204" pitchFamily="34" charset="0"/>
                <a:sym typeface="+mn-ea"/>
              </a:rPr>
              <a:t>[9] Ashish  Sharma,   Inna  W  Lin,   Adam  S  Miner,   David  C  Atkins,   andTim  Althoff.   Towards  facilitating  empathic  conversations  in  online  men-tal  health  support:   A  reinforcement  learning  approach. arXiv preprint arXiv:2101.07714, 2021.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cs typeface="Arial" panose="020B0604020202090204" pitchFamily="3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effectLst/>
                <a:cs typeface="Arial" panose="020B0604020202090204" pitchFamily="34" charset="0"/>
                <a:sym typeface="+mn-ea"/>
              </a:rPr>
              <a:t>[10] Zijian Wang and David Jurgens. It’s going to be okay: Measuring Access toSupport in Online Communities.  InProceedings of the 2018 Conference onEmpirical Methods in Natural Language Processing, pages 33–45, Strouds-burg, PA, USA, 2018. Association for Computational Linguistics.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effectLst/>
              <a:cs typeface="Arial" panose="020B0604020202090204" pitchFamily="34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400" dirty="0"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List of Contents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24815" y="1303655"/>
            <a:ext cx="11716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zh-CN" sz="20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/>
              <a:t>Introduction to Dialogue Systems</a:t>
            </a:r>
            <a:endParaRPr lang="en-US" altLang="en-US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/>
              <a:t>Empathy in Dialogue Systems</a:t>
            </a:r>
            <a:endParaRPr lang="en-US" altLang="en-US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/>
              <a:t>Recent Work and Existing Problems</a:t>
            </a:r>
            <a:endParaRPr lang="en-US" altLang="en-US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/>
              <a:t>Research Motivation</a:t>
            </a:r>
            <a:endParaRPr lang="en-US" altLang="en-US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>
                <a:sym typeface="+mn-ea"/>
              </a:rPr>
              <a:t>Expected Contributions</a:t>
            </a:r>
            <a:endParaRPr lang="en-US" altLang="en-US" sz="24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charset="0"/>
              <a:buChar char=""/>
            </a:pPr>
            <a:r>
              <a:rPr lang="en-US" altLang="en-US" sz="2400" dirty="0">
                <a:sym typeface="+mn-ea"/>
              </a:rPr>
              <a:t>Research Plan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Introduction to Dialogue Systems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78435" y="1185545"/>
            <a:ext cx="12089765" cy="5066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Arial" panose="020B0604020202090204" pitchFamily="34" charset="0"/>
              <a:buChar char="•"/>
            </a:pPr>
            <a:r>
              <a:rPr lang="en-US" altLang="en-US" sz="2400" dirty="0">
                <a:sym typeface="+mn-ea"/>
              </a:rPr>
              <a:t>Dialogue System (DS): a computer system intended to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have</a:t>
            </a:r>
            <a:r>
              <a:rPr lang="en-US" altLang="en-US" sz="2400" dirty="0">
                <a:sym typeface="+mn-ea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dialogues </a:t>
            </a:r>
            <a:r>
              <a:rPr lang="en-US" altLang="en-US" sz="2400" dirty="0">
                <a:sym typeface="+mn-ea"/>
              </a:rPr>
              <a:t>with humans.</a:t>
            </a:r>
            <a:endParaRPr lang="en-US" altLang="en-US" sz="2400" dirty="0">
              <a:sym typeface="+mn-ea"/>
            </a:endParaRPr>
          </a:p>
          <a:p>
            <a:pPr marL="914400" lvl="1" indent="-4572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AutoNum type="arabicPeriod"/>
            </a:pPr>
            <a:r>
              <a:rPr lang="en-US" altLang="en-US" sz="2450" dirty="0"/>
              <a:t>Task-oriented </a:t>
            </a:r>
            <a:r>
              <a:rPr lang="en-US" altLang="en-US" sz="2450" dirty="0">
                <a:latin typeface="AR PL UKai CN" panose="02000503000000000000" charset="-122"/>
                <a:ea typeface="AR PL UKai CN" panose="02000503000000000000" charset="-122"/>
              </a:rPr>
              <a:t>→ </a:t>
            </a:r>
            <a:r>
              <a:rPr lang="en-US" altLang="en-US" sz="2450" dirty="0">
                <a:sym typeface="+mn-ea"/>
              </a:rPr>
              <a:t>help the user carry out a task (domain-specific)</a:t>
            </a:r>
            <a:endParaRPr lang="en-US" altLang="en-US" sz="2450" dirty="0"/>
          </a:p>
          <a:p>
            <a:pPr marL="914400" lvl="1" indent="-4572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AutoNum type="arabicPeriod"/>
            </a:pPr>
            <a:r>
              <a:rPr lang="en-US" altLang="en-US" sz="2450" dirty="0"/>
              <a:t>Non-task-oriented </a:t>
            </a:r>
            <a:r>
              <a:rPr lang="en-US" altLang="en-US" sz="2450" dirty="0">
                <a:ea typeface="AR PL UKai CN" panose="02000503000000000000" charset="-122"/>
                <a:cs typeface="Arial" panose="020B0604020202090204" pitchFamily="34" charset="0"/>
                <a:sym typeface="+mn-ea"/>
              </a:rPr>
              <a:t>→ provide entertainment and companionship (open-domain)</a:t>
            </a:r>
            <a:endParaRPr lang="en-US" altLang="en-US" sz="2450" dirty="0">
              <a:latin typeface="AR PL UKai CN" panose="02000503000000000000" charset="-122"/>
              <a:ea typeface="AR PL UKai CN" panose="02000503000000000000" charset="-122"/>
              <a:sym typeface="+mn-ea"/>
            </a:endParaRPr>
          </a:p>
        </p:txBody>
      </p:sp>
      <p:pic>
        <p:nvPicPr>
          <p:cNvPr id="3" name="Picture 2" descr="si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4603115"/>
            <a:ext cx="1969770" cy="1221740"/>
          </a:xfrm>
          <a:prstGeom prst="rect">
            <a:avLst/>
          </a:prstGeom>
        </p:spPr>
      </p:pic>
      <p:pic>
        <p:nvPicPr>
          <p:cNvPr id="9" name="Picture 8" descr="gu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4050030"/>
            <a:ext cx="2620010" cy="1965325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2141855" y="3363595"/>
            <a:ext cx="1866900" cy="690245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4440" y="3540125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Hey Siri!</a:t>
            </a:r>
            <a:endParaRPr lang="en-US" altLang="en-US" sz="1600"/>
          </a:p>
        </p:txBody>
      </p:sp>
      <p:pic>
        <p:nvPicPr>
          <p:cNvPr id="12" name="Picture 11" descr="/home/samsepiol/Desktop/bot.jpgbo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9365" y="4107180"/>
            <a:ext cx="489585" cy="480060"/>
          </a:xfrm>
          <a:prstGeom prst="rect">
            <a:avLst/>
          </a:prstGeom>
        </p:spPr>
      </p:pic>
      <p:pic>
        <p:nvPicPr>
          <p:cNvPr id="13" name="Picture 12" descr="bo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35" y="3524250"/>
            <a:ext cx="473710" cy="47371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479030" y="3601720"/>
            <a:ext cx="2344420" cy="32067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122160" y="4187190"/>
            <a:ext cx="2896235" cy="320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16" descr="bo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35" y="4780280"/>
            <a:ext cx="473710" cy="4737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478395" y="4860290"/>
            <a:ext cx="2274570" cy="32067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91550" y="5424805"/>
            <a:ext cx="1426845" cy="320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 descr="/home/samsepiol/Desktop/bot.jpgbo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9365" y="5344795"/>
            <a:ext cx="489585" cy="48006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502525" y="3607435"/>
            <a:ext cx="2567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I had so much fun today</a:t>
            </a:r>
            <a:endParaRPr lang="en-US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6732905" y="4193540"/>
            <a:ext cx="328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400"/>
              <a:t>Sounds great! What did you do?</a:t>
            </a:r>
            <a:endParaRPr lang="en-US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7502525" y="4864100"/>
            <a:ext cx="2250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Watched a great movie!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592185" y="5424805"/>
            <a:ext cx="1426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 sz="1400"/>
              <a:t>I love movies!</a:t>
            </a:r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dirty="0">
                <a:sym typeface="+mn-ea"/>
              </a:rPr>
              <a:t>Future of Dialogue Systems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34950" y="1303655"/>
            <a:ext cx="11906250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zh-CN" sz="2400" dirty="0"/>
              <a:t>The main objective of building a dialogue system is to </a:t>
            </a:r>
            <a:r>
              <a:rPr lang="en-US" altLang="zh-CN" sz="2400" dirty="0">
                <a:solidFill>
                  <a:schemeClr val="tx1"/>
                </a:solidFill>
              </a:rPr>
              <a:t>model </a:t>
            </a:r>
            <a:r>
              <a:rPr lang="en-US" altLang="zh-CN" sz="2400" dirty="0">
                <a:solidFill>
                  <a:srgbClr val="00B050"/>
                </a:solidFill>
              </a:rPr>
              <a:t>human behavior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sz="2400" dirty="0">
                <a:sym typeface="+mn-ea"/>
              </a:rPr>
              <a:t>A main attribute of human conversations is the ability to express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empathy</a:t>
            </a:r>
            <a:r>
              <a:rPr lang="en-US" sz="2400" dirty="0">
                <a:sym typeface="+mn-ea"/>
              </a:rPr>
              <a:t>.</a:t>
            </a:r>
            <a:endParaRPr 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/>
              <a:t>When people tell us about their lives and their situation, we think about </a:t>
            </a:r>
            <a:r>
              <a:rPr lang="en-US" altLang="en-US" sz="2100" dirty="0">
                <a:solidFill>
                  <a:srgbClr val="0070C0"/>
                </a:solidFill>
              </a:rPr>
              <a:t>how we would feel</a:t>
            </a:r>
            <a:r>
              <a:rPr lang="en-US" altLang="en-US" sz="2100" dirty="0"/>
              <a:t> if we were in the same situation as them and </a:t>
            </a:r>
            <a:r>
              <a:rPr lang="en-US" altLang="en-US" sz="2100" dirty="0">
                <a:solidFill>
                  <a:srgbClr val="0070C0"/>
                </a:solidFill>
              </a:rPr>
              <a:t>what we want to hear</a:t>
            </a:r>
            <a:r>
              <a:rPr lang="en-US" altLang="en-US" sz="2100" dirty="0"/>
              <a:t> in that situation.</a:t>
            </a:r>
            <a:endParaRPr lang="en-US" altLang="en-US" sz="2100" dirty="0"/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/>
              <a:t>We feel </a:t>
            </a:r>
            <a:r>
              <a:rPr lang="en-US" altLang="en-US" sz="2100" i="1" dirty="0"/>
              <a:t>sad</a:t>
            </a:r>
            <a:r>
              <a:rPr lang="en-US" altLang="en-US" sz="2100" dirty="0"/>
              <a:t> when someone tells us </a:t>
            </a:r>
            <a:r>
              <a:rPr lang="en-US" altLang="en-US" sz="2100" i="1" dirty="0"/>
              <a:t>they’ve</a:t>
            </a:r>
            <a:r>
              <a:rPr lang="en-US" altLang="en-US" sz="2100" dirty="0"/>
              <a:t> </a:t>
            </a:r>
            <a:r>
              <a:rPr lang="en-US" altLang="en-US" sz="2100" i="1" dirty="0"/>
              <a:t>lost their parents</a:t>
            </a:r>
            <a:r>
              <a:rPr lang="en-US" altLang="en-US" sz="2100" dirty="0"/>
              <a:t>.</a:t>
            </a:r>
            <a:endParaRPr lang="en-US" altLang="en-US" sz="2100" dirty="0"/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/>
              <a:t>We feel </a:t>
            </a:r>
            <a:r>
              <a:rPr lang="en-US" altLang="en-US" sz="2100" i="1" dirty="0"/>
              <a:t>happy </a:t>
            </a:r>
            <a:r>
              <a:rPr lang="en-US" altLang="en-US" sz="2100" dirty="0"/>
              <a:t>when our friends tells us </a:t>
            </a:r>
            <a:r>
              <a:rPr lang="en-US" altLang="en-US" sz="2100" i="1" dirty="0"/>
              <a:t>they won a competition</a:t>
            </a:r>
            <a:r>
              <a:rPr lang="en-US" altLang="en-US" sz="2100" dirty="0"/>
              <a:t>.</a:t>
            </a:r>
            <a:endParaRPr lang="en-US" altLang="en-US" sz="21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400" dirty="0"/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/>
              <a:t>In order for d</a:t>
            </a:r>
            <a:r>
              <a:rPr lang="en-US" altLang="zh-CN" sz="2400" dirty="0">
                <a:sym typeface="+mn-ea"/>
              </a:rPr>
              <a:t>ialogue system</a:t>
            </a:r>
            <a:r>
              <a:rPr lang="en-US" altLang="en-US" sz="2400" dirty="0">
                <a:sym typeface="+mn-ea"/>
              </a:rPr>
              <a:t>s to be great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companions</a:t>
            </a:r>
            <a:r>
              <a:rPr lang="en-US" altLang="en-US" sz="2400" dirty="0">
                <a:sym typeface="+mn-ea"/>
              </a:rPr>
              <a:t>, they need to know </a:t>
            </a:r>
            <a:r>
              <a:rPr lang="en-US" altLang="en-US" sz="2400" dirty="0">
                <a:solidFill>
                  <a:srgbClr val="0070C0"/>
                </a:solidFill>
                <a:sym typeface="+mn-ea"/>
              </a:rPr>
              <a:t>empathy</a:t>
            </a:r>
            <a:r>
              <a:rPr lang="en-US" altLang="en-US" sz="2400" dirty="0">
                <a:sym typeface="+mn-ea"/>
              </a:rPr>
              <a:t>.</a:t>
            </a:r>
            <a:endParaRPr lang="en-US" altLang="en-US" sz="2400" dirty="0"/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Empathy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What is Empathy?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 ability that enables an individual to experience the feeling of another person [1].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/>
              <a:t>A complex multi-dimensional construct with two broad aspects of affect and cognition [2].</a:t>
            </a:r>
            <a:endParaRPr lang="en-US" altLang="en-US" sz="2100" dirty="0"/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/>
              <a:t>The ability to perceive, understand, and react appropriately to the situation’s context, the implicit emotions, and attitudes of others [3].</a:t>
            </a:r>
            <a:endParaRPr lang="en-US" altLang="en-US" sz="2100" dirty="0"/>
          </a:p>
        </p:txBody>
      </p:sp>
      <p:sp>
        <p:nvSpPr>
          <p:cNvPr id="3" name="TextBox 6"/>
          <p:cNvSpPr txBox="1"/>
          <p:nvPr/>
        </p:nvSpPr>
        <p:spPr>
          <a:xfrm>
            <a:off x="2112010" y="6113145"/>
            <a:ext cx="7967980" cy="245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00000"/>
              </a:lnSpc>
            </a:pPr>
            <a:endParaRPr lang="en-US" altLang="en-US" sz="1000" b="1" i="0" dirty="0">
              <a:solidFill>
                <a:schemeClr val="bg2">
                  <a:lumMod val="25000"/>
                </a:schemeClr>
              </a:solidFill>
              <a:effectLst/>
              <a:latin typeface="Arial Bold Italic" panose="020B0604020202090204" charset="0"/>
              <a:cs typeface="Arial Bold Italic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Recent work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Empathetic Dialogues (2019) [4]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Each conversation has an emotion label and the context of the situation.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 conversations are around 5-8 turns of dialogue between workers.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Problems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 conversations are short.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Most of the conversations are low-quality.</a:t>
            </a:r>
            <a:endParaRPr lang="en-US" altLang="en-US" sz="2100" dirty="0">
              <a:sym typeface="+mn-ea"/>
            </a:endParaRPr>
          </a:p>
        </p:txBody>
      </p:sp>
      <p:pic>
        <p:nvPicPr>
          <p:cNvPr id="6" name="Picture 5" descr="Screen Shot 2021-03-29 at 14.17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7805" y="2946400"/>
            <a:ext cx="2896870" cy="1629410"/>
          </a:xfrm>
          <a:prstGeom prst="rect">
            <a:avLst/>
          </a:prstGeom>
        </p:spPr>
      </p:pic>
      <p:pic>
        <p:nvPicPr>
          <p:cNvPr id="9" name="Picture 8" descr="Screen Shot 2021-03-29 at 10.58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962910"/>
            <a:ext cx="3171190" cy="1596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Recent work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8450" y="1139190"/>
            <a:ext cx="11851640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Empathetic response generation by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predicting user’s sentiment (Happybot, 2019) [5]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looking at the emotion history (</a:t>
            </a:r>
            <a:r>
              <a:rPr kumimoji="1" lang="en-US" sz="2100" dirty="0">
                <a:sym typeface="+mn-ea"/>
              </a:rPr>
              <a:t>Emptransfo</a:t>
            </a:r>
            <a:r>
              <a:rPr kumimoji="1" lang="en-US" altLang="en-US" sz="2100" dirty="0">
                <a:sym typeface="+mn-ea"/>
              </a:rPr>
              <a:t>, 2020) </a:t>
            </a:r>
            <a:r>
              <a:rPr lang="en-US" altLang="en-US" sz="2100" dirty="0">
                <a:sym typeface="+mn-ea"/>
              </a:rPr>
              <a:t>[6]</a:t>
            </a:r>
            <a:endParaRPr kumimoji="1"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mimicing user’s emotions (</a:t>
            </a:r>
            <a:r>
              <a:rPr kumimoji="1" lang="en-US" altLang="en-US" sz="2100" dirty="0">
                <a:sym typeface="+mn-ea"/>
              </a:rPr>
              <a:t>MIME, 2020) </a:t>
            </a:r>
            <a:r>
              <a:rPr lang="en-US" altLang="en-US" sz="2100" dirty="0">
                <a:sym typeface="+mn-ea"/>
              </a:rPr>
              <a:t>[7]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kumimoji="1" lang="en-US" altLang="en-US" sz="21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Empathy for providing support (EPITOME) [8, 9]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kumimoji="1" lang="en-US" altLang="en-US" sz="2100" dirty="0">
                <a:sym typeface="+mn-ea"/>
              </a:rPr>
              <a:t>Mechanisms for expressing empathy in mental health support</a:t>
            </a:r>
            <a:endParaRPr kumimoji="1"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kumimoji="1" lang="en-US" altLang="en-US" sz="1800" dirty="0">
                <a:sym typeface="+mn-ea"/>
              </a:rPr>
              <a:t>Emotional Reaction</a:t>
            </a:r>
            <a:endParaRPr kumimoji="1"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kumimoji="1" lang="en-US" altLang="en-US" sz="1800" dirty="0">
                <a:sym typeface="+mn-ea"/>
              </a:rPr>
              <a:t>Interpretation</a:t>
            </a:r>
            <a:endParaRPr kumimoji="1"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kumimoji="1" lang="en-US" altLang="en-US" sz="1800" dirty="0">
                <a:sym typeface="+mn-ea"/>
              </a:rPr>
              <a:t>Exploration</a:t>
            </a:r>
            <a:endParaRPr kumimoji="1"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kumimoji="1" lang="en-US" altLang="en-US" sz="18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kumimoji="1" lang="en-US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Existing Problems</a:t>
            </a:r>
            <a:endParaRPr lang="en-US" altLang="en-US"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139190"/>
            <a:ext cx="11852275" cy="5467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457200" lvl="0" indent="-4572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AutoNum type="arabicPeriod"/>
            </a:pPr>
            <a:r>
              <a:rPr lang="en-US" altLang="en-US" sz="2400" dirty="0">
                <a:sym typeface="+mn-ea"/>
              </a:rPr>
              <a:t>There is no large-scale high quality dataset for empathy.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Crowdsourcing for data collection is costly and requires significant labor.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There are no suitable annotation schemes for automatic data collection.</a:t>
            </a:r>
            <a:endParaRPr lang="en-US" altLang="en-US" sz="2100" dirty="0">
              <a:sym typeface="+mn-ea"/>
            </a:endParaRPr>
          </a:p>
          <a:p>
            <a:pPr marL="457200" lvl="0" indent="-4572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AutoNum type="arabicPeriod"/>
            </a:pPr>
            <a:r>
              <a:rPr lang="en-US" altLang="en-US" sz="2400" dirty="0">
                <a:sym typeface="+mn-ea"/>
              </a:rPr>
              <a:t>Most of the recent work does not have a specific target for using empathy.</a:t>
            </a:r>
            <a:endParaRPr lang="en-US" altLang="en-US" sz="1835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No consideration of whether empathy is needed nor how much empathy is needed.</a:t>
            </a:r>
            <a:endParaRPr lang="en-US" altLang="en-US" sz="18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No analysis on the effectiveness of the generated responses.</a:t>
            </a:r>
            <a:endParaRPr lang="en-US" altLang="en-US" sz="2100" dirty="0">
              <a:sym typeface="+mn-ea"/>
            </a:endParaRPr>
          </a:p>
          <a:p>
            <a:pPr marL="457200" lvl="0" indent="-4572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AutoNum type="arabicPeriod"/>
            </a:pPr>
            <a:r>
              <a:rPr lang="en-US" altLang="en-US" sz="2400" dirty="0">
                <a:sym typeface="+mn-ea"/>
              </a:rPr>
              <a:t>There are no solid evaluation methods for empathy.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Existing work conducts human evaluation by asking for a score from 1-5 for empathy.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Current automatic metrics are unable to give an empathy score.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kumimoji="1" lang="en-US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Research Motivation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sz="2400" dirty="0">
                <a:sym typeface="+mn-ea"/>
              </a:rPr>
              <a:t>A main attribute of human conversations is the ability to express </a:t>
            </a:r>
            <a:r>
              <a:rPr lang="en-US" sz="2400" dirty="0">
                <a:solidFill>
                  <a:srgbClr val="0070C0"/>
                </a:solidFill>
                <a:sym typeface="+mn-ea"/>
              </a:rPr>
              <a:t>empathy</a:t>
            </a:r>
            <a:r>
              <a:rPr lang="en-US" sz="2400" dirty="0">
                <a:sym typeface="+mn-ea"/>
              </a:rPr>
              <a:t>.</a:t>
            </a:r>
            <a:endParaRPr lang="en-US" altLang="en-US" sz="2400" dirty="0"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400" dirty="0">
                <a:sym typeface="+mn-ea"/>
              </a:rPr>
              <a:t>But why do we, as humans, have </a:t>
            </a:r>
            <a:r>
              <a:rPr lang="en-US" altLang="en-US" sz="2400" dirty="0">
                <a:solidFill>
                  <a:srgbClr val="0070C0"/>
                </a:solidFill>
                <a:sym typeface="+mn-ea"/>
              </a:rPr>
              <a:t>empathy </a:t>
            </a:r>
            <a:r>
              <a:rPr lang="en-US" altLang="en-US" sz="2400" dirty="0">
                <a:sym typeface="+mn-ea"/>
              </a:rPr>
              <a:t>for others?</a:t>
            </a:r>
            <a:endParaRPr lang="en-US" altLang="en-US" sz="24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To demonstrate our understanding of the situation </a:t>
            </a:r>
            <a:r>
              <a:rPr lang="en-US" altLang="en-US" sz="21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 </a:t>
            </a:r>
            <a:r>
              <a:rPr lang="en-US" altLang="en-US" sz="2100" dirty="0">
                <a:sym typeface="+mn-ea"/>
              </a:rPr>
              <a:t>build trust</a:t>
            </a:r>
            <a:endParaRPr lang="en-US" altLang="en-US" sz="21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2100" dirty="0">
                <a:sym typeface="+mn-ea"/>
              </a:rPr>
              <a:t>To provide support, acknowledgement, and affirmation</a:t>
            </a:r>
            <a:endParaRPr lang="en-US" altLang="en-US" sz="21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make the other person feel better when they are sad.</a:t>
            </a:r>
            <a:endParaRPr lang="en-US" altLang="en-US" sz="1800" dirty="0">
              <a:sym typeface="+mn-ea"/>
            </a:endParaRPr>
          </a:p>
          <a:p>
            <a:pPr lvl="2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r>
              <a:rPr lang="en-US" altLang="en-US" sz="1800" dirty="0">
                <a:sym typeface="+mn-ea"/>
              </a:rPr>
              <a:t>make the other person appreciate sharing good news with you when they are happy.</a:t>
            </a:r>
            <a:endParaRPr lang="en-US" altLang="en-US" sz="1800" dirty="0"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</a:pPr>
            <a:endParaRPr lang="en-US" altLang="en-US" sz="21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c043c81-27b5-4b7c-bd64-d236b498966d}"/>
</p:tagLst>
</file>

<file path=ppt/tags/tag2.xml><?xml version="1.0" encoding="utf-8"?>
<p:tagLst xmlns:p="http://schemas.openxmlformats.org/presentationml/2006/main">
  <p:tag name="KSO_WM_UNIT_TABLE_BEAUTIFY" val="smartTable{7c043c81-27b5-4b7c-bd64-d236b498966d}"/>
</p:tagLst>
</file>

<file path=ppt/theme/theme1.xml><?xml version="1.0" encoding="utf-8"?>
<a:theme xmlns:a="http://schemas.openxmlformats.org/drawingml/2006/main" name="封面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7251</Words>
  <Application>WPS Presentation</Application>
  <PresentationFormat>宽屏</PresentationFormat>
  <Paragraphs>307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Wingdings 2</vt:lpstr>
      <vt:lpstr>Georgia</vt:lpstr>
      <vt:lpstr>黑体</vt:lpstr>
      <vt:lpstr>黑体-简</vt:lpstr>
      <vt:lpstr>Calibri</vt:lpstr>
      <vt:lpstr>SimHei</vt:lpstr>
      <vt:lpstr>Wingdings</vt:lpstr>
      <vt:lpstr>AR PL UKai CN</vt:lpstr>
      <vt:lpstr>Arial Bold Italic</vt:lpstr>
      <vt:lpstr>Arial Regular</vt:lpstr>
      <vt:lpstr>等线</vt:lpstr>
      <vt:lpstr>苹方-简</vt:lpstr>
      <vt:lpstr>微软雅黑</vt:lpstr>
      <vt:lpstr>汉仪旗黑</vt:lpstr>
      <vt:lpstr>Arial Unicode MS</vt:lpstr>
      <vt:lpstr>华文宋体</vt:lpstr>
      <vt:lpstr>等线 Light</vt:lpstr>
      <vt:lpstr>封面页</vt:lpstr>
      <vt:lpstr>内容页</vt:lpstr>
      <vt:lpstr>目录页</vt:lpstr>
      <vt:lpstr>结束页</vt:lpstr>
      <vt:lpstr>PowerPoint 演示文稿</vt:lpstr>
      <vt:lpstr>List of Contents</vt:lpstr>
      <vt:lpstr>Introduction to Dialogue Systems</vt:lpstr>
      <vt:lpstr>Future of Dialogue Systems</vt:lpstr>
      <vt:lpstr>Empathy</vt:lpstr>
      <vt:lpstr>Recent work (Datasets)</vt:lpstr>
      <vt:lpstr>Recent work (Models)</vt:lpstr>
      <vt:lpstr>Recent work (Models)</vt:lpstr>
      <vt:lpstr>Research Motivation</vt:lpstr>
      <vt:lpstr>Research Motivation</vt:lpstr>
      <vt:lpstr>Research Plan</vt:lpstr>
      <vt:lpstr>Research Plan</vt:lpstr>
      <vt:lpstr>Research Plan</vt:lpstr>
      <vt:lpstr>Expected Timeline</vt:lpstr>
      <vt:lpstr>PowerPoint 演示文稿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66670</dc:creator>
  <cp:lastModifiedBy>sahandsabour</cp:lastModifiedBy>
  <cp:revision>1058</cp:revision>
  <dcterms:created xsi:type="dcterms:W3CDTF">2021-05-21T08:03:13Z</dcterms:created>
  <dcterms:modified xsi:type="dcterms:W3CDTF">2021-05-21T08:03:13Z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