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3"/>
    <p:sldId id="289" r:id="rId4"/>
    <p:sldId id="260" r:id="rId5"/>
    <p:sldId id="290" r:id="rId6"/>
    <p:sldId id="287" r:id="rId7"/>
    <p:sldId id="288" r:id="rId8"/>
    <p:sldId id="291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11"/>
    <p:restoredTop sz="86378"/>
  </p:normalViewPr>
  <p:slideViewPr>
    <p:cSldViewPr snapToGrid="0" snapToObjects="1">
      <p:cViewPr varScale="1">
        <p:scale>
          <a:sx n="113" d="100"/>
          <a:sy n="113" d="100"/>
        </p:scale>
        <p:origin x="472" y="168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 userDrawn="1"/>
        </p:nvSpPr>
        <p:spPr>
          <a:xfrm>
            <a:off x="378178" y="1750294"/>
            <a:ext cx="11435645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8"/>
          <p:cNvSpPr/>
          <p:nvPr userDrawn="1"/>
        </p:nvSpPr>
        <p:spPr>
          <a:xfrm>
            <a:off x="8382000" y="4155707"/>
            <a:ext cx="3431823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/>
          <p:cNvSpPr/>
          <p:nvPr userDrawn="1"/>
        </p:nvSpPr>
        <p:spPr>
          <a:xfrm>
            <a:off x="378177" y="4155707"/>
            <a:ext cx="7918756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3" y="246213"/>
            <a:ext cx="2538904" cy="107441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599226" y="1921565"/>
            <a:ext cx="10993549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81194" y="4352306"/>
            <a:ext cx="10993546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0741520" y="759097"/>
            <a:ext cx="835423" cy="835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>
            <a:spLocks noChangeAspect="1"/>
          </p:cNvSpPr>
          <p:nvPr userDrawn="1"/>
        </p:nvSpPr>
        <p:spPr>
          <a:xfrm>
            <a:off x="564440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714158" y="759097"/>
            <a:ext cx="835423" cy="835423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544289" y="1137355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33774" y="1964074"/>
            <a:ext cx="256840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" name="Rectangle 9"/>
          <p:cNvSpPr/>
          <p:nvPr userDrawn="1"/>
        </p:nvSpPr>
        <p:spPr>
          <a:xfrm rot="5400000">
            <a:off x="2678806" y="5475222"/>
            <a:ext cx="18000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8"/>
          <p:cNvSpPr/>
          <p:nvPr userDrawn="1"/>
        </p:nvSpPr>
        <p:spPr>
          <a:xfrm rot="5400000">
            <a:off x="1598806" y="2538272"/>
            <a:ext cx="3960000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/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0666843" y="5353675"/>
            <a:ext cx="835423" cy="835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Rectangle 8"/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/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0666843" y="5353675"/>
            <a:ext cx="835423" cy="835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4708931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em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389467" y="347880"/>
            <a:ext cx="1141306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581192" y="434928"/>
            <a:ext cx="1011938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2" name="Rectangle 8"/>
          <p:cNvSpPr/>
          <p:nvPr userDrawn="1"/>
        </p:nvSpPr>
        <p:spPr>
          <a:xfrm>
            <a:off x="8144933" y="15921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/>
          <p:cNvSpPr/>
          <p:nvPr userDrawn="1"/>
        </p:nvSpPr>
        <p:spPr>
          <a:xfrm>
            <a:off x="389467" y="15921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0700573" y="524817"/>
            <a:ext cx="835423" cy="8354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6565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368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368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altLang="zh-CN" dirty="0">
                <a:latin typeface="Times New Roman Regular" panose="02020603050405020304" charset="0"/>
                <a:cs typeface="Times New Roman Regular" panose="02020603050405020304" charset="0"/>
              </a:rPr>
              <a:t>The wayback machine</a:t>
            </a:r>
            <a:endParaRPr kumimoji="1" altLang="zh-CN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1025" y="4352290"/>
            <a:ext cx="10993755" cy="1891665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Sahand Sabour (</a:t>
            </a:r>
            <a:r>
              <a:rPr kumimoji="1" lang="zh-CN" altLang="en-US" dirty="0"/>
              <a:t>山姆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r>
              <a:rPr kumimoji="1" lang="en-US" altLang="zh-CN" dirty="0"/>
              <a:t>2022380024</a:t>
            </a:r>
            <a:endParaRPr kumimoji="1" lang="en-US" altLang="zh-CN" dirty="0"/>
          </a:p>
          <a:p>
            <a:r>
              <a:rPr kumimoji="1" lang="en-US" altLang="zh-CN" dirty="0"/>
              <a:t>2023</a:t>
            </a:r>
            <a:r>
              <a:rPr kumimoji="1" lang="zh-CN" altLang="en-US" dirty="0"/>
              <a:t>年</a:t>
            </a:r>
            <a:r>
              <a:rPr kumimoji="1" lang="en-US" altLang="zh-CN" dirty="0"/>
              <a:t>04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11</a:t>
            </a:r>
            <a:r>
              <a:rPr kumimoji="1" lang="zh-CN" altLang="en-US" dirty="0"/>
              <a:t>日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63220" y="1941830"/>
            <a:ext cx="11247755" cy="3916680"/>
          </a:xfrm>
        </p:spPr>
        <p:txBody>
          <a:bodyPr/>
          <a:lstStyle/>
          <a:p>
            <a:pPr>
              <a:buFont typeface="Wingdings" panose="05000000000000000000" charset="0"/>
              <a:buChar char=""/>
            </a:pPr>
            <a:r>
              <a:rPr kumimoji="1" lang="en-US" altLang="zh-CN" sz="2000" dirty="0">
                <a:latin typeface="Arial Regular" panose="020B0604020202020204" charset="0"/>
                <a:cs typeface="Arial Regular" panose="020B0604020202020204" charset="0"/>
              </a:rPr>
              <a:t>Have you ever wondered how a website has changed throughout the years?</a:t>
            </a:r>
            <a:endParaRPr kumimoji="1" lang="en-US" altLang="zh-CN" sz="2000" dirty="0">
              <a:latin typeface="Arial Regular" panose="020B0604020202020204" charset="0"/>
              <a:cs typeface="Arial Regular" panose="020B0604020202020204" charset="0"/>
            </a:endParaRPr>
          </a:p>
          <a:p>
            <a:pPr>
              <a:buFont typeface="Wingdings" panose="05000000000000000000" charset="0"/>
              <a:buChar char=""/>
            </a:pPr>
            <a:r>
              <a:rPr kumimoji="1" lang="en-US" altLang="zh-CN" sz="2000" dirty="0">
                <a:latin typeface="Arial Regular" panose="020B0604020202020204" charset="0"/>
                <a:cs typeface="Arial Regular" panose="020B0604020202020204" charset="0"/>
              </a:rPr>
              <a:t>What to do if what you were looking for is no longer available? (docID = -1)</a:t>
            </a:r>
            <a:endParaRPr kumimoji="1" lang="en-US" altLang="zh-CN" sz="2000" dirty="0">
              <a:latin typeface="Arial Regular" panose="020B0604020202020204" charset="0"/>
              <a:cs typeface="Arial Regular" panose="020B0604020202020204" charset="0"/>
            </a:endParaRPr>
          </a:p>
          <a:p>
            <a:pPr>
              <a:buFont typeface="Wingdings" panose="05000000000000000000" charset="0"/>
              <a:buChar char=""/>
            </a:pPr>
            <a:r>
              <a:rPr kumimoji="1" lang="en-US" altLang="zh-CN" sz="2000" dirty="0">
                <a:latin typeface="Arial Regular" panose="020B0604020202020204" charset="0"/>
                <a:cs typeface="Arial Regular" panose="020B0604020202020204" charset="0"/>
              </a:rPr>
              <a:t>Have you tried web.archive.org?</a:t>
            </a:r>
            <a:endParaRPr kumimoji="1" lang="en-US" altLang="zh-CN" sz="2000" dirty="0"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the wayback machine?</a:t>
            </a:r>
            <a:endParaRPr kumimoji="1" lang="en-US" altLang="zh-CN" dirty="0"/>
          </a:p>
        </p:txBody>
      </p:sp>
      <p:pic>
        <p:nvPicPr>
          <p:cNvPr id="4" name="Picture 3" descr="error-404-not-f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0380" y="3475990"/>
            <a:ext cx="4910455" cy="3074670"/>
          </a:xfrm>
          <a:prstGeom prst="rect">
            <a:avLst/>
          </a:prstGeom>
        </p:spPr>
      </p:pic>
      <p:pic>
        <p:nvPicPr>
          <p:cNvPr id="6" name="Picture 5" descr="/private/var/folders/_m/blpl95d53ns5nqzldymg2s940000gn/T/com.kingsoft.wpsoffice.mac/photoedit2/20230406201544/temp.png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3475990"/>
            <a:ext cx="5761355" cy="30746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8780" y="2235200"/>
            <a:ext cx="4565650" cy="3644900"/>
          </a:xfrm>
        </p:spPr>
        <p:txBody>
          <a:bodyPr>
            <a:noAutofit/>
          </a:bodyPr>
          <a:lstStyle/>
          <a:p>
            <a:pPr algn="l">
              <a:buFont typeface="Wingdings" panose="05000000000000000000" charset="0"/>
              <a:buChar char=""/>
            </a:pPr>
            <a:r>
              <a:rPr kumimoji="1" lang="en-US" altLang="zh-CN" sz="2000" dirty="0">
                <a:latin typeface="Arial Regular" panose="020B0604020202020204" charset="0"/>
                <a:cs typeface="Arial Regular" panose="020B0604020202020204" charset="0"/>
              </a:rPr>
              <a:t>An internet archive that stores snapshots of websites from the past.</a:t>
            </a:r>
            <a:endParaRPr kumimoji="1" lang="en-US" altLang="zh-CN" sz="2000" dirty="0">
              <a:latin typeface="Arial Regular" panose="020B0604020202020204" charset="0"/>
              <a:cs typeface="Arial Regular" panose="020B0604020202020204" charset="0"/>
            </a:endParaRPr>
          </a:p>
          <a:p>
            <a:pPr algn="l">
              <a:buFont typeface="Wingdings" panose="05000000000000000000" charset="0"/>
              <a:buChar char=""/>
            </a:pPr>
            <a:r>
              <a:rPr kumimoji="1" lang="en-US" altLang="zh-CN" sz="2000" dirty="0">
                <a:latin typeface="Arial Regular" panose="020B0604020202020204" charset="0"/>
                <a:cs typeface="Arial Regular" panose="020B0604020202020204" charset="0"/>
              </a:rPr>
              <a:t>Created by the Internet Archive, a non-profit organization dedicated to preserving digital content.</a:t>
            </a:r>
            <a:endParaRPr kumimoji="1" lang="en-US" altLang="zh-CN" sz="2000" dirty="0">
              <a:latin typeface="Arial Regular" panose="020B0604020202020204" charset="0"/>
              <a:cs typeface="Arial Regular" panose="020B0604020202020204" charset="0"/>
            </a:endParaRPr>
          </a:p>
          <a:p>
            <a:pPr algn="l">
              <a:buFont typeface="Wingdings" panose="05000000000000000000" charset="0"/>
              <a:buChar char=""/>
            </a:pPr>
            <a:r>
              <a:rPr kumimoji="1" lang="en-US" altLang="zh-CN" sz="2000" dirty="0">
                <a:latin typeface="Arial Regular" panose="020B0604020202020204" charset="0"/>
                <a:cs typeface="Arial Regular" panose="020B0604020202020204" charset="0"/>
              </a:rPr>
              <a:t>Allows access historical versions of websites that may no longer exist or have been updated.</a:t>
            </a:r>
            <a:endParaRPr kumimoji="1" lang="en-US" altLang="zh-CN" sz="2000" dirty="0">
              <a:latin typeface="Arial Regular" panose="020B0604020202020204" charset="0"/>
              <a:cs typeface="Arial Regular" panose="020B0604020202020204" charset="0"/>
            </a:endParaRPr>
          </a:p>
          <a:p>
            <a:pPr algn="l">
              <a:buFont typeface="Wingdings" panose="05000000000000000000" charset="0"/>
              <a:buChar char=""/>
            </a:pPr>
            <a:r>
              <a:rPr kumimoji="1" lang="en-US" altLang="zh-CN" sz="2000" dirty="0">
                <a:latin typeface="Arial Regular" panose="020B0604020202020204" charset="0"/>
                <a:cs typeface="Arial Regular" panose="020B0604020202020204" charset="0"/>
              </a:rPr>
              <a:t>Used for research, historical preservation, and legal evidence.</a:t>
            </a:r>
            <a:endParaRPr kumimoji="1" lang="en-US" altLang="zh-CN" sz="2000" dirty="0"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the wayback machine?</a:t>
            </a:r>
            <a:endParaRPr kumimoji="1" lang="en-US" altLang="zh-CN" dirty="0"/>
          </a:p>
        </p:txBody>
      </p:sp>
      <p:pic>
        <p:nvPicPr>
          <p:cNvPr id="4" name="Picture 3" descr="Screenshot 2023-04-06 at 20.19.16"/>
          <p:cNvPicPr>
            <a:picLocks noChangeAspect="1"/>
          </p:cNvPicPr>
          <p:nvPr/>
        </p:nvPicPr>
        <p:blipFill>
          <a:blip r:embed="rId1"/>
          <a:srcRect l="11225" r="3720"/>
          <a:stretch>
            <a:fillRect/>
          </a:stretch>
        </p:blipFill>
        <p:spPr>
          <a:xfrm>
            <a:off x="5069840" y="1834515"/>
            <a:ext cx="6676390" cy="46843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use the wayback machine?</a:t>
            </a:r>
            <a:endParaRPr kumimoji="1" lang="en-US" altLang="zh-CN" dirty="0"/>
          </a:p>
        </p:txBody>
      </p:sp>
      <p:pic>
        <p:nvPicPr>
          <p:cNvPr id="7" name="Picture 6" descr="Screenshot 2023-04-06 at 20.51.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330" y="1728470"/>
            <a:ext cx="9451340" cy="49250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266950" y="2004695"/>
            <a:ext cx="553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rgbClr val="C00000"/>
                </a:solidFill>
              </a:rPr>
              <a:t>1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639060" y="4438015"/>
            <a:ext cx="396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rgbClr val="C00000"/>
                </a:solidFill>
              </a:rPr>
              <a:t>2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396095" y="4438015"/>
            <a:ext cx="553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rgbClr val="C00000"/>
                </a:solidFill>
              </a:rPr>
              <a:t>3</a:t>
            </a:r>
            <a:endParaRPr lang="en-US" sz="36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81025" y="1941830"/>
            <a:ext cx="11293475" cy="3916680"/>
          </a:xfrm>
        </p:spPr>
        <p:txBody>
          <a:bodyPr/>
          <a:lstStyle/>
          <a:p>
            <a:pPr>
              <a:buFont typeface="Wingdings" panose="05000000000000000000" charset="0"/>
              <a:buChar char=""/>
            </a:pPr>
            <a:r>
              <a:rPr kumimoji="1" lang="en-US" altLang="zh-CN" sz="2000" dirty="0"/>
              <a:t>The Wayback Machine uses web crawlers to capture and store website data.</a:t>
            </a:r>
            <a:endParaRPr kumimoji="1" lang="en-US" altLang="zh-CN" sz="2000" dirty="0"/>
          </a:p>
          <a:p>
            <a:pPr>
              <a:buFont typeface="Wingdings" panose="05000000000000000000" charset="0"/>
              <a:buChar char=""/>
            </a:pPr>
            <a:r>
              <a:rPr kumimoji="1" lang="en-US" altLang="zh-CN" sz="2000" dirty="0"/>
              <a:t>It archives websites at regular intervals, depending on </a:t>
            </a:r>
            <a:r>
              <a:rPr kumimoji="1" lang="en-US" altLang="zh-CN" sz="2000" dirty="0">
                <a:solidFill>
                  <a:schemeClr val="accent2"/>
                </a:solidFill>
              </a:rPr>
              <a:t>their popularity and content changes</a:t>
            </a:r>
            <a:r>
              <a:rPr kumimoji="1" lang="en-US" altLang="zh-CN" sz="2000" dirty="0"/>
              <a:t>.</a:t>
            </a:r>
            <a:endParaRPr kumimoji="1" lang="en-US" altLang="zh-CN" sz="2000" dirty="0"/>
          </a:p>
          <a:p>
            <a:pPr>
              <a:buFont typeface="Wingdings" panose="05000000000000000000" charset="0"/>
              <a:buChar char=""/>
            </a:pPr>
            <a:r>
              <a:rPr kumimoji="1" lang="en-US" altLang="zh-CN" sz="2000" dirty="0"/>
              <a:t>Users can search for a website and view archived versions of it from different dates.</a:t>
            </a:r>
            <a:endParaRPr kumimoji="1"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does it work?</a:t>
            </a:r>
            <a:endParaRPr kumimoji="1" lang="en-US" altLang="zh-CN" dirty="0"/>
          </a:p>
        </p:txBody>
      </p:sp>
      <p:pic>
        <p:nvPicPr>
          <p:cNvPr id="4" name="Picture 3" descr="Screenshot 2023-04-06 at 20.49.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250" y="3470910"/>
            <a:ext cx="11030585" cy="25857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31850" y="6428740"/>
            <a:ext cx="10278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/>
              <a:t>https://blogs.loc.gov/thesignal/files/2012/10/Using_Wayback_Machine_for_Research_2.pdf</a:t>
            </a:r>
            <a:endParaRPr 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81025" y="1941830"/>
            <a:ext cx="11029950" cy="4535805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"/>
            </a:pPr>
            <a:r>
              <a:rPr kumimoji="1" lang="en-US" altLang="zh-CN" dirty="0"/>
              <a:t>Crawler</a:t>
            </a:r>
            <a:endParaRPr kumimoji="1" lang="en-US" altLang="zh-CN" dirty="0"/>
          </a:p>
          <a:p>
            <a:pPr marL="800100" lvl="1" indent="-342900">
              <a:buAutoNum type="arabicPeriod"/>
            </a:pPr>
            <a:r>
              <a:rPr kumimoji="1" lang="en-US" altLang="zh-CN" dirty="0"/>
              <a:t>Also known as the Wayback Machine Spider, it visits websites and collects data by following their links.</a:t>
            </a:r>
            <a:endParaRPr kumimoji="1" lang="en-US" altLang="zh-CN" dirty="0"/>
          </a:p>
          <a:p>
            <a:pPr marL="800100" lvl="1" indent="-342900">
              <a:buAutoNum type="arabicPeriod"/>
            </a:pPr>
            <a:r>
              <a:rPr kumimoji="1" lang="en-US" altLang="zh-CN" dirty="0"/>
              <a:t>It then caches this data in a searchable and accessible index.</a:t>
            </a:r>
            <a:endParaRPr kumimoji="1" lang="en-US" altLang="zh-CN" dirty="0"/>
          </a:p>
          <a:p>
            <a:pPr lvl="0">
              <a:buFont typeface="Wingdings" panose="05000000000000000000" charset="0"/>
              <a:buChar char=""/>
            </a:pPr>
            <a:r>
              <a:rPr kumimoji="1" lang="en-US" altLang="zh-CN" sz="1800" dirty="0"/>
              <a:t>Caching</a:t>
            </a:r>
            <a:endParaRPr kumimoji="1" lang="en-US" altLang="zh-CN" sz="1800" dirty="0"/>
          </a:p>
          <a:p>
            <a:pPr marL="666750" lvl="1" indent="-342900">
              <a:buFont typeface="Wingdings" panose="05000000000000000000" charset="0"/>
              <a:buAutoNum type="arabicPeriod"/>
            </a:pPr>
            <a:r>
              <a:rPr kumimoji="1" lang="en-US" altLang="zh-CN" dirty="0"/>
              <a:t>They adopt a process called web chaing, which stores the webpages locally. </a:t>
            </a:r>
            <a:endParaRPr kumimoji="1" lang="en-US" altLang="zh-CN" dirty="0"/>
          </a:p>
          <a:p>
            <a:pPr marL="666750" lvl="1" indent="-342900">
              <a:buFont typeface="Wingdings" panose="05000000000000000000" charset="0"/>
              <a:buAutoNum type="arabicPeriod"/>
            </a:pPr>
            <a:r>
              <a:rPr kumimoji="1" lang="en-US" altLang="zh-CN" dirty="0"/>
              <a:t>This enables quick and efficient access to webpages. </a:t>
            </a:r>
            <a:endParaRPr kumimoji="1" lang="en-US" altLang="zh-CN" dirty="0"/>
          </a:p>
          <a:p>
            <a:pPr marL="209550" lvl="0" indent="-342900">
              <a:buFont typeface="Wingdings" panose="05000000000000000000" charset="0"/>
              <a:buChar char=""/>
            </a:pPr>
            <a:r>
              <a:rPr kumimoji="1" lang="en-US" altLang="zh-CN" sz="1800" dirty="0"/>
              <a:t>Deduplication</a:t>
            </a:r>
            <a:endParaRPr kumimoji="1" lang="en-US" altLang="zh-CN" sz="1800" dirty="0"/>
          </a:p>
          <a:p>
            <a:pPr marL="666750" lvl="1" indent="-342900">
              <a:buFont typeface="Wingdings" panose="05000000000000000000" charset="0"/>
              <a:buAutoNum type="arabicPeriod"/>
            </a:pPr>
            <a:r>
              <a:rPr kumimoji="1" lang="en-US" altLang="zh-CN" dirty="0"/>
              <a:t>This process is adopted to reduce the amount of required storage for this archive.</a:t>
            </a:r>
            <a:endParaRPr kumimoji="1" lang="en-US" altLang="zh-CN" dirty="0"/>
          </a:p>
          <a:p>
            <a:pPr marL="666750" lvl="1" indent="-342900">
              <a:buFont typeface="Wingdings" panose="05000000000000000000" charset="0"/>
              <a:buAutoNum type="arabicPeriod"/>
            </a:pPr>
            <a:r>
              <a:rPr kumimoji="1" lang="en-US" altLang="zh-CN" dirty="0"/>
              <a:t>They only store one page of pages that are identical or nearly identical.</a:t>
            </a:r>
            <a:endParaRPr kumimoji="1" lang="en-US" altLang="zh-CN" dirty="0"/>
          </a:p>
          <a:p>
            <a:pPr marL="209550" lvl="0" indent="-342900">
              <a:buFont typeface="Wingdings" panose="05000000000000000000" charset="0"/>
              <a:buChar char=""/>
            </a:pPr>
            <a:r>
              <a:rPr kumimoji="1" lang="en-US" altLang="zh-CN" dirty="0"/>
              <a:t>Search: </a:t>
            </a:r>
            <a:endParaRPr kumimoji="1" lang="en-US" altLang="zh-CN" dirty="0"/>
          </a:p>
          <a:p>
            <a:pPr lvl="1">
              <a:buFont typeface="Wingdings" panose="05000000000000000000" charset="0"/>
              <a:buChar char=""/>
            </a:pPr>
            <a:r>
              <a:rPr kumimoji="1" lang="en-US" altLang="zh-CN" dirty="0"/>
              <a:t>The archives are organized by storing metadata, such as the date it was crawled, URL, and keywords.</a:t>
            </a: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How does it </a:t>
            </a:r>
            <a:r>
              <a:rPr kumimoji="1" lang="en-US" altLang="zh-CN" dirty="0">
                <a:sym typeface="+mn-ea"/>
              </a:rPr>
              <a:t>actually work?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81025" y="1941830"/>
            <a:ext cx="11136630" cy="3916680"/>
          </a:xfrm>
        </p:spPr>
        <p:txBody>
          <a:bodyPr/>
          <a:lstStyle/>
          <a:p>
            <a:pPr>
              <a:buFont typeface="Wingdings" panose="05000000000000000000" charset="0"/>
              <a:buChar char=""/>
            </a:pPr>
            <a:r>
              <a:rPr kumimoji="1" lang="en-US" altLang="zh-CN" sz="2400" dirty="0"/>
              <a:t>The Wayback Machine: a valuable tool for preserving digital content.</a:t>
            </a:r>
            <a:endParaRPr kumimoji="1" lang="en-US" altLang="zh-CN" sz="2400" dirty="0"/>
          </a:p>
          <a:p>
            <a:pPr lvl="1">
              <a:buFont typeface="Wingdings" panose="05000000000000000000" charset="0"/>
              <a:buChar char=""/>
            </a:pPr>
            <a:r>
              <a:rPr kumimoji="1" lang="en-US" altLang="zh-CN" sz="2200" dirty="0"/>
              <a:t>It allows us to see how websites have changed over time.</a:t>
            </a:r>
            <a:endParaRPr kumimoji="1" lang="en-US" altLang="zh-CN" sz="2200" dirty="0"/>
          </a:p>
          <a:p>
            <a:pPr lvl="1">
              <a:buFont typeface="Wingdings" panose="05000000000000000000" charset="0"/>
              <a:buChar char=""/>
            </a:pPr>
            <a:r>
              <a:rPr kumimoji="1" lang="en-US" altLang="zh-CN" sz="2200" dirty="0"/>
              <a:t>It enables us to access the content that is no longer available.</a:t>
            </a:r>
            <a:endParaRPr kumimoji="1" lang="en-US" altLang="zh-CN" sz="2200" dirty="0"/>
          </a:p>
          <a:p>
            <a:pPr lvl="1">
              <a:buFont typeface="Wingdings" panose="05000000000000000000" charset="0"/>
              <a:buChar char=""/>
            </a:pPr>
            <a:r>
              <a:rPr kumimoji="1" lang="en-US" altLang="zh-CN" sz="2200" dirty="0"/>
              <a:t>Overall, it provides a glimpse into the evolution of the internet.</a:t>
            </a:r>
            <a:endParaRPr kumimoji="1" lang="en-US" altLang="zh-CN" sz="2200" dirty="0"/>
          </a:p>
          <a:p>
            <a:pPr>
              <a:buFont typeface="Wingdings" panose="05000000000000000000" charset="0"/>
              <a:buChar char=""/>
            </a:pPr>
            <a:endParaRPr kumimoji="1" lang="en-US" altLang="zh-CN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Conclusions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Thank you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dirty="0"/>
              <a:t>any question?</a:t>
            </a:r>
            <a:endParaRPr kumimoji="1"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8818245" y="6441440"/>
            <a:ext cx="32423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600"/>
              <a:t>Slides made by ChatGPT</a:t>
            </a:r>
            <a:endParaRPr 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清华简约主题-留边-16:9">
  <a:themeElements>
    <a:clrScheme name="自定义 4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1916</Words>
  <Application>WPS Writer</Application>
  <PresentationFormat>宽屏</PresentationFormat>
  <Paragraphs>63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8" baseType="lpstr">
      <vt:lpstr>Arial</vt:lpstr>
      <vt:lpstr>宋体</vt:lpstr>
      <vt:lpstr>Wingdings</vt:lpstr>
      <vt:lpstr>Wingdings 2</vt:lpstr>
      <vt:lpstr>Wingdings</vt:lpstr>
      <vt:lpstr>Gill Sans MT</vt:lpstr>
      <vt:lpstr>苹方-简</vt:lpstr>
      <vt:lpstr>华文中宋</vt:lpstr>
      <vt:lpstr>汉仪书宋二KW</vt:lpstr>
      <vt:lpstr>微软雅黑</vt:lpstr>
      <vt:lpstr>汉仪旗黑</vt:lpstr>
      <vt:lpstr>宋体</vt:lpstr>
      <vt:lpstr>Arial Unicode MS</vt:lpstr>
      <vt:lpstr>等线</vt:lpstr>
      <vt:lpstr>汉仪中等线KW</vt:lpstr>
      <vt:lpstr>Calibri</vt:lpstr>
      <vt:lpstr>Helvetica Neue</vt:lpstr>
      <vt:lpstr>Times New Roman Regular</vt:lpstr>
      <vt:lpstr>Arial Regular</vt:lpstr>
      <vt:lpstr>清华简约主题-留边-16:9</vt:lpstr>
      <vt:lpstr>Emphathetic dataset</vt:lpstr>
      <vt:lpstr>What is the wayback machine?</vt:lpstr>
      <vt:lpstr>Sanvello</vt:lpstr>
      <vt:lpstr>What is the wayback machine?</vt:lpstr>
      <vt:lpstr>What is the wayback machine?</vt:lpstr>
      <vt:lpstr>What is the wayback machine?</vt:lpstr>
      <vt:lpstr>What is the wayback machine?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2020280401</cp:lastModifiedBy>
  <cp:revision>1260</cp:revision>
  <cp:lastPrinted>2023-04-07T00:20:19Z</cp:lastPrinted>
  <dcterms:created xsi:type="dcterms:W3CDTF">2023-04-07T00:20:19Z</dcterms:created>
  <dcterms:modified xsi:type="dcterms:W3CDTF">2023-04-07T00:20:19Z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1033-5.0.0.7550</vt:lpwstr>
  </property>
  <property fmtid="{D5CDD505-2E9C-101B-9397-08002B2CF9AE}" pid="3" name="ICV">
    <vt:lpwstr>08DA3C2FA1B128E21EB02E647C35FBC5</vt:lpwstr>
  </property>
</Properties>
</file>