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792" r:id="rId1"/>
  </p:sldMasterIdLst>
  <p:notesMasterIdLst>
    <p:notesMasterId r:id="rId47"/>
  </p:notesMasterIdLst>
  <p:sldIdLst>
    <p:sldId id="256" r:id="rId2"/>
    <p:sldId id="257" r:id="rId3"/>
    <p:sldId id="291" r:id="rId4"/>
    <p:sldId id="309" r:id="rId5"/>
    <p:sldId id="292" r:id="rId6"/>
    <p:sldId id="293" r:id="rId7"/>
    <p:sldId id="294" r:id="rId8"/>
    <p:sldId id="295" r:id="rId9"/>
    <p:sldId id="258" r:id="rId10"/>
    <p:sldId id="299" r:id="rId11"/>
    <p:sldId id="297" r:id="rId12"/>
    <p:sldId id="298" r:id="rId13"/>
    <p:sldId id="319" r:id="rId14"/>
    <p:sldId id="320" r:id="rId15"/>
    <p:sldId id="310" r:id="rId16"/>
    <p:sldId id="311" r:id="rId17"/>
    <p:sldId id="312" r:id="rId18"/>
    <p:sldId id="288" r:id="rId19"/>
    <p:sldId id="296" r:id="rId20"/>
    <p:sldId id="260" r:id="rId21"/>
    <p:sldId id="261" r:id="rId22"/>
    <p:sldId id="262" r:id="rId23"/>
    <p:sldId id="301" r:id="rId24"/>
    <p:sldId id="276" r:id="rId25"/>
    <p:sldId id="300" r:id="rId26"/>
    <p:sldId id="277" r:id="rId27"/>
    <p:sldId id="313" r:id="rId28"/>
    <p:sldId id="314" r:id="rId29"/>
    <p:sldId id="303" r:id="rId30"/>
    <p:sldId id="263" r:id="rId31"/>
    <p:sldId id="304" r:id="rId32"/>
    <p:sldId id="278" r:id="rId33"/>
    <p:sldId id="305" r:id="rId34"/>
    <p:sldId id="264" r:id="rId35"/>
    <p:sldId id="306" r:id="rId36"/>
    <p:sldId id="279" r:id="rId37"/>
    <p:sldId id="307" r:id="rId38"/>
    <p:sldId id="289" r:id="rId39"/>
    <p:sldId id="308" r:id="rId40"/>
    <p:sldId id="265" r:id="rId41"/>
    <p:sldId id="268" r:id="rId42"/>
    <p:sldId id="290" r:id="rId43"/>
    <p:sldId id="317" r:id="rId44"/>
    <p:sldId id="318" r:id="rId45"/>
    <p:sldId id="316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4T06:16:47.0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17090 7966 220 0,'0'0'0'0,"0"0"-4"16,0 0-29-16,0 0 20 16,0 0 10-16,0 0-8 15,-11 80 11-15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4T06:17:34.8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29015 7244 433 0,'0'0'-1'16,"0"0"1"-16,0 0-1 16,0 0-1-16,0 0-1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4T06:17:36.3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28822 6110 0 0,'5'72'0'0,"20"-18"0"0,-19-46 0 16,24 51 0-16,-27-60 0 16,42 60 0-16,-45-14 0 15,45-48 0-15,-5 7 0 16,-40-8 0-16,22 4 0 15,-3 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7:20:4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80,'0'0'299,"0"0"42,0 0 3,0 0-34,0 0-25,0 0-31,-1 3-107,3-7-1172,4-16 374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7:20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16,'0'0'104,"0"0"-32,0 0-13,0 0-22,0 0 6,0 0 40,0 0 7,0 0 33,0 0 18,0 0 9,0 0 18,0 0-13,0 0-35,0 0-14,0 0-23,0 0-19,0 0-16,0 0-16,0 0-13,0 0-3,0 0 0,0 0-8,0 0-30,0 0 4,0 0 2,0 0 0,0 0 0,0 0-3,0 0-10,0 0-9,0 0-18,0 0 6,0 0 2,0 0 2,0 0 9,0 0-8,0 0-9,0 0-23,0 0-22,0 0-26,0 0-17,0 0 1,0 0 13,0 0 19,0 0 26,0 0 19,0 0 16,0 0 13,0 0 3,0 0 3,0 0 2,0 0-26,0 0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40A42-739D-4424-88EA-3A6C1AEAE5DD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B3703-D233-426B-B8C1-AC4180511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5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94EBA-4AE5-4428-BBD4-5ACB58A77AC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1903D-D0B3-49DE-AD34-5C23CD7EE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D3827-F343-42DE-88D5-62E4EAD34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3F68C-6648-419E-B713-6C99F14B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708DD-DD0F-46AC-9E8C-F7D5627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31307-6550-4BD2-8DB2-A844F507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8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5FE19-2EFE-4024-9643-F71D504B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2C68A7-E0E7-4B1B-BEF7-521D4686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C2567-0DC3-49AA-8B48-325E6806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D4586-9B40-447B-A6DA-94E905D4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7B5BB-DBC9-4E1F-A336-11A99E86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4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453582-B7E0-40E8-9609-E6238D600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05CBF3-5820-457E-A828-34CDD8266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39B15-FC7E-4B45-B7EC-569481E4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0043C-44CB-4550-84DA-DF7A77C2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B5A69-19D4-4891-AA50-59B51F24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6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5C600-2EBE-4C0B-B6E3-2E56613F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BF076-7D9F-4F3F-AEA4-B5116CCC8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5F13A-4FA0-4E0C-BC23-94D2F380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43B9B-6F6B-459E-8451-656FBA58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CB876-34D5-4A78-9094-55A9E473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1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57AC9-CD3E-43F9-926F-12CDAD6A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15625-C0AB-420C-B0B9-4C5C68787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BCECD-D68E-4A35-9562-A6C2B27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D40CC-E0F6-4139-8AD3-3AC86300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D0699-8CBB-4A58-9D3E-C95BBF3E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1F85C-0BA2-4093-A34B-3A0A4B7B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28F85-F274-4A0C-BEBD-930FD72CF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A49D5-754D-4B49-9C96-62BB288F6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FDBD7-CA46-4ACE-A529-7EE4125C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533D72-D963-41D9-9C46-14E47DCF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F20EB-48DD-4476-B100-E88B0FDC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BCAD2-E8E1-4DEA-AED0-BF480E35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5E40B-F96C-4638-9089-5A2614F98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E4D912-B88E-47DA-9AE9-D75F95DE9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DABA96-179A-41FF-8F5E-D415459A1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AD23D9-8CE9-46E4-B312-12B73AC75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C626AC-8F29-48E2-9A6C-6D427164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E24AC2-3996-4FC7-BB09-F4067AF4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82055B-4420-40AB-A113-524FA16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956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A9D12-4C99-43BD-94B0-66D696B6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3996E2-3BC4-4098-BC88-727D6972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9C6FF-2973-4ED2-A1A8-2A9A9C5B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B03ACA-1C48-496A-81CB-D2D62FEA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18B54A-0F6D-47B6-A1B5-82A79D44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ED450-4148-44BC-ABD8-A3E78420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D19E1A-8134-444B-8F2D-EF9128DD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EE6BF-0274-407D-91F2-E6F436FB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5FA5C-E60F-4ADE-BBC8-B1D4EA6AF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F60580-A180-49CE-919A-DF4660AC9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9898A-ABD3-4C80-A19D-B3CCEBB9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310E64-51BA-409A-87D6-DFB6B3BA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C2DE3-E901-467F-945E-9E0AABA2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9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D6D6-605E-41D8-AF73-B4AC81EA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279E4C-712B-4C25-9678-97D69685C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F6EC5B-36C3-41DB-AA99-FA8250F5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4D6DE-4D3D-403F-B562-1971DF56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6FCC9-3256-4CD8-940F-86EA05D6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2FC97-455A-4400-B601-4A14A4AF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1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4BB207-A60E-455E-ACAB-23B28413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528A6-AC28-4CF5-88A1-781AE82C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495DF-0F4E-4CD7-9485-338A2B3FD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642EF-0A87-41E2-80D4-0CBAAF663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99D8F-C88A-4C60-8414-39C0F5AE3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7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baidu.com/search/detail?ct=503316480&amp;z=undefined&amp;tn=baiduimagedetail&amp;ipn=d&amp;word=%E7%8C%AB&amp;step_word=&amp;ie=utf-8&amp;in=&amp;cl=2&amp;lm=-1&amp;st=undefined&amp;hd=undefined&amp;latest=undefined&amp;copyright=undefined&amp;cs=1415079097,1831532035&amp;os=1791483184,2372905541&amp;simid=4252276302,535438121&amp;pn=1&amp;rn=1&amp;di=11550&amp;ln=1812&amp;fr=&amp;fmq=1586230550431_R&amp;fm=&amp;ic=undefined&amp;s=undefined&amp;se=&amp;sme=&amp;tab=0&amp;width=undefined&amp;height=undefined&amp;face=undefined&amp;is=0,0&amp;istype=0&amp;ist=&amp;jit=&amp;bdtype=0&amp;spn=0&amp;pi=0&amp;gsm=0&amp;objurl=http%3A%2F%2Fc.hiphotos.baidu.com%2Fbaike%2Fpic%2Fitem%2F6a63f6246b600c33d5a41de31b4c510fd9f9a138.jpg&amp;rpstart=0&amp;rpnum=0&amp;adpicid=0&amp;force=undefine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1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1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tmp"/><Relationship Id="rId2" Type="http://schemas.openxmlformats.org/officeDocument/2006/relationships/tags" Target="../tags/tag70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10" Type="http://schemas.openxmlformats.org/officeDocument/2006/relationships/tags" Target="../tags/tag93.xml"/><Relationship Id="rId19" Type="http://schemas.openxmlformats.org/officeDocument/2006/relationships/image" Target="../media/image1.tmp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mage.baidu.com/search/detail?ct=503316480&amp;z=undefined&amp;tn=baiduimagedetail&amp;ipn=d&amp;word=%E7%8C%AB&amp;step_word=&amp;ie=utf-8&amp;in=&amp;cl=2&amp;lm=-1&amp;st=undefined&amp;hd=undefined&amp;latest=undefined&amp;copyright=undefined&amp;cs=1415079097,1831532035&amp;os=1791483184,2372905541&amp;simid=4252276302,535438121&amp;pn=1&amp;rn=1&amp;di=11550&amp;ln=1812&amp;fr=&amp;fmq=1586230550431_R&amp;fm=&amp;ic=undefined&amp;s=undefined&amp;se=&amp;sme=&amp;tab=0&amp;width=undefined&amp;height=undefined&amp;face=undefined&amp;is=0,0&amp;istype=0&amp;ist=&amp;jit=&amp;bdtype=0&amp;spn=0&amp;pi=0&amp;gsm=0&amp;objurl=http%3A%2F%2Fc.hiphotos.baidu.com%2Fbaike%2Fpic%2Fitem%2F6a63f6246b600c33d5a41de31b4c510fd9f9a138.jpg&amp;rpstart=0&amp;rpnum=0&amp;adpicid=0&amp;force=undefin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83%E9%87%8C%E9%A6%99/2181435" TargetMode="External"/><Relationship Id="rId2" Type="http://schemas.openxmlformats.org/officeDocument/2006/relationships/hyperlink" Target="https://baike.baidu.com/item/%E6%95%A3%E6%96%87%E5%AE%B6/1243120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hyperlink" Target="https://baike.baidu.com/item/%E4%B8%80%E6%A3%B5%E5%BC%80%E8%8A%B1%E7%9A%84%E6%A0%91/45353" TargetMode="External"/><Relationship Id="rId4" Type="http://schemas.openxmlformats.org/officeDocument/2006/relationships/hyperlink" Target="https://baike.baidu.com/item/%E6%97%A0%E6%80%A8%E7%9A%84%E9%9D%92%E6%98%A5/1023985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4BC5D-FF9F-B444-9984-9C6DF1C03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第四课 阳光与月色</a:t>
            </a:r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F46D2F-083F-E34E-BB43-A81170D3B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中高级汉语第四课</a:t>
            </a:r>
          </a:p>
        </p:txBody>
      </p:sp>
    </p:spTree>
    <p:extLst>
      <p:ext uri="{BB962C8B-B14F-4D97-AF65-F5344CB8AC3E}">
        <p14:creationId xmlns:p14="http://schemas.microsoft.com/office/powerpoint/2010/main" val="17325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907CF-8E6D-4D1F-808D-A3E65DDC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</a:rPr>
              <a:t>歉疚、抱歉、道歉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2D0ED-A18D-4D9D-BC78-99456290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、很（      ），我记错了你生日晚会的地点，所以来晚了！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、诚恳地向你（       ），这件事是我错了。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、他满怀（       ）地给自己的导师写了一封邮件。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、你的态度太不严肃了，我不接受你的（        ）！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79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03F85-1448-4468-89C0-F1883587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</a:rPr>
              <a:t>安慰  抚慰   宽慰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EA484-8534-4F41-97B0-E738D1BD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768"/>
            <a:ext cx="11103864" cy="460419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【</a:t>
            </a:r>
            <a:r>
              <a:rPr lang="zh-CN" altLang="en-US" dirty="0">
                <a:highlight>
                  <a:srgbClr val="FFFF00"/>
                </a:highlight>
              </a:rPr>
              <a:t>安慰</a:t>
            </a:r>
            <a:r>
              <a:rPr lang="en-US" altLang="zh-CN" dirty="0">
                <a:highlight>
                  <a:srgbClr val="FFFF00"/>
                </a:highlight>
              </a:rPr>
              <a:t>】  </a:t>
            </a:r>
            <a:r>
              <a:rPr lang="zh-CN" altLang="en-US" dirty="0"/>
              <a:t>：安顿抚慰，用欢娱、希望、保证以及同情心减轻、安抚或鼓励。  安慰也属行为学名词、动词。</a:t>
            </a:r>
            <a:endParaRPr lang="en-US" altLang="zh-CN" dirty="0"/>
          </a:p>
          <a:p>
            <a:r>
              <a:rPr lang="zh-CN" altLang="en-US" dirty="0"/>
              <a:t>   ①心情安适：有女儿在身边，她能得到一点～。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②使心情安适：～病人 ㄧ你要多～～他，叫他别太难过。</a:t>
            </a:r>
            <a:endParaRPr lang="en-US" altLang="zh-CN" dirty="0"/>
          </a:p>
          <a:p>
            <a:r>
              <a:rPr lang="zh-CN" altLang="en-US" dirty="0"/>
              <a:t>    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【</a:t>
            </a:r>
            <a:r>
              <a:rPr lang="zh-CN" altLang="en-US" dirty="0">
                <a:highlight>
                  <a:srgbClr val="FFFF00"/>
                </a:highlight>
              </a:rPr>
              <a:t>抚慰</a:t>
            </a:r>
            <a:r>
              <a:rPr lang="en-US" altLang="zh-CN" dirty="0">
                <a:highlight>
                  <a:srgbClr val="FFFF00"/>
                </a:highlight>
              </a:rPr>
              <a:t>】  </a:t>
            </a:r>
            <a:r>
              <a:rPr lang="zh-CN" altLang="en-US" dirty="0"/>
              <a:t>：（书面语）抚恤、安慰。是帮助别人从错误、忧虑中醒悟过来。</a:t>
            </a:r>
            <a:endParaRPr lang="en-US" altLang="zh-CN" dirty="0"/>
          </a:p>
          <a:p>
            <a:r>
              <a:rPr lang="zh-CN" altLang="en-US" dirty="0"/>
              <a:t>     百般～     ～灾民。</a:t>
            </a:r>
            <a:endParaRPr lang="en-US" altLang="zh-CN" dirty="0"/>
          </a:p>
          <a:p>
            <a:r>
              <a:rPr lang="zh-CN" altLang="en-US" dirty="0"/>
              <a:t>     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【</a:t>
            </a:r>
            <a:r>
              <a:rPr lang="zh-CN" altLang="en-US" dirty="0">
                <a:highlight>
                  <a:srgbClr val="FFFF00"/>
                </a:highlight>
              </a:rPr>
              <a:t>宽慰</a:t>
            </a:r>
            <a:r>
              <a:rPr lang="en-US" altLang="zh-CN" dirty="0">
                <a:highlight>
                  <a:srgbClr val="FFFF00"/>
                </a:highlight>
              </a:rPr>
              <a:t>】  </a:t>
            </a:r>
            <a:r>
              <a:rPr lang="zh-CN" altLang="en-US" dirty="0"/>
              <a:t>：宽解安慰。表示宽畅欣慰。：她用温和的话语～着妈妈。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79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9F994-5A8E-4684-83F7-55912562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</a:rPr>
              <a:t>安慰、宽慰、抚慰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E83E1-DFA8-47DE-84BD-DF86932F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3494" cy="43513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、有女儿在身边，她能得到一点儿（      ）。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、你要多（   </a:t>
            </a:r>
            <a:r>
              <a:rPr lang="en-US" altLang="zh-CN" dirty="0"/>
              <a:t>ABAB</a:t>
            </a:r>
            <a:r>
              <a:rPr lang="zh-CN" altLang="en-US" dirty="0"/>
              <a:t>）他，叫他别太难过。                                    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、昨天见她那么发愁，我就（      ）了她几句。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、孩子们努力上进</a:t>
            </a:r>
            <a:r>
              <a:rPr lang="en-US" altLang="zh-CN" dirty="0"/>
              <a:t>,</a:t>
            </a:r>
            <a:r>
              <a:rPr lang="zh-CN" altLang="en-US" dirty="0"/>
              <a:t>她感到（      ）。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、那月色</a:t>
            </a:r>
            <a:r>
              <a:rPr lang="zh-CN" altLang="en-US" b="1" dirty="0"/>
              <a:t>（      ）</a:t>
            </a:r>
            <a:r>
              <a:rPr lang="zh-CN" altLang="en-US" dirty="0"/>
              <a:t>了我多年的创伤。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、诗歌是（     ）心灵的良药。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0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4BC5D-FF9F-B444-9984-9C6DF1C03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第四课 阳光与月色</a:t>
            </a:r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F46D2F-083F-E34E-BB43-A81170D3B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中高级汉语第四课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07E279-05E7-4FA5-89DE-34A42FF6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02" y="3746377"/>
            <a:ext cx="2586237" cy="2645229"/>
          </a:xfrm>
          <a:prstGeom prst="rect">
            <a:avLst/>
          </a:prstGeom>
        </p:spPr>
      </p:pic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DB9F2A5D-A491-4895-AF33-B69BB38D4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880" y="3972961"/>
            <a:ext cx="3586580" cy="25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4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955ED-7CDC-8A4C-8553-7BCE50C2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72" y="1"/>
            <a:ext cx="10515600" cy="76809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复习：生词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4644D-0088-194D-A7FC-57C66B04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096"/>
            <a:ext cx="10515600" cy="6227063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个性：性格。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她个性太强，很少听别人的意见。这份设计有着鲜明的个性。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何尝：</a:t>
            </a:r>
            <a:endParaRPr kumimoji="1" lang="en-US" altLang="zh-CN" dirty="0"/>
          </a:p>
          <a:p>
            <a:r>
              <a:rPr kumimoji="1" lang="zh-CN" altLang="en-US" dirty="0"/>
              <a:t>相处：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和同屋友好相处   容易相处的人     相处了一段时间</a:t>
            </a:r>
            <a:endParaRPr kumimoji="1" lang="en-US" altLang="zh-CN" dirty="0"/>
          </a:p>
          <a:p>
            <a:r>
              <a:rPr kumimoji="1" lang="zh-CN" altLang="en-US" dirty="0"/>
              <a:t>同胞：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同胞兄弟   同胞姐妹   一母同胞    全国同胞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（注意和“同袍”区别。同袍：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指战友；兄弟；朋友等。“岂曰无衣，与子同袍”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收养：领养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   收养孤儿   被亲戚收养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宠物</a:t>
            </a:r>
            <a:endParaRPr kumimoji="1" lang="en-US" altLang="zh-CN" dirty="0"/>
          </a:p>
          <a:p>
            <a:r>
              <a:rPr kumimoji="1" lang="zh-CN" altLang="en-US" dirty="0"/>
              <a:t>从小：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从小就喜欢足球    妹妹从小就很懂事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耍弄：戏弄。    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耍弄老实人   耍弄小孩  受人耍弄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心虚：不自信，胆怯。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说了假话，他很心虚。第一次讲课，谁都免不了心虚。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满怀：心里充满</a:t>
            </a:r>
            <a:r>
              <a:rPr kumimoji="1" lang="en-US" altLang="zh-CN" dirty="0"/>
              <a:t>~~</a:t>
            </a:r>
            <a:r>
              <a:rPr kumimoji="1" lang="zh-CN" altLang="en-US" dirty="0"/>
              <a:t>。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满怀信心</a:t>
            </a:r>
            <a:r>
              <a:rPr kumimoji="1"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喜悦</a:t>
            </a:r>
            <a:r>
              <a:rPr kumimoji="1"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歉意</a:t>
            </a:r>
            <a:endParaRPr kumimoji="1" lang="en-US" altLang="zh-CN" dirty="0"/>
          </a:p>
          <a:p>
            <a:r>
              <a:rPr kumimoji="1" lang="zh-CN" altLang="en-US" dirty="0">
                <a:highlight>
                  <a:srgbClr val="00FF00"/>
                </a:highlight>
              </a:rPr>
              <a:t>歉疚</a:t>
            </a:r>
            <a:r>
              <a:rPr kumimoji="1" lang="zh-CN" altLang="en-US" dirty="0"/>
              <a:t>：抱歉、愧疚。   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深感歉疚。  怀着歉疚的心情。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>
                <a:highlight>
                  <a:srgbClr val="00FF00"/>
                </a:highlight>
              </a:rPr>
              <a:t>抚慰</a:t>
            </a:r>
            <a:r>
              <a:rPr kumimoji="1" lang="zh-CN" altLang="en-US" dirty="0"/>
              <a:t>：安慰。 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06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917C7-339A-4F1C-8841-7A7007C8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第一部分生词听写：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020F32-D2F0-4784-BF5D-FDAB5C7A6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583" y="1811045"/>
            <a:ext cx="6267634" cy="4048217"/>
          </a:xfrm>
        </p:spPr>
      </p:pic>
    </p:spTree>
    <p:extLst>
      <p:ext uri="{BB962C8B-B14F-4D97-AF65-F5344CB8AC3E}">
        <p14:creationId xmlns:p14="http://schemas.microsoft.com/office/powerpoint/2010/main" val="35701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1A409-32F2-4F66-82C9-B778DBA9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第一部分生词听写：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3A22F-3038-494C-9E8E-2F2A29BA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何尝</a:t>
            </a:r>
            <a:endParaRPr lang="en-US" altLang="zh-CN" dirty="0"/>
          </a:p>
          <a:p>
            <a:r>
              <a:rPr lang="zh-CN" altLang="en-US" dirty="0"/>
              <a:t>同胞</a:t>
            </a:r>
            <a:endParaRPr lang="en-US" altLang="zh-CN" dirty="0"/>
          </a:p>
          <a:p>
            <a:r>
              <a:rPr lang="zh-CN" altLang="en-US" dirty="0"/>
              <a:t>宠物</a:t>
            </a:r>
            <a:endParaRPr lang="en-US" altLang="zh-CN" dirty="0"/>
          </a:p>
          <a:p>
            <a:r>
              <a:rPr lang="zh-CN" altLang="en-US" dirty="0"/>
              <a:t>心虚</a:t>
            </a:r>
            <a:endParaRPr lang="en-US" altLang="zh-CN" dirty="0"/>
          </a:p>
          <a:p>
            <a:r>
              <a:rPr lang="zh-CN" altLang="en-US" dirty="0"/>
              <a:t>歉疚</a:t>
            </a:r>
            <a:endParaRPr lang="en-US" altLang="zh-CN" dirty="0"/>
          </a:p>
          <a:p>
            <a:r>
              <a:rPr lang="zh-CN" altLang="en-US" dirty="0"/>
              <a:t>抚慰</a:t>
            </a:r>
            <a:endParaRPr lang="en-US" altLang="zh-CN" dirty="0"/>
          </a:p>
          <a:p>
            <a:r>
              <a:rPr lang="zh-CN" altLang="en-US" dirty="0"/>
              <a:t>满怀</a:t>
            </a:r>
            <a:endParaRPr lang="en-US" altLang="zh-CN" dirty="0"/>
          </a:p>
          <a:p>
            <a:r>
              <a:rPr lang="zh-CN" altLang="en-US" dirty="0"/>
              <a:t>兴高采烈</a:t>
            </a:r>
            <a:endParaRPr lang="en-US" altLang="zh-CN" dirty="0"/>
          </a:p>
          <a:p>
            <a:r>
              <a:rPr lang="zh-CN" altLang="en-US" dirty="0"/>
              <a:t>全力以赴</a:t>
            </a:r>
            <a:endParaRPr lang="en-US" altLang="zh-CN" dirty="0"/>
          </a:p>
          <a:p>
            <a:r>
              <a:rPr lang="zh-CN" altLang="en-US" dirty="0"/>
              <a:t>恶作剧</a:t>
            </a:r>
          </a:p>
        </p:txBody>
      </p:sp>
    </p:spTree>
    <p:extLst>
      <p:ext uri="{BB962C8B-B14F-4D97-AF65-F5344CB8AC3E}">
        <p14:creationId xmlns:p14="http://schemas.microsoft.com/office/powerpoint/2010/main" val="229976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955ED-7CDC-8A4C-8553-7BCE50C2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72" y="1"/>
            <a:ext cx="10515600" cy="76809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第一部分：生词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4644D-0088-194D-A7FC-57C66B04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096"/>
            <a:ext cx="10515600" cy="6227063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个性：性格。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她个性太强，很少听别人的意见。这份设计有着鲜明的个性。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何尝：</a:t>
            </a:r>
            <a:endParaRPr kumimoji="1" lang="en-US" altLang="zh-CN" dirty="0"/>
          </a:p>
          <a:p>
            <a:r>
              <a:rPr kumimoji="1" lang="zh-CN" altLang="en-US" dirty="0"/>
              <a:t>相处：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和同屋友好相处   容易相处的人     相处了一段时间</a:t>
            </a:r>
            <a:endParaRPr kumimoji="1" lang="en-US" altLang="zh-CN" dirty="0"/>
          </a:p>
          <a:p>
            <a:r>
              <a:rPr kumimoji="1" lang="zh-CN" altLang="en-US" dirty="0"/>
              <a:t>同胞：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同胞兄弟   同胞姐妹   一母同胞    全国同胞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（注意和“同袍”区别。同袍：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指战友；兄弟；朋友等。“岂曰无衣，与子同袍”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收养：领养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   收养孤儿   被亲戚收养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宠物</a:t>
            </a:r>
            <a:endParaRPr kumimoji="1" lang="en-US" altLang="zh-CN" dirty="0"/>
          </a:p>
          <a:p>
            <a:r>
              <a:rPr kumimoji="1" lang="zh-CN" altLang="en-US" dirty="0"/>
              <a:t>从小：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从小就喜欢足球    妹妹从小就很懂事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耍弄：戏弄。    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耍弄老实人   耍弄小孩  受人耍弄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心虚：不自信，胆怯。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说了假话，他很心虚。第一次讲课，谁都免不了心虚。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满怀：心里充满</a:t>
            </a:r>
            <a:r>
              <a:rPr kumimoji="1" lang="en-US" altLang="zh-CN" dirty="0"/>
              <a:t>~~</a:t>
            </a:r>
            <a:r>
              <a:rPr kumimoji="1" lang="zh-CN" altLang="en-US" dirty="0"/>
              <a:t>。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满怀信心</a:t>
            </a:r>
            <a:r>
              <a:rPr kumimoji="1"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喜悦</a:t>
            </a:r>
            <a:r>
              <a:rPr kumimoji="1"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歉意</a:t>
            </a:r>
            <a:endParaRPr kumimoji="1" lang="en-US" altLang="zh-CN" dirty="0"/>
          </a:p>
          <a:p>
            <a:r>
              <a:rPr kumimoji="1" lang="zh-CN" altLang="en-US" dirty="0">
                <a:highlight>
                  <a:srgbClr val="00FF00"/>
                </a:highlight>
              </a:rPr>
              <a:t>歉疚</a:t>
            </a:r>
            <a:r>
              <a:rPr kumimoji="1" lang="zh-CN" altLang="en-US" dirty="0"/>
              <a:t>：抱歉、愧疚。   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深感歉疚。  怀着歉疚的心情。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>
                <a:highlight>
                  <a:srgbClr val="00FF00"/>
                </a:highlight>
              </a:rPr>
              <a:t>抚慰</a:t>
            </a:r>
            <a:r>
              <a:rPr kumimoji="1" lang="zh-CN" altLang="en-US" dirty="0"/>
              <a:t>：安慰。 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43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955ED-7CDC-8A4C-8553-7BCE50C2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853" y="44717"/>
            <a:ext cx="7729728" cy="758172"/>
          </a:xfrm>
        </p:spPr>
        <p:txBody>
          <a:bodyPr/>
          <a:lstStyle/>
          <a:p>
            <a:r>
              <a:rPr kumimoji="1" lang="zh-CN" altLang="en-US" dirty="0"/>
              <a:t>第一部分：生词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4644D-0088-194D-A7FC-57C66B04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02889"/>
            <a:ext cx="10309302" cy="5985838"/>
          </a:xfrm>
        </p:spPr>
        <p:txBody>
          <a:bodyPr>
            <a:normAutofit fontScale="85000" lnSpcReduction="20000"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退缩：后退，缩回去。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遇到困难不要退缩！警察不能退缩不前。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冷漠：漠不关心。  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神情冷漠。冷漠的态度。冷漠的人。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微弱：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微弱的火光。气息微弱。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玩耍：玩儿</a:t>
            </a:r>
            <a:endParaRPr kumimoji="1" lang="en-US" altLang="zh-CN" dirty="0"/>
          </a:p>
          <a:p>
            <a:r>
              <a:rPr kumimoji="1" lang="zh-CN" altLang="en-US" dirty="0"/>
              <a:t>逗弄：耍弄、戏弄</a:t>
            </a:r>
            <a:endParaRPr kumimoji="1" lang="en-US" altLang="zh-CN" dirty="0"/>
          </a:p>
          <a:p>
            <a:r>
              <a:rPr kumimoji="1" lang="zh-CN" altLang="en-US" dirty="0"/>
              <a:t>近况：最近的情况。</a:t>
            </a:r>
            <a:endParaRPr kumimoji="1" lang="en-US" altLang="zh-CN" dirty="0"/>
          </a:p>
          <a:p>
            <a:r>
              <a:rPr kumimoji="1" lang="zh-CN" altLang="en-US" dirty="0"/>
              <a:t>喂养</a:t>
            </a:r>
            <a:endParaRPr kumimoji="1" lang="en-US" altLang="zh-CN" dirty="0"/>
          </a:p>
          <a:p>
            <a:r>
              <a:rPr kumimoji="1" lang="zh-CN" altLang="en-US" dirty="0"/>
              <a:t>幼年：童年</a:t>
            </a:r>
            <a:endParaRPr kumimoji="1" lang="en-US" altLang="zh-CN" dirty="0"/>
          </a:p>
          <a:p>
            <a:r>
              <a:rPr kumimoji="1" lang="zh-CN" altLang="en-US" dirty="0"/>
              <a:t>内在</a:t>
            </a:r>
            <a:endParaRPr kumimoji="1" lang="en-US" altLang="zh-CN" dirty="0"/>
          </a:p>
          <a:p>
            <a:r>
              <a:rPr kumimoji="1" lang="zh-CN" altLang="en-US" dirty="0"/>
              <a:t>漫漫：长时间的。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长夜漫漫     漫漫旅途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陪伴：作伴</a:t>
            </a:r>
            <a:endParaRPr kumimoji="1" lang="en-US" altLang="zh-CN" dirty="0"/>
          </a:p>
          <a:p>
            <a:r>
              <a:rPr kumimoji="1" lang="zh-CN" altLang="en-US" dirty="0"/>
              <a:t>宁静：安静</a:t>
            </a:r>
            <a:endParaRPr kumimoji="1" lang="en-US" altLang="zh-CN" dirty="0"/>
          </a:p>
          <a:p>
            <a:r>
              <a:rPr kumimoji="1" lang="zh-CN" altLang="en-US" dirty="0"/>
              <a:t>关切：关心</a:t>
            </a:r>
            <a:endParaRPr kumimoji="1" lang="en-US" altLang="zh-CN" dirty="0"/>
          </a:p>
          <a:p>
            <a:r>
              <a:rPr kumimoji="1" lang="zh-CN" altLang="en-US" dirty="0"/>
              <a:t>凝神：凝视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FD55-F554-4072-A500-A02B74E9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第一部分：生词</a:t>
            </a:r>
            <a:r>
              <a:rPr kumimoji="1"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F8B9E-7FFB-4A98-8EF5-50D160AB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1825625"/>
            <a:ext cx="11658296" cy="4351338"/>
          </a:xfrm>
        </p:spPr>
        <p:txBody>
          <a:bodyPr/>
          <a:lstStyle/>
          <a:p>
            <a:r>
              <a:rPr kumimoji="1" lang="zh-CN" altLang="en-US" dirty="0"/>
              <a:t>兴高采烈：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我们球队赢了比赛！每个球迷都兴高采烈，喜悦之情难以言表。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全力以赴：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同学们正在全力以赴地准备考试。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全国上下全力以赴，投入到支援武汉抵抗新冠肺炎的战役中。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恶作剧：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他总是恶作剧，但拿严肃的事情开玩笑，谁都不觉得好笑。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作壁上观：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妈妈和女儿争论时，爸爸总是作壁上观。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抵抗新冠病毒，谁都不能作壁上观。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28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7E7DE-9428-9B4B-BD77-D1E97E1D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课前讨论：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F2CEA-4EC0-6148-A514-6E6DFFCC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333291" cy="3745001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你养过宠物吗？它的性格怎么样？</a:t>
            </a:r>
          </a:p>
        </p:txBody>
      </p:sp>
    </p:spTree>
    <p:extLst>
      <p:ext uri="{BB962C8B-B14F-4D97-AF65-F5344CB8AC3E}">
        <p14:creationId xmlns:p14="http://schemas.microsoft.com/office/powerpoint/2010/main" val="39589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EB27-64FE-AA4F-BFEB-268C7799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词语练习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E922F-D7EE-4B49-9CC6-D14B5A7C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P61-63</a:t>
            </a:r>
            <a:r>
              <a:rPr kumimoji="1" lang="zh-CN" altLang="en-US" dirty="0"/>
              <a:t>，练习一二三。下节课课上检查。</a:t>
            </a:r>
          </a:p>
        </p:txBody>
      </p:sp>
    </p:spTree>
    <p:extLst>
      <p:ext uri="{BB962C8B-B14F-4D97-AF65-F5344CB8AC3E}">
        <p14:creationId xmlns:p14="http://schemas.microsoft.com/office/powerpoint/2010/main" val="196439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B4F54-1F09-A846-8429-83F7A213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31" y="78170"/>
            <a:ext cx="7729728" cy="62993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课文串讲：第一</a:t>
            </a:r>
            <a:r>
              <a:rPr kumimoji="1" lang="en-US" altLang="zh-CN" dirty="0"/>
              <a:t>-</a:t>
            </a:r>
            <a:r>
              <a:rPr kumimoji="1" lang="zh-CN" altLang="en-US" dirty="0"/>
              <a:t>三段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9639A-90A3-6E48-B80A-EEA2FDA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59" y="808464"/>
            <a:ext cx="11574965" cy="5971366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1</a:t>
            </a:r>
            <a:r>
              <a:rPr kumimoji="1" lang="zh-CN" altLang="en-US" sz="2400" dirty="0">
                <a:solidFill>
                  <a:srgbClr val="FF0000"/>
                </a:solidFill>
              </a:rPr>
              <a:t>、作者认为猫有个性吗？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</a:rPr>
              <a:t>2</a:t>
            </a:r>
            <a:r>
              <a:rPr kumimoji="1" lang="zh-CN" altLang="en-US" sz="2400" dirty="0">
                <a:solidFill>
                  <a:srgbClr val="FF0000"/>
                </a:solidFill>
              </a:rPr>
              <a:t>、作者从小到大养的猫多不多？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</a:rPr>
              <a:t>3</a:t>
            </a:r>
            <a:r>
              <a:rPr kumimoji="1" lang="zh-CN" altLang="en-US" sz="2400" dirty="0">
                <a:solidFill>
                  <a:srgbClr val="FF0000"/>
                </a:solidFill>
              </a:rPr>
              <a:t>、作者以前仔细观察过猫吗？</a:t>
            </a:r>
          </a:p>
        </p:txBody>
      </p:sp>
    </p:spTree>
    <p:extLst>
      <p:ext uri="{BB962C8B-B14F-4D97-AF65-F5344CB8AC3E}">
        <p14:creationId xmlns:p14="http://schemas.microsoft.com/office/powerpoint/2010/main" val="188194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D3189-088E-604C-91F5-E4900ED5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31" y="83745"/>
            <a:ext cx="7729728" cy="1188720"/>
          </a:xfrm>
        </p:spPr>
        <p:txBody>
          <a:bodyPr/>
          <a:lstStyle/>
          <a:p>
            <a:r>
              <a:rPr kumimoji="1" lang="zh-CN" altLang="en-US" dirty="0"/>
              <a:t>语言点</a:t>
            </a:r>
            <a:r>
              <a:rPr kumimoji="1" lang="en-US" altLang="zh-CN" dirty="0"/>
              <a:t>1 </a:t>
            </a:r>
            <a:r>
              <a:rPr kumimoji="1" lang="zh-CN" altLang="en-US" dirty="0">
                <a:highlight>
                  <a:srgbClr val="FFFF00"/>
                </a:highlight>
              </a:rPr>
              <a:t>何尝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B96E9-2B34-4549-8706-BCF02499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61" y="1338146"/>
            <a:ext cx="10353907" cy="5436109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highlight>
                  <a:srgbClr val="FFFF00"/>
                </a:highlight>
              </a:rPr>
              <a:t>反问句，表示否定。不曾，并不是，难道。书面语。</a:t>
            </a:r>
            <a:endParaRPr kumimoji="1" lang="en-US" altLang="zh-CN" sz="2400" dirty="0">
              <a:highlight>
                <a:srgbClr val="FFFF00"/>
              </a:highlight>
            </a:endParaRP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1</a:t>
            </a:r>
            <a:r>
              <a:rPr kumimoji="1" lang="zh-CN" altLang="en-US" sz="2400" dirty="0"/>
              <a:t>、离家多年，我何尝忘记家乡的山山水水？</a:t>
            </a:r>
            <a:endParaRPr kumimoji="1" lang="en-US" altLang="zh-CN" sz="2400" dirty="0"/>
          </a:p>
          <a:p>
            <a:r>
              <a:rPr kumimoji="1" lang="en-US" altLang="zh-CN" sz="2400" dirty="0"/>
              <a:t>2</a:t>
            </a:r>
            <a:r>
              <a:rPr kumimoji="1" lang="zh-CN" altLang="en-US" sz="2400" dirty="0"/>
              <a:t>、他何尝不想帮助朋友？但经济条件不允许。</a:t>
            </a:r>
            <a:endParaRPr kumimoji="1" lang="en-US" altLang="zh-CN" sz="2400" dirty="0"/>
          </a:p>
          <a:p>
            <a:r>
              <a:rPr kumimoji="1" lang="en-US" altLang="zh-CN" sz="2400" dirty="0"/>
              <a:t>3</a:t>
            </a:r>
            <a:r>
              <a:rPr kumimoji="1" lang="zh-CN" altLang="en-US" sz="2400" dirty="0"/>
              <a:t>、大家的要求，我何尝没考虑过这些？但我的难处，大家能体会吗？</a:t>
            </a:r>
            <a:endParaRPr kumimoji="1" lang="en-US" altLang="zh-CN" sz="2400" dirty="0"/>
          </a:p>
          <a:p>
            <a:r>
              <a:rPr kumimoji="1" lang="en-US" altLang="zh-CN" sz="2400" dirty="0"/>
              <a:t>4</a:t>
            </a:r>
            <a:r>
              <a:rPr kumimoji="1" lang="zh-CN" altLang="en-US" sz="2400" dirty="0"/>
              <a:t>、他何尝不希望能快快度过这场危机？但日复一日，情况越来越严重。</a:t>
            </a:r>
          </a:p>
        </p:txBody>
      </p:sp>
    </p:spTree>
    <p:extLst>
      <p:ext uri="{BB962C8B-B14F-4D97-AF65-F5344CB8AC3E}">
        <p14:creationId xmlns:p14="http://schemas.microsoft.com/office/powerpoint/2010/main" val="127598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CFFE-BCB7-4059-8C52-4DC6C331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用“何尝</a:t>
            </a:r>
            <a:r>
              <a:rPr lang="en-US" altLang="zh-CN" dirty="0"/>
              <a:t>”</a:t>
            </a:r>
            <a:r>
              <a:rPr lang="zh-CN" altLang="en-US" dirty="0"/>
              <a:t>回答问题：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3126A-EBDC-4CD0-9071-0E2B17A7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、学校停课以后，你一定过得很轻松吧？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、看你小提琴拉得这么轻松，一定学得也很轻松吧？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、爸爸三十年没回老家了，他一定记不得家乡的人了吧？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、当初你报名支援武汉，一定经过反复考虑吧？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、你毫不犹豫地跳下河去救人，游泳技术一定很棒！</a:t>
            </a:r>
          </a:p>
        </p:txBody>
      </p:sp>
    </p:spTree>
    <p:extLst>
      <p:ext uri="{BB962C8B-B14F-4D97-AF65-F5344CB8AC3E}">
        <p14:creationId xmlns:p14="http://schemas.microsoft.com/office/powerpoint/2010/main" val="2739287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B4F54-1F09-A846-8429-83F7A213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31" y="78170"/>
            <a:ext cx="7729728" cy="62993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课文串讲：第四五段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9639A-90A3-6E48-B80A-EEA2FDA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59" y="808464"/>
            <a:ext cx="11574965" cy="5971366"/>
          </a:xfrm>
        </p:spPr>
        <p:txBody>
          <a:bodyPr/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这一段有几个比喻句？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en-US" altLang="zh-CN" sz="2400" dirty="0"/>
              <a:t>1</a:t>
            </a:r>
            <a:r>
              <a:rPr kumimoji="1" lang="zh-CN" altLang="en-US" sz="2400" dirty="0"/>
              <a:t>、它们是同胞姐妹，一起被我们收养。</a:t>
            </a:r>
            <a:endParaRPr kumimoji="1" lang="en-US" altLang="zh-CN" sz="2400" dirty="0"/>
          </a:p>
          <a:p>
            <a:r>
              <a:rPr kumimoji="1" lang="en-US" altLang="zh-CN" sz="2400" dirty="0"/>
              <a:t>2</a:t>
            </a:r>
            <a:r>
              <a:rPr kumimoji="1" lang="zh-CN" altLang="en-US" sz="2400" dirty="0"/>
              <a:t>、在民生东路没有什么阳光照进来的公寓里，这两只可爱的小猫就是我们家的阳光。</a:t>
            </a:r>
            <a:endParaRPr kumimoji="1" lang="en-US" altLang="zh-CN" sz="2400" dirty="0"/>
          </a:p>
          <a:p>
            <a:r>
              <a:rPr kumimoji="1" lang="en-US" altLang="zh-CN" sz="2400" dirty="0"/>
              <a:t>3</a:t>
            </a:r>
            <a:r>
              <a:rPr kumimoji="1" lang="zh-CN" altLang="en-US" sz="2400" dirty="0"/>
              <a:t>、不，也许也应该说，是阳光与月色。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同胞姐妹</a:t>
            </a:r>
            <a:endParaRPr kumimoji="1" lang="en-US" altLang="zh-CN" sz="2400" dirty="0"/>
          </a:p>
          <a:p>
            <a:r>
              <a:rPr kumimoji="1" lang="zh-CN" altLang="en-US" sz="2400" dirty="0"/>
              <a:t>兴高采烈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**注意长定语。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/>
              <a:t>在民生东路没有什么阳光照进来的公寓里</a:t>
            </a:r>
            <a:r>
              <a:rPr kumimoji="1" lang="en-US" altLang="zh-CN" sz="2400" dirty="0"/>
              <a:t>~~~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77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4EF3C9F-7916-413A-818E-81563C655F6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慈儿和凯儿是：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AFAE80-E18E-4248-B1BB-40582C85A2F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作者的孩子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9B5C07-0757-49E2-A9C7-2B380EAC2C7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作者的猫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733CDA-D310-4943-892E-6AB2FE22490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作者的猫和孩子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BF2CC6-C3BE-4DA5-8876-1BC9461E79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作者和丈夫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310A310-B704-4ACC-9619-8378D8470CD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6858F17-8A36-4956-AB8B-FFB2E74D59B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4AA91EF-3FA5-4BC8-AD6F-97006BA4AAF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D748532-23FE-4EB8-BF6B-19767363712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7E83610-E42A-461A-BC7E-C5D4DA77B6A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F6533B2-CE5A-4A56-8471-9F085B8C67E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C74B4FC-F956-404D-B619-E1861D2771C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396C78A6-2AE5-477B-9EAC-E80E6F62604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FB0B91E-5C07-4DFE-B678-79CDF2E9453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8920DE5E-2F8A-4749-BAED-616A939A490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506E2AA-7032-458D-9B95-F731E11577A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0570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B4F54-1F09-A846-8429-83F7A213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31" y="78170"/>
            <a:ext cx="7729728" cy="62993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课文串讲：第六七段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9639A-90A3-6E48-B80A-EEA2FDA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59" y="808464"/>
            <a:ext cx="11574965" cy="597136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这两只猫的性格有什么不同？</a:t>
            </a:r>
            <a:r>
              <a:rPr kumimoji="1" lang="zh-CN" altLang="en-US" sz="2000" dirty="0"/>
              <a:t>天真热情   </a:t>
            </a:r>
            <a:r>
              <a:rPr kumimoji="1" lang="en-US" altLang="zh-CN" sz="2000" dirty="0"/>
              <a:t>——</a:t>
            </a:r>
            <a:r>
              <a:rPr kumimoji="1" lang="zh-CN" altLang="en-US" sz="2000" dirty="0"/>
              <a:t>冷漠</a:t>
            </a:r>
            <a:endParaRPr kumimoji="1" lang="en-US" altLang="zh-CN" sz="2000" dirty="0"/>
          </a:p>
          <a:p>
            <a:endParaRPr kumimoji="1" lang="en-US" altLang="zh-CN" sz="2000" dirty="0">
              <a:solidFill>
                <a:srgbClr val="FF0000"/>
              </a:solidFill>
            </a:endParaRPr>
          </a:p>
          <a:p>
            <a:r>
              <a:rPr kumimoji="1" lang="zh-CN" altLang="en-US" sz="2000" dirty="0">
                <a:solidFill>
                  <a:srgbClr val="FF0000"/>
                </a:solidFill>
              </a:rPr>
              <a:t>注意长定语句：</a:t>
            </a:r>
            <a:r>
              <a:rPr kumimoji="1" lang="zh-CN" altLang="en-US" sz="2000" dirty="0"/>
              <a:t>常常使想要恶作剧耍弄一下这只小猫的我们，忽然间心虚起来。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热情天真</a:t>
            </a:r>
            <a:endParaRPr kumimoji="1" lang="en-US" altLang="zh-CN" sz="2000" dirty="0"/>
          </a:p>
          <a:p>
            <a:r>
              <a:rPr kumimoji="1" lang="zh-CN" altLang="en-US" sz="2000" dirty="0"/>
              <a:t>对</a:t>
            </a:r>
            <a:r>
              <a:rPr kumimoji="1" lang="en-US" altLang="zh-CN" sz="2000" dirty="0"/>
              <a:t>~~</a:t>
            </a:r>
            <a:r>
              <a:rPr kumimoji="1" lang="zh-CN" altLang="en-US" sz="2000" dirty="0"/>
              <a:t>充满信心</a:t>
            </a:r>
            <a:endParaRPr kumimoji="1" lang="en-US" altLang="zh-CN" sz="2000" dirty="0"/>
          </a:p>
          <a:p>
            <a:r>
              <a:rPr kumimoji="1" lang="zh-CN" altLang="en-US" sz="2000" dirty="0"/>
              <a:t>全力以赴</a:t>
            </a:r>
            <a:endParaRPr kumimoji="1" lang="en-US" altLang="zh-CN" sz="2000" dirty="0"/>
          </a:p>
          <a:p>
            <a:r>
              <a:rPr kumimoji="1" lang="zh-CN" altLang="en-US" sz="2000" dirty="0">
                <a:highlight>
                  <a:srgbClr val="FFFF00"/>
                </a:highlight>
              </a:rPr>
              <a:t>无邪</a:t>
            </a:r>
            <a:endParaRPr kumimoji="1" lang="en-US" altLang="zh-CN" sz="2000" dirty="0">
              <a:highlight>
                <a:srgbClr val="FFFF00"/>
              </a:highlight>
            </a:endParaRPr>
          </a:p>
          <a:p>
            <a:r>
              <a:rPr kumimoji="1" lang="zh-CN" altLang="en-US" sz="2000" dirty="0">
                <a:highlight>
                  <a:srgbClr val="FFFF00"/>
                </a:highlight>
              </a:rPr>
              <a:t>睁得大大的</a:t>
            </a:r>
            <a:endParaRPr kumimoji="1" lang="en-US" altLang="zh-CN" sz="2000" dirty="0">
              <a:highlight>
                <a:srgbClr val="FFFF00"/>
              </a:highlight>
            </a:endParaRPr>
          </a:p>
          <a:p>
            <a:r>
              <a:rPr kumimoji="1" lang="en-US" altLang="zh-CN" sz="2000" dirty="0"/>
              <a:t>V+</a:t>
            </a:r>
            <a:r>
              <a:rPr kumimoji="1" lang="zh-CN" altLang="en-US" sz="2000" dirty="0"/>
              <a:t>一番：问候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讨论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寻找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抚慰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复习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收拾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准备一番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上当</a:t>
            </a:r>
            <a:r>
              <a:rPr kumimoji="1" lang="en-US" altLang="zh-CN" sz="2000" dirty="0"/>
              <a:t>==</a:t>
            </a:r>
            <a:r>
              <a:rPr kumimoji="1" lang="zh-CN" altLang="en-US" sz="2000" dirty="0"/>
              <a:t>受骗</a:t>
            </a:r>
            <a:endParaRPr kumimoji="1" lang="en-US" altLang="zh-CN" sz="2000" dirty="0"/>
          </a:p>
          <a:p>
            <a:r>
              <a:rPr kumimoji="1" lang="zh-CN" altLang="en-US" sz="2000" dirty="0"/>
              <a:t>作壁上观</a:t>
            </a:r>
            <a:endParaRPr kumimoji="1" lang="en-US" altLang="zh-CN" sz="2000" dirty="0"/>
          </a:p>
          <a:p>
            <a:r>
              <a:rPr kumimoji="1" lang="zh-CN" altLang="en-US" sz="2000" dirty="0"/>
              <a:t>冷漠</a:t>
            </a:r>
            <a:endParaRPr kumimoji="1" lang="en-US" altLang="zh-CN" sz="2000" dirty="0"/>
          </a:p>
          <a:p>
            <a:r>
              <a:rPr kumimoji="1" lang="zh-CN" altLang="en-US" sz="2000" dirty="0"/>
              <a:t>甚至</a:t>
            </a:r>
            <a:endParaRPr kumimoji="1" lang="en-US" altLang="zh-CN" sz="2000" dirty="0"/>
          </a:p>
          <a:p>
            <a:r>
              <a:rPr kumimoji="1" lang="zh-CN" altLang="en-US" sz="2000" dirty="0"/>
              <a:t>呼噜呼噜</a:t>
            </a:r>
          </a:p>
        </p:txBody>
      </p:sp>
    </p:spTree>
    <p:extLst>
      <p:ext uri="{BB962C8B-B14F-4D97-AF65-F5344CB8AC3E}">
        <p14:creationId xmlns:p14="http://schemas.microsoft.com/office/powerpoint/2010/main" val="76325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A7F14-0793-4070-A163-2104DEB3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6CBE2-CD7B-412B-ADB8-1878E980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3" y="1825625"/>
            <a:ext cx="1140780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没有邪恶的想法和行为。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用来形容天真、思想纯正、活泼、可爱、善良的年少的人与友善年幼的动物。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常作成语：“天真无邪” （多形容儿童心地单纯善良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直率而不虚伪）。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34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F7BFA-FD3D-4604-A1A3-686E98C5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（名词</a:t>
            </a:r>
            <a:r>
              <a:rPr lang="en-US" altLang="zh-CN" dirty="0"/>
              <a:t>+</a:t>
            </a:r>
            <a:r>
              <a:rPr lang="zh-CN" altLang="en-US" dirty="0"/>
              <a:t>）动词</a:t>
            </a:r>
            <a:r>
              <a:rPr lang="en-US" altLang="zh-CN" dirty="0"/>
              <a:t>+</a:t>
            </a:r>
            <a:r>
              <a:rPr lang="zh-CN" altLang="en-US" dirty="0"/>
              <a:t>得</a:t>
            </a:r>
            <a:r>
              <a:rPr lang="en-US" altLang="zh-CN" dirty="0"/>
              <a:t>+</a:t>
            </a:r>
            <a:r>
              <a:rPr lang="zh-CN" altLang="en-US" dirty="0"/>
              <a:t>形容词重叠</a:t>
            </a:r>
            <a:r>
              <a:rPr lang="en-US" altLang="zh-CN" dirty="0"/>
              <a:t>+</a:t>
            </a:r>
            <a:r>
              <a:rPr lang="zh-CN" altLang="en-US" dirty="0"/>
              <a:t>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F8548-B20A-43F9-A14A-B270605F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眼睛睁得大大的</a:t>
            </a:r>
            <a:endParaRPr lang="en-US" altLang="zh-CN" dirty="0"/>
          </a:p>
          <a:p>
            <a:r>
              <a:rPr lang="zh-CN" altLang="en-US" dirty="0"/>
              <a:t>字写得小小的</a:t>
            </a:r>
            <a:endParaRPr lang="en-US" altLang="zh-CN" dirty="0"/>
          </a:p>
          <a:p>
            <a:r>
              <a:rPr lang="zh-CN" altLang="en-US" dirty="0"/>
              <a:t>衣服洗得干干净净的。</a:t>
            </a:r>
            <a:endParaRPr lang="en-US" altLang="zh-CN" dirty="0"/>
          </a:p>
          <a:p>
            <a:r>
              <a:rPr lang="zh-CN" altLang="en-US" dirty="0"/>
              <a:t>我俩说得好好的</a:t>
            </a:r>
            <a:endParaRPr lang="en-US" altLang="zh-CN" dirty="0"/>
          </a:p>
          <a:p>
            <a:r>
              <a:rPr lang="zh-CN" altLang="en-US" dirty="0"/>
              <a:t>打扮得漂漂亮亮的</a:t>
            </a:r>
            <a:endParaRPr lang="en-US" altLang="zh-CN" dirty="0"/>
          </a:p>
          <a:p>
            <a:r>
              <a:rPr lang="zh-CN" altLang="en-US" dirty="0"/>
              <a:t>小树长得高高的</a:t>
            </a:r>
            <a:endParaRPr lang="en-US" altLang="zh-CN" dirty="0"/>
          </a:p>
          <a:p>
            <a:r>
              <a:rPr lang="zh-CN" altLang="en-US" dirty="0"/>
              <a:t>房间收拾得整整齐齐的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F283D54-57D5-4C35-9510-75BDEA428B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红红的性格是：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64FFED-627D-4818-B25C-7A0E69F99BA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天真热情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3590F6-409E-4B3E-86CE-CA5E7A5E7C4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冷漠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F92A94-2D97-4FC1-BBCC-56686E4DCB8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全力以赴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0510A7-0712-43FE-ADA5-BBB1AFC0E6A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作壁上观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C651CC-E969-495E-81EF-2822A736E77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F78AA1-41D1-4AC1-8550-6CD4E4E8C48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545911-07BF-4E71-989F-5A6346813A0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B28D3F-5C25-4F98-8965-6C92639C59D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AD56A69-5FD3-47DB-9EA9-3D695BB85C0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9E6846E-178C-4B9D-98F7-20BEDF7047B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3CFCDD60-FA2B-445A-B6FB-E42110252BE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C7A3EEFD-831E-412E-90E6-97B042F4E63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A36C4AB9-7304-47AC-B1EA-A18D1935B8E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9258D4F0-E36A-41EE-85E5-27A72ED7CCC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76CBB99-CEB9-4010-AD14-B1A5EB2D966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092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2CF6767-934C-4918-B618-72DFA64243C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课文中，“阳光”与“月色”分别指的是什么？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D9822C-3CC8-41BE-9058-7CA960A5D0A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作者家的两只猫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309A1-6C70-492F-8B34-A4693E4DD21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作者家的两条狗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6C9A16-9F03-455B-923C-53C9D92A2A4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作者家的猫和狗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19ED77-9D2C-4EEE-B537-0FF0FA2D07B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自然景物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475544-FA33-4EC6-A92A-845ED24C7C1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0F9968A-1C61-4E40-B1CA-1AC20C1787F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AE7638B-B1F5-401B-8B0F-BCFE0DB29A3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41C773D-3657-4806-8073-3D0C62C2F8D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91C9DAC-81D7-4C5F-A1B6-8FA0037120D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297AC4C-D63E-48EC-8283-715F6207BF5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894D347-CE8C-4E9C-BE63-74233D1CD30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E012446A-D6A3-4783-952A-1EC5F2CD2BA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039E5EB4-5DD0-45A1-AEE4-35DC75B7C3B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2BCE195C-6A74-49C0-9F09-82E1544835B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43994A2-6CCF-451B-B514-9B13BC5D39D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0483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76985-2319-574D-9622-037335E7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604" y="50292"/>
            <a:ext cx="7729728" cy="791625"/>
          </a:xfrm>
        </p:spPr>
        <p:txBody>
          <a:bodyPr/>
          <a:lstStyle/>
          <a:p>
            <a:r>
              <a:rPr kumimoji="1" lang="zh-CN" altLang="en-US" dirty="0"/>
              <a:t>语言点</a:t>
            </a:r>
            <a:r>
              <a:rPr kumimoji="1" lang="en-US" altLang="zh-CN" dirty="0"/>
              <a:t>2 </a:t>
            </a:r>
            <a:r>
              <a:rPr kumimoji="1" lang="zh-CN" altLang="en-US" dirty="0">
                <a:highlight>
                  <a:srgbClr val="FFFF00"/>
                </a:highlight>
              </a:rPr>
              <a:t>不禁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E1348-8257-0141-965B-920D6143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9" y="903249"/>
            <a:ext cx="11273881" cy="5714999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highlight>
                  <a:srgbClr val="FFFF00"/>
                </a:highlight>
              </a:rPr>
              <a:t>控制不住，忍不住，主语只能是人。后面不能跟单个的动词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1</a:t>
            </a:r>
            <a:r>
              <a:rPr kumimoji="1" lang="zh-CN" altLang="en-US" sz="2400" dirty="0"/>
              <a:t>、想起这些往事，她不禁流下眼泪。</a:t>
            </a:r>
            <a:endParaRPr kumimoji="1" lang="en-US" altLang="zh-CN" sz="2400" dirty="0"/>
          </a:p>
          <a:p>
            <a:r>
              <a:rPr kumimoji="1" lang="en-US" altLang="zh-CN" sz="2400" dirty="0"/>
              <a:t>2</a:t>
            </a:r>
            <a:r>
              <a:rPr kumimoji="1" lang="zh-CN" altLang="en-US" sz="2400" dirty="0"/>
              <a:t>、顺利地通过了考试，同学们不禁欢呼雀跃。</a:t>
            </a:r>
            <a:endParaRPr kumimoji="1" lang="en-US" altLang="zh-CN" sz="2400" dirty="0"/>
          </a:p>
          <a:p>
            <a:r>
              <a:rPr kumimoji="1" lang="en-US" altLang="zh-CN" sz="2400" dirty="0"/>
              <a:t>3</a:t>
            </a:r>
            <a:r>
              <a:rPr kumimoji="1" lang="zh-CN" altLang="en-US" sz="2400" dirty="0"/>
              <a:t>、一听说这件衣服的价格，他不禁吐了吐舌头。</a:t>
            </a:r>
          </a:p>
        </p:txBody>
      </p:sp>
    </p:spTree>
    <p:extLst>
      <p:ext uri="{BB962C8B-B14F-4D97-AF65-F5344CB8AC3E}">
        <p14:creationId xmlns:p14="http://schemas.microsoft.com/office/powerpoint/2010/main" val="1012795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FE632-E62B-4852-B1C2-51F301BF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用“不禁”完成句子：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DEC0-EBCD-4093-A8A7-773B96C0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、听到这个好消息，</a:t>
            </a:r>
            <a:r>
              <a:rPr lang="en-US" altLang="zh-CN" dirty="0"/>
              <a:t>————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、终于得到了想要的玩具，孩子</a:t>
            </a:r>
            <a:r>
              <a:rPr lang="en-US" altLang="zh-CN" dirty="0"/>
              <a:t>——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、清明节是悼念祖先和逝者的日子，想起</a:t>
            </a:r>
            <a:r>
              <a:rPr lang="en-US" altLang="zh-CN" dirty="0"/>
              <a:t>————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、太令人气愤了！他</a:t>
            </a:r>
            <a:r>
              <a:rPr lang="en-US" altLang="zh-CN" dirty="0"/>
              <a:t>——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、一只流浪猫跟着他喵喵地叫，</a:t>
            </a:r>
            <a:r>
              <a:rPr lang="en-US" altLang="zh-CN" dirty="0"/>
              <a:t>————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085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B4F54-1F09-A846-8429-83F7A213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31" y="78170"/>
            <a:ext cx="7729728" cy="62993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课文串讲：第八九段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9639A-90A3-6E48-B80A-EEA2FDA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59" y="808464"/>
            <a:ext cx="11574965" cy="5971366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“艺术家”在这里指的是谁？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r>
              <a:rPr kumimoji="1" lang="zh-CN" altLang="en-US" sz="2000" dirty="0">
                <a:solidFill>
                  <a:srgbClr val="FF0000"/>
                </a:solidFill>
              </a:rPr>
              <a:t>“哲学家”指的是谁？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endParaRPr kumimoji="1" lang="en-US" altLang="zh-CN" sz="2000" dirty="0">
              <a:solidFill>
                <a:srgbClr val="FF0000"/>
              </a:solidFill>
            </a:endParaRPr>
          </a:p>
          <a:p>
            <a:r>
              <a:rPr kumimoji="1" lang="zh-CN" altLang="en-US" sz="2000" dirty="0"/>
              <a:t>不知不觉间</a:t>
            </a:r>
            <a:endParaRPr kumimoji="1" lang="en-US" altLang="zh-CN" sz="2000" dirty="0"/>
          </a:p>
          <a:p>
            <a:r>
              <a:rPr kumimoji="1" lang="zh-CN" altLang="en-US" sz="2000" dirty="0"/>
              <a:t>近况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虽然</a:t>
            </a:r>
            <a:r>
              <a:rPr kumimoji="1" lang="en-US" altLang="zh-CN" sz="2000" dirty="0"/>
              <a:t>~~</a:t>
            </a:r>
            <a:r>
              <a:rPr kumimoji="1" lang="zh-CN" altLang="en-US" sz="2000" dirty="0"/>
              <a:t>，然而</a:t>
            </a:r>
            <a:r>
              <a:rPr kumimoji="1" lang="en-US" altLang="zh-CN" sz="2000" dirty="0"/>
              <a:t>~~</a:t>
            </a:r>
          </a:p>
          <a:p>
            <a:r>
              <a:rPr kumimoji="1" lang="zh-CN" altLang="en-US" sz="2000" dirty="0"/>
              <a:t>如今</a:t>
            </a:r>
            <a:endParaRPr kumimoji="1" lang="en-US" altLang="zh-CN" sz="2000" dirty="0"/>
          </a:p>
          <a:p>
            <a:r>
              <a:rPr kumimoji="1" lang="zh-CN" altLang="en-US" sz="2000" dirty="0"/>
              <a:t>回想起来</a:t>
            </a:r>
            <a:endParaRPr kumimoji="1" lang="en-US" altLang="zh-CN" sz="2000" dirty="0"/>
          </a:p>
          <a:p>
            <a:r>
              <a:rPr kumimoji="1" lang="zh-CN" altLang="en-US" sz="2000" dirty="0"/>
              <a:t>冷落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7903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F031A9-3C56-4FB8-8A95-4AC7A4572BA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作者用录音机录下哪只猫的呼噜声在电话里放给朋友听？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283A35-4158-41F2-8FEE-BB52A577505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红红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1EA126-B8AC-4EC2-9E51-919B414C8E1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黑黑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A08D23-91DD-468A-B4C9-B2E2544A8F9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AE3061-3A13-42C7-9E20-3F7A8CCDD67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D511647-D059-45F5-B9EC-498D9551663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BDEAAD1-15DA-491F-8998-CA5A738853D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D7196A9-A945-4210-AFAD-50F619245D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220A8B2-4BEE-4170-A173-0AF3A221D132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C6F0594-5988-4357-9DC6-6F965D26E86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BF2E4EC-47E5-48FE-BFAF-0B810D98FE2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B3DC109-3721-43AC-B679-AFEA19A377F6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7A440374-38B1-466E-A2C3-428F044254EE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96E14A0-1100-46B8-8F9B-66C5202D5DB9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501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DF4B-6031-374A-B000-30751EE8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27" y="244255"/>
            <a:ext cx="7729728" cy="947236"/>
          </a:xfrm>
        </p:spPr>
        <p:txBody>
          <a:bodyPr/>
          <a:lstStyle/>
          <a:p>
            <a:r>
              <a:rPr kumimoji="1" lang="zh-CN" altLang="en-US" dirty="0"/>
              <a:t>语言点</a:t>
            </a:r>
            <a:r>
              <a:rPr kumimoji="1" lang="en-US" altLang="zh-CN" dirty="0"/>
              <a:t>3 </a:t>
            </a:r>
            <a:r>
              <a:rPr kumimoji="1" lang="zh-CN" altLang="en-US" dirty="0">
                <a:highlight>
                  <a:srgbClr val="FFFF00"/>
                </a:highlight>
              </a:rPr>
              <a:t>被</a:t>
            </a:r>
            <a:r>
              <a:rPr kumimoji="1" lang="en-US" altLang="zh-CN" dirty="0">
                <a:highlight>
                  <a:srgbClr val="FFFF00"/>
                </a:highlight>
              </a:rPr>
              <a:t>~~</a:t>
            </a:r>
            <a:r>
              <a:rPr kumimoji="1" lang="zh-CN" altLang="en-US" dirty="0">
                <a:highlight>
                  <a:srgbClr val="FFFF00"/>
                </a:highlight>
              </a:rPr>
              <a:t>称做</a:t>
            </a:r>
            <a:r>
              <a:rPr kumimoji="1" lang="en-US" altLang="zh-CN" dirty="0">
                <a:highlight>
                  <a:srgbClr val="FFFF00"/>
                </a:highlight>
              </a:rPr>
              <a:t>/</a:t>
            </a:r>
            <a:r>
              <a:rPr kumimoji="1" lang="zh-CN" altLang="en-US" dirty="0">
                <a:highlight>
                  <a:srgbClr val="FFFF00"/>
                </a:highlight>
              </a:rPr>
              <a:t>作</a:t>
            </a:r>
            <a:r>
              <a:rPr kumimoji="1" lang="en-US" altLang="zh-CN" dirty="0">
                <a:highlight>
                  <a:srgbClr val="FFFF00"/>
                </a:highlight>
              </a:rPr>
              <a:t>/</a:t>
            </a:r>
            <a:r>
              <a:rPr kumimoji="1" lang="zh-CN" altLang="en-US" dirty="0">
                <a:highlight>
                  <a:srgbClr val="FFFF00"/>
                </a:highlight>
              </a:rPr>
              <a:t>为</a:t>
            </a:r>
            <a:r>
              <a:rPr kumimoji="1" lang="en-US" altLang="zh-CN" dirty="0">
                <a:highlight>
                  <a:srgbClr val="FFFF00"/>
                </a:highlight>
              </a:rPr>
              <a:t>~~</a:t>
            </a:r>
            <a:endParaRPr kumimoji="1" lang="zh-CN" altLang="en-US" dirty="0">
              <a:highlight>
                <a:srgbClr val="FFFF0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0F519-3D64-0545-B1B4-EC6FCF6B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4" y="1394692"/>
            <a:ext cx="10547927" cy="4858326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1</a:t>
            </a:r>
            <a:r>
              <a:rPr kumimoji="1" lang="zh-CN" altLang="en-US" sz="2400" dirty="0"/>
              <a:t>、他被称做“活字典”。</a:t>
            </a:r>
            <a:endParaRPr kumimoji="1" lang="en-US" altLang="zh-CN" sz="2400" dirty="0"/>
          </a:p>
          <a:p>
            <a:r>
              <a:rPr kumimoji="1" lang="en-US" altLang="zh-CN" sz="2400" dirty="0"/>
              <a:t>2</a:t>
            </a:r>
            <a:r>
              <a:rPr kumimoji="1" lang="zh-CN" altLang="en-US" sz="2400" dirty="0"/>
              <a:t>、这电饭锅被称做“厨房神器”。</a:t>
            </a:r>
            <a:endParaRPr kumimoji="1" lang="en-US" altLang="zh-CN" sz="2400" dirty="0"/>
          </a:p>
          <a:p>
            <a:r>
              <a:rPr kumimoji="1" lang="en-US" altLang="zh-CN" sz="2400" dirty="0"/>
              <a:t>3</a:t>
            </a:r>
            <a:r>
              <a:rPr kumimoji="1" lang="zh-CN" altLang="en-US" sz="2400" dirty="0"/>
              <a:t>、这个运动员被称做“领军人物”。</a:t>
            </a:r>
          </a:p>
        </p:txBody>
      </p:sp>
    </p:spTree>
    <p:extLst>
      <p:ext uri="{BB962C8B-B14F-4D97-AF65-F5344CB8AC3E}">
        <p14:creationId xmlns:p14="http://schemas.microsoft.com/office/powerpoint/2010/main" val="1790813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BD9AD-37DB-449D-846D-EB5DC982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用“被</a:t>
            </a:r>
            <a:r>
              <a:rPr lang="en-US" altLang="zh-CN" dirty="0"/>
              <a:t>~~</a:t>
            </a:r>
            <a:r>
              <a:rPr lang="zh-CN" altLang="en-US" dirty="0"/>
              <a:t>称做</a:t>
            </a:r>
            <a:r>
              <a:rPr lang="en-US" altLang="zh-CN" dirty="0"/>
              <a:t>/</a:t>
            </a:r>
            <a:r>
              <a:rPr lang="zh-CN" altLang="en-US" dirty="0"/>
              <a:t>作</a:t>
            </a:r>
            <a:r>
              <a:rPr lang="en-US" altLang="zh-CN" dirty="0"/>
              <a:t>~~</a:t>
            </a:r>
            <a:r>
              <a:rPr lang="zh-CN" altLang="en-US" dirty="0"/>
              <a:t>”完成句子：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3B248-9561-43E1-9E99-DF9AFD27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、他是青年一代的优秀代表，</a:t>
            </a:r>
            <a:r>
              <a:rPr lang="en-US" altLang="zh-CN" dirty="0"/>
              <a:t>——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、那座八公犬的雕像，</a:t>
            </a:r>
            <a:r>
              <a:rPr lang="en-US" altLang="zh-CN" dirty="0"/>
              <a:t>——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、国家大剧院造型奇特，</a:t>
            </a:r>
            <a:r>
              <a:rPr lang="en-US" altLang="zh-CN" dirty="0"/>
              <a:t>——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、勇敢地奔赴武汉的医生和护士，</a:t>
            </a:r>
            <a:r>
              <a:rPr lang="en-US" altLang="zh-CN" dirty="0"/>
              <a:t>——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、牡丹花深受中国人的喜爱，</a:t>
            </a:r>
            <a:r>
              <a:rPr lang="en-US" altLang="zh-CN" dirty="0"/>
              <a:t>——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082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B4F54-1F09-A846-8429-83F7A213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31" y="78170"/>
            <a:ext cx="7729728" cy="62993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课文串讲：第十</a:t>
            </a:r>
            <a:r>
              <a:rPr kumimoji="1" lang="en-US" altLang="zh-CN" dirty="0"/>
              <a:t>---</a:t>
            </a:r>
            <a:r>
              <a:rPr kumimoji="1" lang="zh-CN" altLang="en-US" dirty="0"/>
              <a:t>十三段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9639A-90A3-6E48-B80A-EEA2FDA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59" y="808464"/>
            <a:ext cx="11574965" cy="597136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“红红”和“黑黑”的陪伴，相同之处是什么，不同之处是什么？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隔了</a:t>
            </a:r>
            <a:r>
              <a:rPr kumimoji="1" lang="en-US" altLang="zh-CN" sz="2000" dirty="0"/>
              <a:t>~~</a:t>
            </a:r>
            <a:r>
              <a:rPr kumimoji="1" lang="zh-CN" altLang="en-US" sz="2000" dirty="0"/>
              <a:t>年</a:t>
            </a:r>
            <a:endParaRPr kumimoji="1" lang="en-US" altLang="zh-CN" sz="2000" dirty="0"/>
          </a:p>
          <a:p>
            <a:r>
              <a:rPr kumimoji="1" lang="zh-CN" altLang="en-US" sz="2000" dirty="0"/>
              <a:t>内在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认定</a:t>
            </a:r>
            <a:endParaRPr kumimoji="1" lang="en-US" altLang="zh-CN" sz="2000" dirty="0"/>
          </a:p>
          <a:p>
            <a:r>
              <a:rPr kumimoji="1" lang="zh-CN" altLang="en-US" sz="2000" dirty="0"/>
              <a:t>漫漫长夜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~~~</a:t>
            </a:r>
            <a:r>
              <a:rPr kumimoji="1" lang="zh-CN" altLang="en-US" sz="2000" dirty="0"/>
              <a:t>就只是</a:t>
            </a:r>
            <a:r>
              <a:rPr kumimoji="1" lang="en-US" altLang="zh-CN" sz="2000" dirty="0"/>
              <a:t>~~~</a:t>
            </a:r>
            <a:r>
              <a:rPr kumimoji="1" lang="zh-CN" altLang="en-US" sz="2000" dirty="0"/>
              <a:t>而已</a:t>
            </a:r>
            <a:endParaRPr kumimoji="1" lang="en-US" altLang="zh-CN" sz="2000" dirty="0"/>
          </a:p>
          <a:p>
            <a:r>
              <a:rPr kumimoji="1" lang="zh-CN" altLang="en-US" sz="2000" dirty="0"/>
              <a:t>安心</a:t>
            </a:r>
            <a:endParaRPr kumimoji="1" lang="en-US" altLang="zh-CN" sz="2000" dirty="0"/>
          </a:p>
          <a:p>
            <a:r>
              <a:rPr kumimoji="1" lang="zh-CN" altLang="en-US" sz="2000" dirty="0"/>
              <a:t>宁静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关切</a:t>
            </a:r>
            <a:endParaRPr kumimoji="1" lang="en-US" altLang="zh-CN" sz="2000" dirty="0"/>
          </a:p>
          <a:p>
            <a:r>
              <a:rPr kumimoji="1" lang="zh-CN" altLang="en-US" sz="2000" dirty="0"/>
              <a:t>凝神</a:t>
            </a:r>
            <a:endParaRPr kumimoji="1" lang="en-US" altLang="zh-CN" sz="2000" dirty="0"/>
          </a:p>
          <a:p>
            <a:r>
              <a:rPr kumimoji="1" lang="zh-CN" altLang="en-US" sz="2000" dirty="0"/>
              <a:t>沉思</a:t>
            </a:r>
            <a:endParaRPr kumimoji="1" lang="en-US" altLang="zh-CN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682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5AF0D58-CA06-4C16-9E8B-52D79B43E3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作者什么时候感受到了黑黑“内在的热情”？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F892E9-A724-4851-AAB3-855A387023E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四五年以后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B06E7D-55BB-4D24-9FC2-A31E6600BD0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女儿上大学以后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BAE3D4-3535-4B30-9BF9-3024113A254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儿子也上高中了的时候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921122-3671-4112-A977-E457A804236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在脚旁或眼前安心睡觉的时候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B5DFB9-E506-485F-AE52-23342F7F770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A6B3F6-ED10-4DE1-9B18-A8E57929835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641AEB-7F29-43E4-AA9A-A310B972B2D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4C2A7E-1013-4581-BC84-01697E00E7D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462AE61-05DD-4073-BEF4-F7C2465FDE4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CC7D4AB-7FE6-4F55-86F4-F168249703D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88A39FA8-6765-4C03-B939-5C3C5A5E9AE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9518460-407F-47E9-9880-E7C2312E338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8381C1A9-7E75-4514-A881-8B7DE9CB293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DBE68E6C-257D-45B9-8A71-159EEED457F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A235343-55C6-43E5-BACB-C2F7B09E922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9600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DF4B-6031-374A-B000-30751EE8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27" y="244255"/>
            <a:ext cx="7729728" cy="947236"/>
          </a:xfrm>
        </p:spPr>
        <p:txBody>
          <a:bodyPr/>
          <a:lstStyle/>
          <a:p>
            <a:r>
              <a:rPr kumimoji="1" lang="zh-CN" altLang="en-US" dirty="0"/>
              <a:t>语言点</a:t>
            </a:r>
            <a:r>
              <a:rPr kumimoji="1" lang="en-US" altLang="zh-CN" dirty="0"/>
              <a:t>4 </a:t>
            </a:r>
            <a:r>
              <a:rPr kumimoji="1" lang="zh-CN" altLang="en-US" dirty="0">
                <a:highlight>
                  <a:srgbClr val="FFFF00"/>
                </a:highlight>
              </a:rPr>
              <a:t>各自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0F519-3D64-0545-B1B4-EC6FCF6B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4" y="1394692"/>
            <a:ext cx="10547927" cy="4858326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highlight>
                  <a:srgbClr val="FFFF00"/>
                </a:highlight>
              </a:rPr>
              <a:t>代词。各人自己。</a:t>
            </a:r>
            <a:endParaRPr kumimoji="1" lang="en-US" altLang="zh-CN" sz="2400" dirty="0">
              <a:highlight>
                <a:srgbClr val="FFFF00"/>
              </a:highlight>
            </a:endParaRP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1</a:t>
            </a:r>
            <a:r>
              <a:rPr kumimoji="1" lang="zh-CN" altLang="en-US" sz="2400" dirty="0"/>
              <a:t>、一起去逛街，各自都有收获。</a:t>
            </a:r>
            <a:endParaRPr kumimoji="1" lang="en-US" altLang="zh-CN" sz="2400" dirty="0"/>
          </a:p>
          <a:p>
            <a:r>
              <a:rPr kumimoji="1" lang="en-US" altLang="zh-CN" sz="2400" dirty="0"/>
              <a:t>2</a:t>
            </a:r>
            <a:r>
              <a:rPr kumimoji="1" lang="zh-CN" altLang="en-US" sz="2400" dirty="0"/>
              <a:t>、两个弟弟各自回家了，他一个人去了酒吧。</a:t>
            </a:r>
            <a:endParaRPr kumimoji="1" lang="en-US" altLang="zh-CN" sz="2400" dirty="0"/>
          </a:p>
          <a:p>
            <a:r>
              <a:rPr kumimoji="1" lang="en-US" altLang="zh-CN" sz="2400" dirty="0"/>
              <a:t>3</a:t>
            </a:r>
            <a:r>
              <a:rPr kumimoji="1" lang="zh-CN" altLang="en-US" sz="2400" dirty="0"/>
              <a:t>、祝你们在各自的领域内取得新的成绩！</a:t>
            </a:r>
          </a:p>
        </p:txBody>
      </p:sp>
    </p:spTree>
    <p:extLst>
      <p:ext uri="{BB962C8B-B14F-4D97-AF65-F5344CB8AC3E}">
        <p14:creationId xmlns:p14="http://schemas.microsoft.com/office/powerpoint/2010/main" val="2793541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31C58-9B5C-431B-9C2C-BC429C6E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用“各自”回答问题：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99539-4531-43D0-B887-1CA4CFC6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、昨晚的生日聚会怎么结束的？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、比赛后你们干什么去了？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、你们小组是怎么准备这个报告的？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、他俩为什么分手了？</a:t>
            </a:r>
          </a:p>
        </p:txBody>
      </p:sp>
    </p:spTree>
    <p:extLst>
      <p:ext uri="{BB962C8B-B14F-4D97-AF65-F5344CB8AC3E}">
        <p14:creationId xmlns:p14="http://schemas.microsoft.com/office/powerpoint/2010/main" val="56933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5094B-2697-41EE-96FC-9BAB82E3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14627151-D294-4816-A4E4-260E18D6B7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707467"/>
            <a:ext cx="4762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36825D-A3CC-478D-9B6B-05D5F3549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2" y="1953088"/>
            <a:ext cx="4344015" cy="44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46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E7A8-7D17-7747-8AD6-020384D9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书面作业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9B4AF-B57D-5442-A4B5-EA0304FF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P65-66</a:t>
            </a:r>
            <a:r>
              <a:rPr kumimoji="1" lang="zh-CN" altLang="en-US" sz="2800" dirty="0"/>
              <a:t>，练习一二三</a:t>
            </a:r>
          </a:p>
        </p:txBody>
      </p:sp>
    </p:spTree>
    <p:extLst>
      <p:ext uri="{BB962C8B-B14F-4D97-AF65-F5344CB8AC3E}">
        <p14:creationId xmlns:p14="http://schemas.microsoft.com/office/powerpoint/2010/main" val="32357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955ED-7CDC-8A4C-8553-7BCE50C2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853" y="44717"/>
            <a:ext cx="7729728" cy="758172"/>
          </a:xfrm>
        </p:spPr>
        <p:txBody>
          <a:bodyPr/>
          <a:lstStyle/>
          <a:p>
            <a:r>
              <a:rPr kumimoji="1" lang="zh-CN" altLang="en-US" dirty="0"/>
              <a:t>第二部分：生词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4644D-0088-194D-A7FC-57C66B04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996310"/>
            <a:ext cx="11576483" cy="550870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书写：</a:t>
            </a:r>
            <a:r>
              <a:rPr kumimoji="1" lang="en-US" altLang="zh-CN" dirty="0"/>
              <a:t>=</a:t>
            </a:r>
            <a:r>
              <a:rPr kumimoji="1" lang="zh-CN" altLang="en-US" dirty="0"/>
              <a:t>写</a:t>
            </a:r>
            <a:endParaRPr kumimoji="1" lang="en-US" altLang="zh-CN" dirty="0"/>
          </a:p>
          <a:p>
            <a:r>
              <a:rPr kumimoji="1" lang="zh-CN" altLang="en-US" dirty="0"/>
              <a:t>眼神：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眼神透露出内心的矛盾。眼神里透出冷漠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>
                <a:latin typeface="+mn-ea"/>
              </a:rPr>
              <a:t>凝视：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凝视着窗外的风景。凝视着墙上的画儿。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双眸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：明亮的双眸。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善解人意</a:t>
            </a:r>
            <a:r>
              <a:rPr kumimoji="1" lang="en-US" altLang="zh-CN" dirty="0"/>
              <a:t>:</a:t>
            </a:r>
          </a:p>
          <a:p>
            <a:r>
              <a:rPr kumimoji="1" lang="zh-CN" altLang="en-US" dirty="0"/>
              <a:t>熬夜：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熬了一夜。熬夜写论文</a:t>
            </a:r>
            <a:r>
              <a:rPr kumimoji="1" lang="zh-CN" altLang="en-US" dirty="0"/>
              <a:t>。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别再熬夜了。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窝：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鸟窝、猫窝、狗窝、狼窝。</a:t>
            </a:r>
            <a:r>
              <a:rPr kumimoji="1" lang="zh-CN" altLang="en-US" dirty="0">
                <a:latin typeface="+mn-ea"/>
              </a:rPr>
              <a:t>区别：巢（鸟类的窝）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/>
              <a:t>山坡</a:t>
            </a:r>
            <a:endParaRPr kumimoji="1" lang="en-US" altLang="zh-CN" dirty="0"/>
          </a:p>
          <a:p>
            <a:r>
              <a:rPr kumimoji="1" lang="zh-CN" altLang="en-US" dirty="0"/>
              <a:t>清朗：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清朗的月色。双眼清朗有神。清朗的声音</a:t>
            </a:r>
            <a:r>
              <a:rPr kumimoji="1" lang="zh-CN" altLang="en-US" dirty="0"/>
              <a:t>。区别：晴朗（指天气）</a:t>
            </a:r>
            <a:endParaRPr kumimoji="1" lang="en-US" altLang="zh-CN" dirty="0"/>
          </a:p>
          <a:p>
            <a:r>
              <a:rPr kumimoji="1" lang="zh-CN" altLang="en-US" dirty="0"/>
              <a:t>入睡：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很难入睡。一夜不曾入睡。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kumimoji="1"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606ACEB9-3E35-4F73-9E30-7D713280E69F}"/>
                  </a:ext>
                </a:extLst>
              </p14:cNvPr>
              <p14:cNvContentPartPr/>
              <p14:nvPr/>
            </p14:nvContentPartPr>
            <p14:xfrm>
              <a:off x="6148440" y="2867760"/>
              <a:ext cx="4320" cy="2916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606ACEB9-3E35-4F73-9E30-7D713280E6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2600" y="2804400"/>
                <a:ext cx="356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42DB3B1C-0D8D-4EA8-BF4F-5145C9EE4550}"/>
                  </a:ext>
                </a:extLst>
              </p14:cNvPr>
              <p14:cNvContentPartPr/>
              <p14:nvPr/>
            </p14:nvContentPartPr>
            <p14:xfrm>
              <a:off x="10445400" y="2607840"/>
              <a:ext cx="360" cy="36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42DB3B1C-0D8D-4EA8-BF4F-5145C9EE45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29560" y="25444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314C395B-6E58-43BF-B641-BD8E5AEA7F4E}"/>
                  </a:ext>
                </a:extLst>
              </p14:cNvPr>
              <p14:cNvContentPartPr/>
              <p14:nvPr/>
            </p14:nvContentPartPr>
            <p14:xfrm>
              <a:off x="10375920" y="2199600"/>
              <a:ext cx="86760" cy="10728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314C395B-6E58-43BF-B641-BD8E5AEA7F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60080" y="2136240"/>
                <a:ext cx="1180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7E2F6AE3-ACF5-4F0C-8895-4F04E9172895}"/>
                  </a:ext>
                </a:extLst>
              </p14:cNvPr>
              <p14:cNvContentPartPr/>
              <p14:nvPr/>
            </p14:nvContentPartPr>
            <p14:xfrm>
              <a:off x="7471073" y="2864531"/>
              <a:ext cx="2880" cy="900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7E2F6AE3-ACF5-4F0C-8895-4F04E91728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62073" y="2855531"/>
                <a:ext cx="205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899644C8-B94F-432C-9757-39CE6D93135D}"/>
                  </a:ext>
                </a:extLst>
              </p14:cNvPr>
              <p14:cNvContentPartPr/>
              <p14:nvPr/>
            </p14:nvContentPartPr>
            <p14:xfrm>
              <a:off x="7470353" y="3083051"/>
              <a:ext cx="360" cy="36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899644C8-B94F-432C-9757-39CE6D9313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61353" y="307441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68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9648" y="221742"/>
            <a:ext cx="7729728" cy="735521"/>
          </a:xfrm>
        </p:spPr>
        <p:txBody>
          <a:bodyPr>
            <a:normAutofit/>
          </a:bodyPr>
          <a:lstStyle/>
          <a:p>
            <a:r>
              <a:rPr lang="zh-CN" altLang="en-US" dirty="0"/>
              <a:t>第二部分 生词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107" y="1143000"/>
            <a:ext cx="9832157" cy="547211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贪：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贪吃、贪睡、贪玩儿、贪杯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>
                <a:highlight>
                  <a:srgbClr val="FFFF00"/>
                </a:highlight>
              </a:rPr>
              <a:t>参差</a:t>
            </a:r>
            <a:r>
              <a:rPr kumimoji="1" lang="zh-CN" altLang="en-US" dirty="0"/>
              <a:t>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树木参差错落。水平参差不齐。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追踪：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警察已经追踪到那个罪魁祸首。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他按照当年报上的消息，追踪访问了几位当事人。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缠绕</a:t>
            </a:r>
            <a:endParaRPr kumimoji="1" lang="en-US" altLang="zh-CN" dirty="0"/>
          </a:p>
          <a:p>
            <a:r>
              <a:rPr kumimoji="1" lang="zh-CN" altLang="en-US" dirty="0">
                <a:highlight>
                  <a:srgbClr val="FFFF00"/>
                </a:highlight>
              </a:rPr>
              <a:t>眸子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r>
              <a:rPr kumimoji="1" lang="zh-CN" altLang="en-US" dirty="0"/>
              <a:t>沟通：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缺乏沟通、沟通思想。多多沟通。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通晓：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通晓多个民族的语言。通晓古代诗词。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肢体</a:t>
            </a:r>
            <a:endParaRPr kumimoji="1" lang="en-US" altLang="zh-CN" dirty="0"/>
          </a:p>
          <a:p>
            <a:r>
              <a:rPr kumimoji="1" lang="zh-CN" altLang="en-US" dirty="0"/>
              <a:t>传递：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传递消息。传递奥运火炬。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讯息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306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8F4A3-C7C2-4D68-8D47-FE60E280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EE852-84F4-4805-A6B2-783D5F42C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cēn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cī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，意思是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 长短、高低不齐的样子。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参差不齐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ān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：参加、参与、参赛、参见、参拜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Shēn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：人参、参商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010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33E7A-6607-4E28-9BA5-D9436997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眸子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2E477-A336-4B78-B599-9FEBAAC3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眼睛</a:t>
            </a:r>
            <a:endParaRPr lang="en-US" altLang="zh-CN" dirty="0"/>
          </a:p>
          <a:p>
            <a:r>
              <a:rPr lang="zh-CN" altLang="en-US" dirty="0"/>
              <a:t>眼珠</a:t>
            </a:r>
            <a:endParaRPr lang="en-US" altLang="zh-CN" dirty="0"/>
          </a:p>
          <a:p>
            <a:r>
              <a:rPr lang="zh-CN" altLang="en-US" dirty="0"/>
              <a:t>眼白</a:t>
            </a:r>
            <a:endParaRPr lang="en-US" altLang="zh-CN" dirty="0"/>
          </a:p>
          <a:p>
            <a:r>
              <a:rPr lang="zh-CN" altLang="en-US" dirty="0"/>
              <a:t>眼眶</a:t>
            </a:r>
            <a:endParaRPr lang="en-US" altLang="zh-CN" dirty="0"/>
          </a:p>
          <a:p>
            <a:r>
              <a:rPr lang="zh-CN" altLang="en-US" dirty="0"/>
              <a:t>睫毛</a:t>
            </a:r>
            <a:endParaRPr lang="en-US" altLang="zh-CN" dirty="0"/>
          </a:p>
          <a:p>
            <a:r>
              <a:rPr lang="zh-CN" altLang="en-US" dirty="0"/>
              <a:t>眉毛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</a:t>
            </a:r>
            <a:endParaRPr lang="en-US" altLang="zh-CN" dirty="0"/>
          </a:p>
          <a:p>
            <a:r>
              <a:rPr lang="zh-CN" altLang="en-US" dirty="0"/>
              <a:t>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72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8985-8C59-407C-AFF3-C4B8B7A1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+</a:t>
            </a:r>
            <a:r>
              <a:rPr lang="zh-CN" altLang="en-US" dirty="0"/>
              <a:t>检查：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F0F72-DBF1-42A0-B8B3-8C556B8A6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6887"/>
            <a:ext cx="5181600" cy="481007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P61-63</a:t>
            </a:r>
            <a:r>
              <a:rPr lang="zh-CN" altLang="en-US" dirty="0"/>
              <a:t>词语练习：</a:t>
            </a:r>
            <a:endParaRPr lang="en-US" altLang="zh-CN" dirty="0"/>
          </a:p>
          <a:p>
            <a:r>
              <a:rPr lang="zh-CN" altLang="en-US" dirty="0"/>
              <a:t>一、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、歉疚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、逗弄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、追踪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、心虚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、通晓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、关切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、幼年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、肢体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、讯息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、宠物</a:t>
            </a:r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、眼神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76F150-415E-4635-B340-908C3BF0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777"/>
            <a:ext cx="5181600" cy="530509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二、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全力以赴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近况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双眸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凝视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内在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zh-CN" altLang="en-US" dirty="0"/>
              <a:t>作壁上观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、凝视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、作壁上观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、全力以赴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、内在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、双眸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、近况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4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0A9F57-D3D0-4AE0-9003-18FD33BC017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被称作“艺术家”的，是哪只猫？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E8AA8E-F701-4F4F-9448-37671D92E0F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红红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81E467-C396-473C-A9C9-32B03CBA70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黑黑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38BE91-A311-46B0-83C1-8E1EDEFB2D5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慈儿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6245A8-5B5B-4110-828F-1AFB79598F2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凯儿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3B7222-B0E6-4724-9FA9-7BF47D86247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CCD2354-C239-409C-B37E-D804885E09E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603C115-539A-4110-8A86-CB40A17A0F9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ED9E92-3974-4734-9B3B-A4D6BCFBE51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9E859EA-1334-4D43-9235-8FA897AFDEE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FF6EA9-5456-421D-A567-29A7EE7F2B7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442FC313-587D-477C-AC65-DFF16AFFC02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B9A778D2-72B2-4492-98BA-779E37E1470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06092B9-434B-4A43-BA75-59829AAB9C2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5E045B6C-C1FB-423D-9EC3-952827A3848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2BBED1-9AAB-4718-8B8C-A58B62B5F3C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422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FF7651-54DA-408D-9344-D43B1674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237" y="175799"/>
            <a:ext cx="7729728" cy="1188720"/>
          </a:xfrm>
        </p:spPr>
        <p:txBody>
          <a:bodyPr/>
          <a:lstStyle/>
          <a:p>
            <a:r>
              <a:rPr lang="zh-CN" altLang="en-US" dirty="0"/>
              <a:t>作者简介：席慕蓉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ADC161-32B4-4EE7-805E-6D943AEB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836" y="1532966"/>
            <a:ext cx="6033246" cy="479611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席慕蓉（</a:t>
            </a:r>
            <a:r>
              <a:rPr lang="en-US" altLang="zh-CN" dirty="0"/>
              <a:t>1943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r>
              <a:rPr lang="en-US" altLang="zh-CN" dirty="0"/>
              <a:t>—</a:t>
            </a:r>
            <a:r>
              <a:rPr lang="zh-CN" altLang="en-US" dirty="0"/>
              <a:t>），蒙古族，全名穆伦</a:t>
            </a:r>
            <a:r>
              <a:rPr lang="en-US" altLang="zh-CN" dirty="0"/>
              <a:t>·</a:t>
            </a:r>
            <a:r>
              <a:rPr lang="zh-CN" altLang="en-US" dirty="0"/>
              <a:t>席连勃，当代画家、诗人、</a:t>
            </a:r>
            <a:r>
              <a:rPr lang="zh-CN" altLang="en-US" dirty="0">
                <a:hlinkClick r:id="rId2"/>
              </a:rPr>
              <a:t>散文家</a:t>
            </a:r>
            <a:r>
              <a:rPr lang="zh-CN" altLang="en-US" dirty="0"/>
              <a:t>。原籍内蒙古</a:t>
            </a:r>
            <a:r>
              <a:rPr lang="zh-CN" altLang="en-US" u="sng" dirty="0"/>
              <a:t>察哈尔</a:t>
            </a:r>
            <a:r>
              <a:rPr lang="zh-CN" altLang="en-US" dirty="0"/>
              <a:t>部。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著有诗集、散文集、画册等五十余种，</a:t>
            </a:r>
            <a:r>
              <a:rPr lang="en-US" altLang="zh-CN" dirty="0"/>
              <a:t>《</a:t>
            </a:r>
            <a:r>
              <a:rPr lang="zh-CN" altLang="en-US" dirty="0">
                <a:hlinkClick r:id="rId3"/>
              </a:rPr>
              <a:t>七里香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>
                <a:hlinkClick r:id="rId4"/>
              </a:rPr>
              <a:t>无怨的青春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>
                <a:hlinkClick r:id="rId5"/>
              </a:rPr>
              <a:t>一棵开花的树</a:t>
            </a:r>
            <a:r>
              <a:rPr lang="en-US" altLang="zh-CN" dirty="0"/>
              <a:t>》</a:t>
            </a:r>
            <a:r>
              <a:rPr lang="zh-CN" altLang="en-US" dirty="0"/>
              <a:t>等诗篇脍炙人口，成为经典。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席慕容的作品多写爱情、人生、乡愁，写得极美，淡雅剔透，抒情灵动，饱含着对生命的挚爱真情，影响了整整一代人的成长历程。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849321A-B21F-4661-BEE3-9F3F75FB59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8826876" y="1977744"/>
            <a:ext cx="3242978" cy="4351338"/>
          </a:xfrm>
        </p:spPr>
      </p:pic>
    </p:spTree>
    <p:extLst>
      <p:ext uri="{BB962C8B-B14F-4D97-AF65-F5344CB8AC3E}">
        <p14:creationId xmlns:p14="http://schemas.microsoft.com/office/powerpoint/2010/main" val="208092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51A77-3729-48EC-8679-96149798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席慕蓉代表作：</a:t>
            </a:r>
            <a:r>
              <a:rPr lang="en-US" altLang="zh-CN" dirty="0"/>
              <a:t>《</a:t>
            </a:r>
            <a:r>
              <a:rPr lang="zh-CN" altLang="en-US" dirty="0"/>
              <a:t>七里香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B4115-638E-416E-8367-7AA50A39C5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溪水急着要流向海洋 </a:t>
            </a:r>
          </a:p>
          <a:p>
            <a:r>
              <a:rPr lang="zh-CN" altLang="en-US" dirty="0"/>
              <a:t>浪潮却渴望重回土地</a:t>
            </a:r>
          </a:p>
          <a:p>
            <a:r>
              <a:rPr lang="zh-CN" altLang="en-US" dirty="0"/>
              <a:t>在绿树白花的篱前</a:t>
            </a:r>
          </a:p>
          <a:p>
            <a:r>
              <a:rPr lang="zh-CN" altLang="en-US" dirty="0"/>
              <a:t>曾那样轻易地挥手道别</a:t>
            </a:r>
          </a:p>
          <a:p>
            <a:r>
              <a:rPr lang="zh-CN" altLang="en-US" dirty="0"/>
              <a:t>而沧桑的二十年后</a:t>
            </a:r>
          </a:p>
          <a:p>
            <a:r>
              <a:rPr lang="zh-CN" altLang="en-US" dirty="0"/>
              <a:t>我们的魂魄却夜夜归来</a:t>
            </a:r>
          </a:p>
          <a:p>
            <a:r>
              <a:rPr lang="zh-CN" altLang="en-US" dirty="0"/>
              <a:t>微风拂过时</a:t>
            </a:r>
          </a:p>
          <a:p>
            <a:r>
              <a:rPr lang="zh-CN" altLang="en-US" dirty="0"/>
              <a:t>便化作满园的郁香</a:t>
            </a:r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113CF3D-A095-419F-AC44-10175A5F66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2332" y="1825625"/>
            <a:ext cx="3681335" cy="4351338"/>
          </a:xfrm>
        </p:spPr>
      </p:pic>
    </p:spTree>
    <p:extLst>
      <p:ext uri="{BB962C8B-B14F-4D97-AF65-F5344CB8AC3E}">
        <p14:creationId xmlns:p14="http://schemas.microsoft.com/office/powerpoint/2010/main" val="308416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666D0-3321-44A2-B8A0-5D11130B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席慕蓉代表作：</a:t>
            </a:r>
            <a:r>
              <a:rPr lang="en-US" altLang="zh-CN" dirty="0"/>
              <a:t>《</a:t>
            </a:r>
            <a:r>
              <a:rPr lang="zh-CN" altLang="en-US" dirty="0"/>
              <a:t>一棵开花的树 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CB9A0-91DD-4B71-A056-5FC30759B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503015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如何让你遇见我</a:t>
            </a:r>
          </a:p>
          <a:p>
            <a:r>
              <a:rPr lang="zh-CN" altLang="en-US" dirty="0"/>
              <a:t>在我最美丽的时刻 为这</a:t>
            </a:r>
          </a:p>
          <a:p>
            <a:r>
              <a:rPr lang="zh-CN" altLang="en-US" dirty="0"/>
              <a:t>我已在佛前 求了五百年</a:t>
            </a:r>
          </a:p>
          <a:p>
            <a:r>
              <a:rPr lang="zh-CN" altLang="en-US" dirty="0"/>
              <a:t>求他让我们结一段尘缘</a:t>
            </a:r>
          </a:p>
          <a:p>
            <a:r>
              <a:rPr lang="zh-CN" altLang="en-US" dirty="0"/>
              <a:t>佛于是把我化作一棵树</a:t>
            </a:r>
          </a:p>
          <a:p>
            <a:r>
              <a:rPr lang="zh-CN" altLang="en-US" dirty="0"/>
              <a:t>长在你必经的路旁</a:t>
            </a:r>
          </a:p>
          <a:p>
            <a:r>
              <a:rPr lang="zh-CN" altLang="en-US" dirty="0"/>
              <a:t>阳光下慎重地开满了花</a:t>
            </a:r>
          </a:p>
          <a:p>
            <a:r>
              <a:rPr lang="zh-CN" altLang="en-US" dirty="0"/>
              <a:t>朵朵都是我前世的盼望</a:t>
            </a:r>
          </a:p>
          <a:p>
            <a:r>
              <a:rPr lang="zh-CN" altLang="en-US" dirty="0"/>
              <a:t>当你走近 请你细听</a:t>
            </a:r>
          </a:p>
          <a:p>
            <a:r>
              <a:rPr lang="zh-CN" altLang="en-US" dirty="0"/>
              <a:t>那颤抖的叶是我等待的热情</a:t>
            </a:r>
          </a:p>
          <a:p>
            <a:r>
              <a:rPr lang="zh-CN" altLang="en-US" dirty="0"/>
              <a:t>而当你终于无视地走过</a:t>
            </a:r>
          </a:p>
          <a:p>
            <a:r>
              <a:rPr lang="zh-CN" altLang="en-US" dirty="0"/>
              <a:t>在你身后落了一地的</a:t>
            </a:r>
          </a:p>
          <a:p>
            <a:r>
              <a:rPr lang="zh-CN" altLang="en-US" dirty="0"/>
              <a:t>朋友啊 那不是花瓣</a:t>
            </a:r>
          </a:p>
          <a:p>
            <a:r>
              <a:rPr lang="zh-CN" altLang="en-US" dirty="0"/>
              <a:t>是我凋零的心</a:t>
            </a:r>
          </a:p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B9BA4F6-4EC8-4AD2-B028-1AAD070B65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3600" y="1417319"/>
            <a:ext cx="6248400" cy="4759643"/>
          </a:xfrm>
        </p:spPr>
      </p:pic>
    </p:spTree>
    <p:extLst>
      <p:ext uri="{BB962C8B-B14F-4D97-AF65-F5344CB8AC3E}">
        <p14:creationId xmlns:p14="http://schemas.microsoft.com/office/powerpoint/2010/main" val="372743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955ED-7CDC-8A4C-8553-7BCE50C2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72" y="1"/>
            <a:ext cx="10515600" cy="76809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第一部分：生词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4644D-0088-194D-A7FC-57C66B04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096"/>
            <a:ext cx="10515600" cy="6227063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个性：性格。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她个性太强，很少听别人的意见。这份设计有着鲜明的个性。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何尝：</a:t>
            </a:r>
            <a:endParaRPr kumimoji="1" lang="en-US" altLang="zh-CN" dirty="0"/>
          </a:p>
          <a:p>
            <a:r>
              <a:rPr kumimoji="1" lang="zh-CN" altLang="en-US" dirty="0"/>
              <a:t>相处：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和同屋友好相处   容易相处的人     相处了一段时间</a:t>
            </a:r>
            <a:endParaRPr kumimoji="1" lang="en-US" altLang="zh-CN" dirty="0"/>
          </a:p>
          <a:p>
            <a:r>
              <a:rPr kumimoji="1" lang="zh-CN" altLang="en-US" dirty="0"/>
              <a:t>同胞：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同胞兄弟   同胞姐妹   一母同胞    全国同胞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（注意和“同袍”区别。同袍：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指战友；兄弟；朋友等。“岂曰无衣，与子同袍”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收养：领养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   收养孤儿   被亲戚收养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宠物</a:t>
            </a:r>
            <a:endParaRPr kumimoji="1" lang="en-US" altLang="zh-CN" dirty="0"/>
          </a:p>
          <a:p>
            <a:r>
              <a:rPr kumimoji="1" lang="zh-CN" altLang="en-US" dirty="0"/>
              <a:t>从小：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从小就喜欢足球    妹妹从小就很懂事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耍弄：戏弄。    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耍弄老实人   耍弄小孩  受人耍弄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心虚：不自信，胆怯。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说了假话，他很心虚。第一次讲课，谁都免不了心虚。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满怀：心里充满</a:t>
            </a:r>
            <a:r>
              <a:rPr kumimoji="1" lang="en-US" altLang="zh-CN" dirty="0"/>
              <a:t>~~</a:t>
            </a:r>
            <a:r>
              <a:rPr kumimoji="1" lang="zh-CN" altLang="en-US" dirty="0"/>
              <a:t>。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满怀信心</a:t>
            </a:r>
            <a:r>
              <a:rPr kumimoji="1"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喜悦</a:t>
            </a:r>
            <a:r>
              <a:rPr kumimoji="1"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歉意</a:t>
            </a:r>
            <a:endParaRPr kumimoji="1" lang="en-US" altLang="zh-CN" dirty="0"/>
          </a:p>
          <a:p>
            <a:r>
              <a:rPr kumimoji="1" lang="zh-CN" altLang="en-US" dirty="0">
                <a:highlight>
                  <a:srgbClr val="00FF00"/>
                </a:highlight>
              </a:rPr>
              <a:t>歉疚</a:t>
            </a:r>
            <a:r>
              <a:rPr kumimoji="1" lang="zh-CN" altLang="en-US" dirty="0"/>
              <a:t>：抱歉、愧疚。   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深感歉疚。  怀着歉疚的心情。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>
                <a:highlight>
                  <a:srgbClr val="00FF00"/>
                </a:highlight>
              </a:rPr>
              <a:t>抚慰</a:t>
            </a:r>
            <a:r>
              <a:rPr kumimoji="1" lang="zh-CN" altLang="en-US" dirty="0"/>
              <a:t>：安慰。 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0799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2702</Words>
  <Application>Microsoft Office PowerPoint</Application>
  <PresentationFormat>宽屏</PresentationFormat>
  <Paragraphs>395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Microsoft Yahei</vt:lpstr>
      <vt:lpstr>等线</vt:lpstr>
      <vt:lpstr>等线 Light</vt:lpstr>
      <vt:lpstr>仿宋</vt:lpstr>
      <vt:lpstr>Arial</vt:lpstr>
      <vt:lpstr>Arial</vt:lpstr>
      <vt:lpstr>Office 主题​​</vt:lpstr>
      <vt:lpstr>第四课 阳光与月色-1</vt:lpstr>
      <vt:lpstr>课前讨论：</vt:lpstr>
      <vt:lpstr>PowerPoint 演示文稿</vt:lpstr>
      <vt:lpstr> </vt:lpstr>
      <vt:lpstr>PowerPoint 演示文稿</vt:lpstr>
      <vt:lpstr>作者简介：席慕蓉</vt:lpstr>
      <vt:lpstr>席慕蓉代表作：《七里香》</vt:lpstr>
      <vt:lpstr>席慕蓉代表作：《一棵开花的树 》</vt:lpstr>
      <vt:lpstr>第一部分：生词1</vt:lpstr>
      <vt:lpstr>歉疚、抱歉、道歉</vt:lpstr>
      <vt:lpstr>安慰  抚慰   宽慰</vt:lpstr>
      <vt:lpstr>安慰、宽慰、抚慰</vt:lpstr>
      <vt:lpstr>第四课 阳光与月色-1</vt:lpstr>
      <vt:lpstr>复习：生词1</vt:lpstr>
      <vt:lpstr>第一部分生词听写：</vt:lpstr>
      <vt:lpstr>第一部分生词听写：</vt:lpstr>
      <vt:lpstr>第一部分：生词1</vt:lpstr>
      <vt:lpstr>第一部分：生词2</vt:lpstr>
      <vt:lpstr>第一部分：生词3</vt:lpstr>
      <vt:lpstr>词语练习</vt:lpstr>
      <vt:lpstr>课文串讲：第一-三段</vt:lpstr>
      <vt:lpstr>语言点1 何尝</vt:lpstr>
      <vt:lpstr> 用“何尝”回答问题：</vt:lpstr>
      <vt:lpstr>课文串讲：第四五段</vt:lpstr>
      <vt:lpstr>PowerPoint 演示文稿</vt:lpstr>
      <vt:lpstr>课文串讲：第六七段</vt:lpstr>
      <vt:lpstr>无邪</vt:lpstr>
      <vt:lpstr>（名词+）动词+得+形容词重叠+的</vt:lpstr>
      <vt:lpstr>PowerPoint 演示文稿</vt:lpstr>
      <vt:lpstr>语言点2 不禁</vt:lpstr>
      <vt:lpstr>用“不禁”完成句子：</vt:lpstr>
      <vt:lpstr>课文串讲：第八九段</vt:lpstr>
      <vt:lpstr>PowerPoint 演示文稿</vt:lpstr>
      <vt:lpstr>语言点3 被~~称做/作/为~~</vt:lpstr>
      <vt:lpstr>用“被~~称做/作~~”完成句子：</vt:lpstr>
      <vt:lpstr>课文串讲：第十---十三段</vt:lpstr>
      <vt:lpstr>PowerPoint 演示文稿</vt:lpstr>
      <vt:lpstr>语言点4 各自</vt:lpstr>
      <vt:lpstr>用“各自”回答问题：</vt:lpstr>
      <vt:lpstr>书面作业</vt:lpstr>
      <vt:lpstr>第二部分：生词1</vt:lpstr>
      <vt:lpstr>第二部分 生词2</vt:lpstr>
      <vt:lpstr>参差</vt:lpstr>
      <vt:lpstr>眸子</vt:lpstr>
      <vt:lpstr>复习+检查：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第二课 那年那月那狗</dc:title>
  <dc:creator>Dulingling</dc:creator>
  <cp:lastModifiedBy>Administrator</cp:lastModifiedBy>
  <cp:revision>47</cp:revision>
  <dcterms:created xsi:type="dcterms:W3CDTF">2019-09-19T14:04:49Z</dcterms:created>
  <dcterms:modified xsi:type="dcterms:W3CDTF">2020-11-10T07:12:11Z</dcterms:modified>
</cp:coreProperties>
</file>